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D6DCA26-0568-4703-885C-BA90E32DB6E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4CF06E7-1E0C-42A8-858D-DA4104FD09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16AE6DC-1487-4DE8-936B-26624E7755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AA47114-DBCD-4C29-BDD9-B9D65CB60B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89010D3-9BAE-43B2-BC17-9A16BCC0CE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BE0C987-E708-4419-B0DC-E7AC0F50DE7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78B023E-E05B-4210-9A55-253A321AABF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627F457-68BE-45B3-8123-5682CF88AEE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595CED1-5303-4F61-BE1D-2C13AF9C0C8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02E63E4-EDEE-4A7A-8980-1A8E10CF3E4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ED824F3-20E3-41B3-A159-710C614AA2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7016004116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489687" y="2615175"/>
            <a:ext cx="98869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建设工程量管理体系</a:t>
            </a:r>
          </a:p>
        </p:txBody>
      </p:sp>
      <p:sp>
        <p:nvSpPr>
          <p:cNvPr id="3" name="TextBox 3"/>
          <p:cNvSpPr txBox="1"/>
          <p:nvPr/>
        </p:nvSpPr>
        <p:spPr>
          <a:xfrm>
            <a:off x="489687" y="5731877"/>
            <a:ext cx="24479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汇报人：AA</a:t>
            </a:r>
          </a:p>
        </p:txBody>
      </p:sp>
      <p:sp>
        <p:nvSpPr>
          <p:cNvPr id="4" name="TextBox 4"/>
          <p:cNvSpPr txBox="1"/>
          <p:nvPr/>
        </p:nvSpPr>
        <p:spPr>
          <a:xfrm>
            <a:off x="2831743" y="5731877"/>
            <a:ext cx="6934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alpha val="100000"/>
                  </a:scheme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27" y="0"/>
            <a:ext cx="12191747" cy="6858000"/>
          </a:xfrm>
          <a:prstGeom prst="rect">
            <a:avLst/>
          </a:prstGeom>
        </p:spPr>
      </p:pic>
      <p:sp>
        <p:nvSpPr>
          <p:cNvPr id="3" name="TextBox 3"/>
          <p:cNvSpPr txBox="1"/>
          <p:nvPr/>
        </p:nvSpPr>
        <p:spPr>
          <a:xfrm>
            <a:off x="1433708" y="1852562"/>
            <a:ext cx="6974588"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工程量管理概述</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工程量管理核心要素</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工程量管理实施流程</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工程量管理关键技术与方法</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工程量管理实践案例</a:t>
            </a:r>
          </a:p>
          <a:p>
            <a:pPr marL="203200" lvl="0" indent="-203200">
              <a:lnSpc>
                <a:spcPct val="140000"/>
              </a:lnSpc>
              <a:spcBef>
                <a:spcPts val="375"/>
              </a:spcBef>
              <a:buFont typeface="Arial"/>
              <a:buChar char="•"/>
            </a:pPr>
            <a:r>
              <a:rPr lang="en-US" sz="2400">
                <a:solidFill>
                  <a:schemeClr val="accent1">
                    <a:alpha val="100000"/>
                  </a:schemeClr>
                </a:solidFill>
                <a:latin typeface="Microsoft Yahei"/>
                <a:ea typeface="Microsoft Yahei"/>
                <a:cs typeface="Microsoft Yahei"/>
              </a:rPr>
              <a:t>工程量管理体系建设与发展趋势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01</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工程量管理概述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工程量管理定义与重要性</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工程量管理定义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工程量管理是对建设工程项目实施过程中所涉及的工程量进行全面、系统、有效的计划、组织、协调、控制和监督的一系列活动。</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工程量管理重要性</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工程量管理是建设工程项目管理的重要组成部分，对于保障项目顺利实施、控制项目成本、提高项目效益具有重要意义。</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确保工程量数据的准确性、完整性和及时性，为项目决策、成本控制和进度管理提供可靠依据。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工程量管理目标</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坚持科学性、规范性、公正性和透明性，确保工程量管理的有效实施。</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工程量管理原则</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工程量管理目标与原则</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工程量管理现状</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目前，我国建设工程项目普遍实行工程量清单计价模式，但在实际实施过程中，仍存在工程量计算不准确、清单编制不规范等问题。</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工程量管理发展趋势</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信息技术和大数据技术的不断发展，未来工程量管理将更加智能化、精细化，实现工程量数据的自动采集、分析和处理，提高工程量管理的效率和准确性。同时，工程量管理将更加注重与其他项目管理领域的协同和集成，形成全面、系统的项目管理体系。</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工程量管理现状及发展趋势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02</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工程量管理核心要素</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1746" b="1174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依据工程设计图纸、技术规范等文件，按照统一的工程量计算规则，对建设工程的分部分项工程量进行准确计算并列出详细的工程量清单。</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对编制完成的工程量清单进行全面、细致的审核，确保工程量的准确性、完整性和规范性，为后续工程造价控制提供可靠依据。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工程量清单编制与审核</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工程量清单审核</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工程量清单编制</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工程变更与索赔处理</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针对工程建设过程中出现的变更情况，及时进行工程量的调整和处理，确保工程变更的合理性、合规性和经济性。</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工程变更处理</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依据合同约定和相关法律法规，对工程建设过程中出现的索赔事件进行及时处理，保障建设各方的合法权益。</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工程索赔处理</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工程计量管理</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按照合同约定的计量规则和方法，对已完成工程的工程量进行准确计量，确保工程计量的公正性、客观性和准确性。</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工程支付管理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根据工程计量结果和合同约定，及时进行工程款的支付和结算，保障工程建设资金的正常运转和合理使用。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工程计量与支付管理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在工程竣工验收合格后，依据合同约定和相关规定，对工程建设过程中的各项费用进行全面、细致的结算，确保工程结算的准确性和完整性。</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工程决算管理</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在工程结算完成后，对整个建设工程的投资效益进行分析和评价，总结经验教训，为后续工程建设提供借鉴和参考。</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工程结算管理</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工程结算与决算管理</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2" r="-12"/>
          </a:stretch>
        </a:blipFill>
      </p:bgPr>
    </p:bg>
    <p:spTree>
      <p:nvGrpSpPr>
        <p:cNvPr id="1" name=""/>
        <p:cNvGrpSpPr/>
        <p:nvPr/>
      </p:nvGrpSpPr>
      <p:grpSpPr>
        <a:xfrm>
          <a:off x="0" y="0"/>
          <a:ext cx="0" cy="0"/>
        </a:xfrm>
      </p:grpSpPr>
      <p:sp>
        <p:nvSpPr>
          <p:cNvPr id="2" name="TextBox 2"/>
          <p:cNvSpPr txBox="1"/>
          <p:nvPr/>
        </p:nvSpPr>
        <p:spPr>
          <a:xfrm>
            <a:off x="-1706803" y="1236400"/>
            <a:ext cx="739208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400" b="1">
                <a:solidFill>
                  <a:srgbClr val="FFFFFF">
                    <a:alpha val="100000"/>
                  </a:srgbClr>
                </a:solidFill>
                <a:latin typeface="Microsoft Yahei"/>
                <a:ea typeface="Microsoft Yahei"/>
                <a:cs typeface="Microsoft Yahei"/>
              </a:rPr>
              <a:t>03</a:t>
            </a:r>
          </a:p>
        </p:txBody>
      </p:sp>
      <p:sp>
        <p:nvSpPr>
          <p:cNvPr id="3" name="TextBox 3"/>
          <p:cNvSpPr txBox="1"/>
          <p:nvPr/>
        </p:nvSpPr>
        <p:spPr>
          <a:xfrm>
            <a:off x="1365325" y="2628863"/>
            <a:ext cx="98888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4500" b="1">
                <a:solidFill>
                  <a:schemeClr val="accent1">
                    <a:alpha val="100000"/>
                  </a:schemeClr>
                </a:solidFill>
                <a:latin typeface="Microsoft Yahei"/>
                <a:ea typeface="Microsoft Yahei"/>
                <a:cs typeface="Microsoft Yahei"/>
              </a:rPr>
              <a:t>工程量管理实施流程</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制定工程量管理计划</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根据目标，制定相应的工程量管理计划，包括工程量计算规则、工程量核对流程、变更处理机制等。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组建专业团队</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成立专门的工程量管理团队，负责工程量管理的具体实施和监督。</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明确工程量管理目标</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根据建设项目的特点和要求，明确工程量管理的目标，包括工程量计算的准确性、工程量控制的合理性等。</a:t>
            </a:r>
          </a:p>
        </p:txBody>
      </p:sp>
      <p:pic>
        <p:nvPicPr>
          <p:cNvPr id="10" name="Picture 10"/>
          <p:cNvPicPr>
            <a:picLocks noChangeAspect="1"/>
          </p:cNvPicPr>
          <p:nvPr/>
        </p:nvPicPr>
        <p:blipFill>
          <a:blip r:embed="rId2"/>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前期准备阶段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收集与建设项目相关的设计图纸、技术规范、施工合同等资料。</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收集相关资料</a:t>
            </a:r>
          </a:p>
        </p:txBody>
      </p:sp>
      <p:pic>
        <p:nvPicPr>
          <p:cNvPr id="5" name="Picture 5"/>
          <p:cNvPicPr>
            <a:picLocks noChangeAspect="1"/>
          </p:cNvPicPr>
          <p:nvPr/>
        </p:nvPicPr>
        <p:blipFill>
          <a:blip r:embed="rId2"/>
          <a:srcRect l="16667" r="16667"/>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根据收集的资料和工程量计算规则，对建设项目进行详细的工程量计算。</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计算工程量</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将计算出的工程量按照规定的格式和要求，编制成工程量清单。</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编制工程量清单</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工程量清单编制阶段</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分析变更原因及影响</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对提出的工程变更进行分析，明确变更的原因和对建设项目的影响。</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评估变更费用</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根据变更的内容和影响，评估变更所需的费用，包括人工费、材料费、机械费等。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处理索赔事宜</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对于因工程变更引起的索赔事件，按照合同规定和索赔处理机制进行处理。</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工程变更与索赔处理阶段</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https://d.book118.com/187016004116006035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E0E07"/>
      </a:dk1>
      <a:lt1>
        <a:srgbClr val="EFEED8"/>
      </a:lt1>
      <a:dk2>
        <a:srgbClr val="0E0E07"/>
      </a:dk2>
      <a:lt2>
        <a:srgbClr val="FFE5B9"/>
      </a:lt2>
      <a:accent1>
        <a:srgbClr val="00608A"/>
      </a:accent1>
      <a:accent2>
        <a:srgbClr val="0080B8"/>
      </a:accent2>
      <a:accent3>
        <a:srgbClr val="FFA89D"/>
      </a:accent3>
      <a:accent4>
        <a:srgbClr val="EFA572"/>
      </a:accent4>
      <a:accent5>
        <a:srgbClr val="2DA9AE"/>
      </a:accent5>
      <a:accent6>
        <a:srgbClr val="5BA2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2024-09-10T03:17:30.264</cp:lastPrinted>
  <dcterms:created xsi:type="dcterms:W3CDTF">2024-09-09T19:17:30Z</dcterms:created>
  <dcterms:modified xsi:type="dcterms:W3CDTF">2024-09-09T19:17:32Z</dcterms:modified>
</cp:coreProperties>
</file>