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79A019-2EDE-4E10-B1F6-5D092139EA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9A2F3A-07AE-4A65-ADCA-DC0EBA8822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0B0B73-39A9-44A8-A2D0-0BB6A3D3F2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F5EBB7-D3FE-491A-AA5B-D1C419428A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A241D3D-CDE2-4560-BB1C-4566EA4C44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F4A7849-B07D-4935-BC83-CCFD271A15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53F1FD9-875B-410E-A7B2-3E62156FE7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1BA560-2D92-41AD-A341-2AEE90B38B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DA722D-50B4-4126-9D86-552E2F94ED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19A1FB-0B71-4C70-947A-FFE200EEF1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9E16B2-F865-43DD-BBD1-4E282683D8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Relationship Id="rId3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7040025144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不良事件警示课件\n## 1.不良事件的基本概念与分类\n### 1.1不良事件的定义与来源\n### 1.2不良事件的类型与分级\n### 1.3不良事件的影响与后果\n## 2.不良事件的风险评估与预防\n### 2.1不良事件风险评估的方法与工具\n### 2.2不良事件预防的策略与措施\n### 2.3不良事件预防的监控与改进\n## 3.不良事件的报告与处理\n### 3.1不良事件报告的原则与流程\n### 3.2不良事件处理的策略与方法\n### 3.3不良事件处理的沟通与协作\n## 4.不良事件的教育与培训\n### 4.1不良事件教育的目标与内容\n### 4.2不良事件培训的方法与技巧\n### 4.3不良事件教育的评估与反馈\n## 5.不良事件的法律法规与伦理\n### 5.1不良事件法律法规的规定与遵守\n### 5.2不良事件伦理原则的遵循与维护\n### 5.3不良事件法律纠纷的处理与预防\n## 6.不良事件管理的实践案例分析\n### 6.1不良事件管理成功的案例分析\n### 6.2不良事件管理失败的案例分析\n### 6.3不良事件管理经验教训与启示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不良事件警示课件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 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不良事件的基本概念与分类</a:t>
            </a:r>
            <a:endParaRPr/>
          </a:p>
        </p:txBody>
      </p:sp>
      <p:sp>
        <p:nvSpPr>
          <p:cNvPr id="12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不良事件定义</a:t>
                </a:r>
                <a:endParaRPr/>
              </a:p>
            </p:txBody>
          </p:sp>
          <p:sp>
            <p:nvSpPr>
              <p:cNvPr id="21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导致患者伤害的不预期事件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可能导致患者死亡、残疾或损害的事件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不良事件不等于医疗事故</a:t>
                </a:r>
                <a:endParaRPr/>
              </a:p>
            </p:txBody>
          </p:sp>
          <p:sp>
            <p:nvSpPr>
              <p:cNvPr id="21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不良事件来源</a:t>
                </a:r>
                <a:endParaRPr/>
              </a:p>
            </p:txBody>
          </p:sp>
          <p:sp>
            <p:nvSpPr>
              <p:cNvPr id="22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医疗操作失误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药品和医疗器械不良反应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医疗感染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患者自身因素</a:t>
                </a:r>
                <a:endParaRPr/>
              </a:p>
            </p:txBody>
          </p:sp>
          <p:sp>
            <p:nvSpPr>
              <p:cNvPr id="22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不良事件的定义与来源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不良事件类型</a:t>
                </a:r>
                <a:endParaRPr/>
              </a:p>
            </p:txBody>
          </p:sp>
          <p:sp>
            <p:nvSpPr>
              <p:cNvPr id="23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药品不良反应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医疗器械不良反应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医疗操作失误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医疗感染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患者自身因素</a:t>
                </a:r>
                <a:endParaRPr/>
              </a:p>
            </p:txBody>
          </p:sp>
          <p:sp>
            <p:nvSpPr>
              <p:cNvPr id="23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不良事件分级</a:t>
                </a:r>
                <a:endParaRPr/>
              </a:p>
            </p:txBody>
          </p:sp>
          <p:sp>
            <p:nvSpPr>
              <p:cNvPr id="24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严重不良事件：导致患者死亡、残疾或严重损害的事件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一般不良事件：导致患者轻度或中度损害的事件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轻微不良事件：对患者造成轻微损害的事件</a:t>
                </a:r>
                <a:endParaRPr/>
              </a:p>
            </p:txBody>
          </p:sp>
          <p:sp>
            <p:nvSpPr>
              <p:cNvPr id="24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不良事件的类型与分级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不良事件的影响与后果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不良事件影响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对患者身体和心理的影响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对医疗机构声誉和信任度的影响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对医务人员职业发展的影响</a:t>
                </a:r>
                <a:endParaRPr/>
              </a:p>
            </p:txBody>
          </p:sp>
          <p:pic>
            <p:nvPicPr>
              <p:cNvPr id="25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不良事件后果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患者赔偿和医疗费用增加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医疗机构经济损失和法律责任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医务人员面临处罚和职业风险</a:t>
                </a:r>
                <a:endParaRPr/>
              </a:p>
            </p:txBody>
          </p:sp>
          <p:pic>
            <p:nvPicPr>
              <p:cNvPr id="26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2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不良事件的风险评估与预防</a:t>
            </a:r>
            <a:endParaRPr/>
          </a:p>
        </p:txBody>
      </p:sp>
      <p:sp>
        <p:nvSpPr>
          <p:cNvPr id="263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不良事件风险评估的方法与工具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不良事件风险评估方法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风险矩阵法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故障模式与影响分析（FMEA）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风险概率分布法</a:t>
                </a:r>
                <a:endParaRPr/>
              </a:p>
            </p:txBody>
          </p:sp>
          <p:pic>
            <p:nvPicPr>
              <p:cNvPr id="27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7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7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不良事件风险评估工具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风险评估表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风险管理软件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专家共识和德尔菲法</a:t>
                </a:r>
                <a:endParaRPr/>
              </a:p>
            </p:txBody>
          </p:sp>
          <p:pic>
            <p:nvPicPr>
              <p:cNvPr id="27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不良事件预防的策略与措施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7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8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8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不良事件预防策略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建立风险管理机制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加强医务人员培训和教育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提高医疗操作和药品使用规范</a:t>
                </a:r>
                <a:endParaRPr/>
              </a:p>
            </p:txBody>
          </p:sp>
          <p:pic>
            <p:nvPicPr>
              <p:cNvPr id="28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8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8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不良事件预防措施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严格执行诊疗操作规程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加强药品和医疗器械管理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提高患者安全意识</a:t>
                </a:r>
                <a:endParaRPr/>
              </a:p>
            </p:txBody>
          </p:sp>
          <p:pic>
            <p:nvPicPr>
              <p:cNvPr id="28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不良事件监控</a:t>
                </a:r>
                <a:endParaRPr/>
              </a:p>
            </p:txBody>
          </p:sp>
          <p:sp>
            <p:nvSpPr>
              <p:cNvPr id="29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建立不良事件监测报告系统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定期分析不良事件数据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开展不良事件风险评估</a:t>
                </a:r>
                <a:endParaRPr/>
              </a:p>
            </p:txBody>
          </p:sp>
          <p:sp>
            <p:nvSpPr>
              <p:cNvPr id="29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不良事件改进</a:t>
                </a:r>
                <a:endParaRPr/>
              </a:p>
            </p:txBody>
          </p:sp>
          <p:sp>
            <p:nvSpPr>
              <p:cNvPr id="30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针对不良事件原因采取改进措施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优化诊疗流程和管理制度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提高医务人员风险防范意识</a:t>
                </a:r>
                <a:endParaRPr/>
              </a:p>
            </p:txBody>
          </p:sp>
          <p:sp>
            <p:nvSpPr>
              <p:cNvPr id="30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不良事件预防的监控与改进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不良事件的报告与处理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不良事件报告的原则与流程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不良事件报告原则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主动性报告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及时性报告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真实性报告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不良事件报告流程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发现不良事件后立即报告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填写不良事件报告表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上报至相关部门和领导</a:t>
                </a:r>
                <a:endParaRPr/>
              </a:p>
            </p:txBody>
          </p:sp>
          <p:pic>
            <p:nvPicPr>
              <p:cNvPr id="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不良事件处理策略</a:t>
                </a:r>
                <a:endParaRPr/>
              </a:p>
            </p:txBody>
          </p:sp>
          <p:sp>
            <p:nvSpPr>
              <p:cNvPr id="2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对不良事件进行调查和分析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确定不良事件原因和责任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采取相应整改措施和预防措施</a:t>
                </a:r>
                <a:endParaRPr/>
              </a:p>
            </p:txBody>
          </p:sp>
          <p:sp>
            <p:nvSpPr>
              <p:cNvPr id="2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不良事件处理方法</a:t>
                </a:r>
                <a:endParaRPr/>
              </a:p>
            </p:txBody>
          </p:sp>
          <p:sp>
            <p:nvSpPr>
              <p:cNvPr id="3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个别谈话和批评教育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整改和预防措施落实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跟踪评估和改进</a:t>
                </a:r>
                <a:endParaRPr/>
              </a:p>
            </p:txBody>
          </p:sp>
          <p:sp>
            <p:nvSpPr>
              <p:cNvPr id="3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不良事件处理的策略与方法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不良事件处理沟通</a:t>
                </a:r>
                <a:endParaRPr/>
              </a:p>
            </p:txBody>
          </p:sp>
          <p:sp>
            <p:nvSpPr>
              <p:cNvPr id="4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与患者及其家属沟通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与医务人员沟通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与相关部门和领导沟通</a:t>
                </a:r>
                <a:endParaRPr/>
              </a:p>
            </p:txBody>
          </p:sp>
          <p:sp>
            <p:nvSpPr>
              <p:cNvPr id="4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不良事件处理协作</a:t>
                </a:r>
                <a:endParaRPr/>
              </a:p>
            </p:txBody>
          </p:sp>
          <p:sp>
            <p:nvSpPr>
              <p:cNvPr id="5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跨部门协作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医疗机构与医务人员协作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医疗机构与社会公众协作</a:t>
                </a:r>
                <a:endParaRPr/>
              </a:p>
            </p:txBody>
          </p:sp>
          <p:sp>
            <p:nvSpPr>
              <p:cNvPr id="5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不良事件处理的沟通与协作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https://d.book118.com/187040025144006043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不良事件警示课件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2024-09-17T18:14:32.417</cp:lastPrinted>
  <dcterms:created xsi:type="dcterms:W3CDTF">2024-09-17T10:14:32Z</dcterms:created>
  <dcterms:modified xsi:type="dcterms:W3CDTF">2024-09-17T10:14:34Z</dcterms:modified>
</cp:coreProperties>
</file>