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CDA665-4964-4DCA-90AA-327306E218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CCA45F-EA7B-4A48-AAD0-10D2AC6E8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191DC-113F-4061-856A-EEAD89ACC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E72602-1544-46DF-B187-201AB1E0F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B21014-0569-4E61-96D6-21780E31FB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5C3AD9-6F3F-409F-8350-023F34093F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A5BE94-0FAA-4371-BA4F-B16EE86D31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39F49F-DA20-4262-99FB-EA013EDF8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2DFD82-5394-40EE-ABF4-0713505AC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6D2694-B743-4CB3-B583-D13727E0F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1682D8-A7D5-4FDB-A71C-BB80B43CA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4511405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391386" y="2907506"/>
            <a:ext cx="181255" cy="1812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655554" y="2913980"/>
            <a:ext cx="168309" cy="168309"/>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906776" y="2920453"/>
            <a:ext cx="155362" cy="155362"/>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5329" y="2926927"/>
            <a:ext cx="142415" cy="142415"/>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360657" y="2933400"/>
            <a:ext cx="129468" cy="129468"/>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963911" y="1023804"/>
            <a:ext cx="6793492" cy="1733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1"/>
                </a:solidFill>
                <a:latin typeface="Microsoft Yahei"/>
                <a:ea typeface="Microsoft Yahei"/>
                <a:cs typeface="Microsoft Yahei"/>
              </a:rPr>
              <a:t>路外工程项目投标报价策略和技巧</a:t>
            </a:r>
          </a:p>
        </p:txBody>
      </p:sp>
      <p:sp>
        <p:nvSpPr>
          <p:cNvPr id="19" name="AutoShape 19"/>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1059161" y="2993753"/>
            <a:ext cx="2369127" cy="1905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138604" y="3359818"/>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Freeform 41"/>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Freeform 42"/>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Freeform 43"/>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963911" y="3439581"/>
            <a:ext cx="6222254"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575">
              <a:solidFill>
                <a:schemeClr val="accent1"/>
              </a:solidFill>
              <a:latin typeface="Microsoft Yahei"/>
              <a:ea typeface="Microsoft Yahei"/>
              <a:cs typeface="Microsoft Yahei"/>
            </a:endParaRPr>
          </a:p>
        </p:txBody>
      </p:sp>
      <p:sp>
        <p:nvSpPr>
          <p:cNvPr id="45" name="TextBox 45"/>
          <p:cNvSpPr txBox="1"/>
          <p:nvPr/>
        </p:nvSpPr>
        <p:spPr>
          <a:xfrm>
            <a:off x="963911" y="3915071"/>
            <a:ext cx="5715000"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a:solidFill>
                  <a:schemeClr val="accent1"/>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891219" y="1549433"/>
            <a:ext cx="2194638" cy="2194638"/>
          </a:xfrm>
          <a:prstGeom prst="ellipse">
            <a:avLst/>
          </a:prstGeom>
          <a:gradFill>
            <a:gsLst>
              <a:gs pos="0">
                <a:schemeClr val="accent2">
                  <a:alpha val="100000"/>
                  <a:lumMod val="60000"/>
                  <a:lumOff val="4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472232" y="2075422"/>
            <a:ext cx="1566012" cy="480417"/>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7" name="TextBox 7"/>
          <p:cNvSpPr txBox="1"/>
          <p:nvPr/>
        </p:nvSpPr>
        <p:spPr>
          <a:xfrm>
            <a:off x="1288806" y="2202032"/>
            <a:ext cx="1380414" cy="14335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8" name="TextBox 8"/>
          <p:cNvSpPr txBox="1"/>
          <p:nvPr/>
        </p:nvSpPr>
        <p:spPr>
          <a:xfrm>
            <a:off x="4175611" y="1336414"/>
            <a:ext cx="4674587" cy="206573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路外工程项目投标报价策略</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路外工程项目投标报价技巧</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路外工程项目投标报价与风险管理</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路外工程项目投标报价实例分析</a:t>
            </a:r>
          </a:p>
        </p:txBody>
      </p:sp>
      <p:cxnSp>
        <p:nvCxnSpPr>
          <p:cNvPr id="9" name="Connector 9"/>
          <p:cNvCxnSpPr/>
          <p:nvPr/>
        </p:nvCxnSpPr>
        <p:spPr>
          <a:xfrm flipH="1">
            <a:off x="2498828" y="2263629"/>
            <a:ext cx="0" cy="102306"/>
          </a:xfrm>
          <a:prstGeom prst="line">
            <a:avLst/>
          </a:prstGeom>
          <a:ln w="9525">
            <a:solidFill>
              <a:srgbClr val="FFFFFF">
                <a:alpha val="100000"/>
              </a:srgbClr>
            </a:solidFill>
          </a:ln>
        </p:spPr>
      </p:cxnSp>
      <p:cxnSp>
        <p:nvCxnSpPr>
          <p:cNvPr id="10" name="Connector 10"/>
          <p:cNvCxnSpPr/>
          <p:nvPr/>
        </p:nvCxnSpPr>
        <p:spPr>
          <a:xfrm flipH="1">
            <a:off x="1424607" y="2263629"/>
            <a:ext cx="0" cy="102306"/>
          </a:xfrm>
          <a:prstGeom prst="line">
            <a:avLst/>
          </a:prstGeom>
          <a:ln w="9525">
            <a:solidFill>
              <a:srgbClr val="FFFFFF">
                <a:alpha val="100000"/>
              </a:srgbClr>
            </a:solidFill>
          </a:ln>
        </p:spPr>
      </p:cxnSp>
      <p:sp>
        <p:nvSpPr>
          <p:cNvPr id="11" name="AutoShape 11"/>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8610" y="3804262"/>
            <a:ext cx="1416414" cy="1416414"/>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864600" y="4619275"/>
            <a:ext cx="415038" cy="415038"/>
          </a:xfrm>
          <a:prstGeom prst="ellipse">
            <a:avLst/>
          </a:prstGeom>
          <a:gradFill>
            <a:gsLst>
              <a:gs pos="0">
                <a:schemeClr val="accent2">
                  <a:alpha val="58999"/>
                  <a:lumMod val="40000"/>
                  <a:lumOff val="60000"/>
                </a:schemeClr>
              </a:gs>
              <a:gs pos="100000">
                <a:schemeClr val="accent2">
                  <a:alpha val="58999"/>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421544" y="-397096"/>
            <a:ext cx="1893471" cy="1893471"/>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154372" y="2050256"/>
            <a:ext cx="635060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00" b="1">
                <a:solidFill>
                  <a:schemeClr val="accent1"/>
                </a:solidFill>
                <a:latin typeface="Microsoft Yahei"/>
                <a:ea typeface="Microsoft Yahei"/>
                <a:cs typeface="Microsoft Yahei"/>
              </a:rPr>
              <a:t>概述</a:t>
            </a:r>
          </a:p>
        </p:txBody>
      </p:sp>
      <p:sp>
        <p:nvSpPr>
          <p:cNvPr id="5" name="TextBox 5"/>
          <p:cNvSpPr txBox="1"/>
          <p:nvPr/>
        </p:nvSpPr>
        <p:spPr>
          <a:xfrm>
            <a:off x="2154372" y="891875"/>
            <a:ext cx="6783844"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6000" b="1">
                <a:solidFill>
                  <a:schemeClr val="accent1"/>
                </a:solidFill>
                <a:latin typeface="Microsoft Yahei"/>
                <a:ea typeface="Microsoft Yahei"/>
                <a:cs typeface="Microsoft Yahei"/>
              </a:rPr>
              <a:t>01</a:t>
            </a:r>
          </a:p>
        </p:txBody>
      </p:sp>
      <p:sp>
        <p:nvSpPr>
          <p:cNvPr id="6" name="AutoShape 6"/>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Freeform 36"/>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flipH="1">
            <a:off x="1555549" y="-2137872"/>
            <a:ext cx="989330" cy="31425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163637" y="-149812"/>
            <a:ext cx="574716" cy="1767245"/>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8246854" y="4438008"/>
            <a:ext cx="390744" cy="11389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1" name="Connector 41"/>
          <p:cNvCxnSpPr/>
          <p:nvPr/>
        </p:nvCxnSpPr>
        <p:spPr>
          <a:xfrm flipH="1">
            <a:off x="8464559" y="3887374"/>
            <a:ext cx="515449" cy="1504779"/>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2" name="Connector 42"/>
          <p:cNvCxnSpPr/>
          <p:nvPr/>
        </p:nvCxnSpPr>
        <p:spPr>
          <a:xfrm flipH="1">
            <a:off x="8212395" y="-47037"/>
            <a:ext cx="266038" cy="74823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8375" r="18375"/>
          <a:stretch>
            <a:fillRect/>
          </a:stretch>
        </p:blipFill>
        <p:spPr>
          <a:xfrm>
            <a:off x="733971" y="1105724"/>
            <a:ext cx="3783825" cy="3783825"/>
          </a:xfrm>
          <a:prstGeom prst="roundRect">
            <a:avLst/>
          </a:prstGeom>
        </p:spPr>
      </p:pic>
      <p:sp>
        <p:nvSpPr>
          <p:cNvPr id="5" name="TextBox 5"/>
          <p:cNvSpPr txBox="1"/>
          <p:nvPr/>
        </p:nvSpPr>
        <p:spPr>
          <a:xfrm>
            <a:off x="4891990" y="1567100"/>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投标报价是路外工程项目中投标方为了中标而向招标方提供的价格承诺，是投标方在项目实施过程中对成本、利润和风险的博弈。</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目的</a:t>
            </a: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投标报价的合理性和科学性直接影响到投标方是否能够中标，以及中标后项目实施过程中的成本、利润和风险控制效果。</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意义</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投标报价的目的和意义</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590683" y="4647951"/>
            <a:ext cx="3521603" cy="3521603"/>
          </a:xfrm>
          <a:prstGeom prst="ellipse">
            <a:avLst/>
          </a:prstGeom>
          <a:solidFill>
            <a:schemeClr val="accent1">
              <a:alpha val="13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94451" y="-2665986"/>
            <a:ext cx="3521603" cy="3521603"/>
          </a:xfrm>
          <a:prstGeom prst="ellipse">
            <a:avLst/>
          </a:prstGeom>
          <a:solidFill>
            <a:schemeClr val="accent1">
              <a:alpha val="13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608899" y="13710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14168" y="14763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8" name="Connector 8"/>
          <p:cNvCxnSpPr/>
          <p:nvPr/>
        </p:nvCxnSpPr>
        <p:spPr>
          <a:xfrm flipH="1">
            <a:off x="858169" y="18695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8655252" y="4258850"/>
            <a:ext cx="445312" cy="445312"/>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08899" y="29712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14168" y="30765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2" name="Connector 12"/>
          <p:cNvCxnSpPr/>
          <p:nvPr/>
        </p:nvCxnSpPr>
        <p:spPr>
          <a:xfrm flipH="1">
            <a:off x="858169" y="34697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4969007" y="13710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074275" y="14763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5" name="Connector 15"/>
          <p:cNvCxnSpPr/>
          <p:nvPr/>
        </p:nvCxnSpPr>
        <p:spPr>
          <a:xfrm flipH="1">
            <a:off x="5218276" y="18695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4969007" y="29712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074275" y="30765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H="1">
            <a:off x="5218276" y="34697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1230396" y="1285325"/>
            <a:ext cx="3532104"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收集信息</a:t>
            </a:r>
          </a:p>
        </p:txBody>
      </p:sp>
      <p:sp>
        <p:nvSpPr>
          <p:cNvPr id="20" name="TextBox 20"/>
          <p:cNvSpPr txBox="1"/>
          <p:nvPr/>
        </p:nvSpPr>
        <p:spPr>
          <a:xfrm>
            <a:off x="1230396" y="1720510"/>
            <a:ext cx="3051432"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在投标报价前，需要收集项目相关的市场信息、竞争对手信息、招标方信息等，以便为投标报价提供参考。</a:t>
            </a:r>
          </a:p>
        </p:txBody>
      </p:sp>
      <p:sp>
        <p:nvSpPr>
          <p:cNvPr id="21" name="TextBox 21"/>
          <p:cNvSpPr txBox="1"/>
          <p:nvPr/>
        </p:nvSpPr>
        <p:spPr>
          <a:xfrm>
            <a:off x="1230396" y="2885525"/>
            <a:ext cx="3738611"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制定方案</a:t>
            </a:r>
          </a:p>
        </p:txBody>
      </p:sp>
      <p:sp>
        <p:nvSpPr>
          <p:cNvPr id="22" name="TextBox 22"/>
          <p:cNvSpPr txBox="1"/>
          <p:nvPr/>
        </p:nvSpPr>
        <p:spPr>
          <a:xfrm>
            <a:off x="1230396" y="3320710"/>
            <a:ext cx="3051432"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根据项目具体情况和市场信息，制定投标报价方案，包括工程的成本、利润、风险等方面的分析和计划。</a:t>
            </a:r>
          </a:p>
        </p:txBody>
      </p:sp>
      <p:sp>
        <p:nvSpPr>
          <p:cNvPr id="23" name="TextBox 23"/>
          <p:cNvSpPr txBox="1"/>
          <p:nvPr/>
        </p:nvSpPr>
        <p:spPr>
          <a:xfrm>
            <a:off x="5654661" y="2885525"/>
            <a:ext cx="3716966"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报价调整</a:t>
            </a:r>
          </a:p>
        </p:txBody>
      </p:sp>
      <p:sp>
        <p:nvSpPr>
          <p:cNvPr id="24" name="TextBox 24"/>
          <p:cNvSpPr txBox="1"/>
          <p:nvPr/>
        </p:nvSpPr>
        <p:spPr>
          <a:xfrm>
            <a:off x="5654661" y="3320710"/>
            <a:ext cx="305143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根据招标方的要求和竞争对手的报价情况，对投标报价进行适当的调整，以便提高中标率。</a:t>
            </a:r>
          </a:p>
        </p:txBody>
      </p:sp>
      <p:sp>
        <p:nvSpPr>
          <p:cNvPr id="25" name="TextBox 25"/>
          <p:cNvSpPr txBox="1"/>
          <p:nvPr/>
        </p:nvSpPr>
        <p:spPr>
          <a:xfrm>
            <a:off x="5714905" y="1285325"/>
            <a:ext cx="3656721"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分析项目</a:t>
            </a:r>
          </a:p>
        </p:txBody>
      </p:sp>
      <p:sp>
        <p:nvSpPr>
          <p:cNvPr id="26" name="TextBox 26"/>
          <p:cNvSpPr txBox="1"/>
          <p:nvPr/>
        </p:nvSpPr>
        <p:spPr>
          <a:xfrm>
            <a:off x="5714905" y="1720510"/>
            <a:ext cx="3051432"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对项目的具体情况进行分析，包括项目的规模、工期、质量要求、施工难度、材料价格波动等，以便为投标报价提供依据。</a:t>
            </a:r>
          </a:p>
        </p:txBody>
      </p:sp>
      <p:sp>
        <p:nvSpPr>
          <p:cNvPr id="27" name="AutoShape 2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投标报价的流程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blip>
          <a:srcRect l="9375" r="9375"/>
          <a:stretch>
            <a:fillRect/>
          </a:stretch>
        </p:blipFill>
        <p:spPr>
          <a:xfrm>
            <a:off x="5541059" y="1218194"/>
            <a:ext cx="3510022" cy="3510022"/>
          </a:xfrm>
          <a:prstGeom prst="roundRect">
            <a:avLst/>
          </a:prstGeom>
        </p:spPr>
      </p:pic>
      <p:sp>
        <p:nvSpPr>
          <p:cNvPr id="5" name="Freeform 5"/>
          <p:cNvSpPr/>
          <p:nvPr/>
        </p:nvSpPr>
        <p:spPr>
          <a:xfrm>
            <a:off x="435218" y="1162794"/>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91755" y="10708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投标报价的常见问题</a:t>
            </a:r>
          </a:p>
        </p:txBody>
      </p:sp>
      <p:sp>
        <p:nvSpPr>
          <p:cNvPr id="28" name="Freeform 28"/>
          <p:cNvSpPr/>
          <p:nvPr/>
        </p:nvSpPr>
        <p:spPr>
          <a:xfrm>
            <a:off x="421180" y="250456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77717" y="2412598"/>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9396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05794" y="3801997"/>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339967"/>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有些投标方在报价时没有进行充分的市场调研和项目分析，导致报价缺乏科学性，影响中标效果。</a:t>
            </a:r>
          </a:p>
        </p:txBody>
      </p:sp>
      <p:sp>
        <p:nvSpPr>
          <p:cNvPr id="33" name="TextBox 33"/>
          <p:cNvSpPr txBox="1"/>
          <p:nvPr/>
        </p:nvSpPr>
        <p:spPr>
          <a:xfrm>
            <a:off x="1756668" y="976963"/>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缺乏科学性</a:t>
            </a:r>
          </a:p>
        </p:txBody>
      </p:sp>
      <p:sp>
        <p:nvSpPr>
          <p:cNvPr id="34" name="TextBox 34"/>
          <p:cNvSpPr txBox="1"/>
          <p:nvPr/>
        </p:nvSpPr>
        <p:spPr>
          <a:xfrm>
            <a:off x="1756668" y="2631822"/>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有些投标方在报价时没有充分考虑到项目的风险因素，导致中标后项目实施过程中出现较大的成本和利润波动。</a:t>
            </a:r>
          </a:p>
        </p:txBody>
      </p:sp>
      <p:sp>
        <p:nvSpPr>
          <p:cNvPr id="35" name="TextBox 35"/>
          <p:cNvSpPr txBox="1"/>
          <p:nvPr/>
        </p:nvSpPr>
        <p:spPr>
          <a:xfrm>
            <a:off x="1756668" y="2287868"/>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忽视风险</a:t>
            </a:r>
          </a:p>
        </p:txBody>
      </p:sp>
      <p:sp>
        <p:nvSpPr>
          <p:cNvPr id="36" name="TextBox 36"/>
          <p:cNvSpPr txBox="1"/>
          <p:nvPr/>
        </p:nvSpPr>
        <p:spPr>
          <a:xfrm>
            <a:off x="1756668" y="4011395"/>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有些投标方在报价时没有注意到招标方和竞争对手的信息不对称情况，导致报价缺乏针对性。</a:t>
            </a:r>
          </a:p>
        </p:txBody>
      </p:sp>
      <p:sp>
        <p:nvSpPr>
          <p:cNvPr id="37" name="TextBox 37"/>
          <p:cNvSpPr txBox="1"/>
          <p:nvPr/>
        </p:nvSpPr>
        <p:spPr>
          <a:xfrm>
            <a:off x="1756668" y="3667441"/>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信息不对称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154372" y="2050256"/>
            <a:ext cx="635060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00" b="1">
                <a:solidFill>
                  <a:schemeClr val="accent1"/>
                </a:solidFill>
                <a:latin typeface="Microsoft Yahei"/>
                <a:ea typeface="Microsoft Yahei"/>
                <a:cs typeface="Microsoft Yahei"/>
              </a:rPr>
              <a:t>路外工程项目投标报价策略</a:t>
            </a:r>
          </a:p>
        </p:txBody>
      </p:sp>
      <p:sp>
        <p:nvSpPr>
          <p:cNvPr id="5" name="TextBox 5"/>
          <p:cNvSpPr txBox="1"/>
          <p:nvPr/>
        </p:nvSpPr>
        <p:spPr>
          <a:xfrm>
            <a:off x="2154372" y="891875"/>
            <a:ext cx="6783844"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6000" b="1">
                <a:solidFill>
                  <a:schemeClr val="accent1"/>
                </a:solidFill>
                <a:latin typeface="Microsoft Yahei"/>
                <a:ea typeface="Microsoft Yahei"/>
                <a:cs typeface="Microsoft Yahei"/>
              </a:rPr>
              <a:t>02</a:t>
            </a:r>
          </a:p>
        </p:txBody>
      </p:sp>
      <p:sp>
        <p:nvSpPr>
          <p:cNvPr id="6" name="AutoShape 6"/>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Freeform 36"/>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flipH="1">
            <a:off x="1555549" y="-2137872"/>
            <a:ext cx="989330" cy="31425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163637" y="-149812"/>
            <a:ext cx="574716" cy="1767245"/>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8246854" y="4438008"/>
            <a:ext cx="390744" cy="11389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1" name="Connector 41"/>
          <p:cNvCxnSpPr/>
          <p:nvPr/>
        </p:nvCxnSpPr>
        <p:spPr>
          <a:xfrm flipH="1">
            <a:off x="8464559" y="3887374"/>
            <a:ext cx="515449" cy="1504779"/>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2" name="Connector 42"/>
          <p:cNvCxnSpPr/>
          <p:nvPr/>
        </p:nvCxnSpPr>
        <p:spPr>
          <a:xfrm flipH="1">
            <a:off x="8212395" y="-47037"/>
            <a:ext cx="266038" cy="74823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9792" r="9792"/>
          <a:stretch>
            <a:fillRect/>
          </a:stretch>
        </p:blipFill>
        <p:spPr>
          <a:xfrm>
            <a:off x="733971" y="1105724"/>
            <a:ext cx="3783824" cy="3783825"/>
          </a:xfrm>
          <a:prstGeom prst="roundRect">
            <a:avLst/>
          </a:prstGeom>
        </p:spPr>
      </p:pic>
      <p:sp>
        <p:nvSpPr>
          <p:cNvPr id="5" name="TextBox 5"/>
          <p:cNvSpPr txBox="1"/>
          <p:nvPr/>
        </p:nvSpPr>
        <p:spPr>
          <a:xfrm>
            <a:off x="4891990" y="1105724"/>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报价策略是指根据工程项目的特点、竞争环境、业主需求等，对投标报价进行规划、调整和控制的一系列措施。</a:t>
            </a:r>
          </a:p>
        </p:txBody>
      </p:sp>
      <p:sp>
        <p:nvSpPr>
          <p:cNvPr id="6" name="TextBox 6"/>
          <p:cNvSpPr txBox="1"/>
          <p:nvPr/>
        </p:nvSpPr>
        <p:spPr>
          <a:xfrm>
            <a:off x="4891990" y="2899456"/>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报价策略可大致分为三类：低成本竞争、高质高价竞争和综合平衡型。</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报价策略的定义和分类</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5541059" y="1218194"/>
            <a:ext cx="3510022" cy="3510022"/>
          </a:xfrm>
          <a:prstGeom prst="roundRect">
            <a:avLst/>
          </a:prstGeom>
        </p:spPr>
      </p:pic>
      <p:sp>
        <p:nvSpPr>
          <p:cNvPr id="5" name="Freeform 5"/>
          <p:cNvSpPr/>
          <p:nvPr/>
        </p:nvSpPr>
        <p:spPr>
          <a:xfrm>
            <a:off x="435218" y="1118449"/>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63180" y="10327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合理低价法</a:t>
            </a:r>
          </a:p>
        </p:txBody>
      </p:sp>
      <p:sp>
        <p:nvSpPr>
          <p:cNvPr id="28" name="Freeform 28"/>
          <p:cNvSpPr/>
          <p:nvPr/>
        </p:nvSpPr>
        <p:spPr>
          <a:xfrm>
            <a:off x="421180" y="246974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8192" y="2384023"/>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0199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586744" y="3716272"/>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118449"/>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合理低价法是指以成本加利润为基础，确定一个较低的投标报价，争取中标并获得利润。</a:t>
            </a:r>
          </a:p>
        </p:txBody>
      </p:sp>
      <p:sp>
        <p:nvSpPr>
          <p:cNvPr id="33" name="TextBox 33"/>
          <p:cNvSpPr txBox="1"/>
          <p:nvPr/>
        </p:nvSpPr>
        <p:spPr>
          <a:xfrm>
            <a:off x="1756668" y="2449330"/>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优势：可以扩大市场占有率，提高企业声誉；可以降低成本，提高利润率。</a:t>
            </a:r>
          </a:p>
        </p:txBody>
      </p:sp>
      <p:sp>
        <p:nvSpPr>
          <p:cNvPr id="34" name="TextBox 34"/>
          <p:cNvSpPr txBox="1"/>
          <p:nvPr/>
        </p:nvSpPr>
        <p:spPr>
          <a:xfrm>
            <a:off x="1756668" y="3801997"/>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适用范围：适用于竞争激烈、业主需求急迫的项目；适用于企业实力雄厚、具备规模效益的项目。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97135" y="1335062"/>
            <a:ext cx="8874115" cy="25641"/>
          </a:xfrm>
          <a:prstGeom prst="rect">
            <a:avLst/>
          </a:prstGeom>
          <a:gradFill>
            <a:gsLst>
              <a:gs pos="0">
                <a:schemeClr val="accent2">
                  <a:alpha val="100000"/>
                </a:schemeClr>
              </a:gs>
              <a:gs pos="100000">
                <a:schemeClr val="accent1">
                  <a:alpha val="100000"/>
                </a:schemeClr>
              </a:gs>
            </a:gsLst>
            <a:lin ang="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635081" y="1085058"/>
            <a:ext cx="563750" cy="563750"/>
          </a:xfrm>
          <a:prstGeom prst="ellipse">
            <a:avLst/>
          </a:prstGeom>
          <a:solidFill>
            <a:schemeClr val="accent2">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1716026" y="1171072"/>
            <a:ext cx="391721" cy="39172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4445186" y="1085058"/>
            <a:ext cx="563750" cy="563750"/>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26132" y="1171072"/>
            <a:ext cx="391721" cy="3917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308056" y="1085058"/>
            <a:ext cx="563750" cy="563750"/>
          </a:xfrm>
          <a:prstGeom prst="ellipse">
            <a:avLst/>
          </a:prstGeom>
          <a:solidFill>
            <a:schemeClr val="accent2">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389001" y="1171072"/>
            <a:ext cx="391721" cy="39172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633" y="5052801"/>
            <a:ext cx="9523368" cy="1948849"/>
          </a:xfrm>
          <a:prstGeom prst="doubleWav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633" y="5357813"/>
            <a:ext cx="9525000" cy="1731431"/>
          </a:xfrm>
          <a:prstGeom prst="doubleWav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762065" y="2088096"/>
            <a:ext cx="2339957"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竞争性报价法是指以竞争为手段，以低成本、高质量、高效益为目标，确定投标报价的方法。</a:t>
            </a:r>
          </a:p>
        </p:txBody>
      </p:sp>
      <p:sp>
        <p:nvSpPr>
          <p:cNvPr id="14" name="TextBox 14"/>
          <p:cNvSpPr txBox="1"/>
          <p:nvPr/>
        </p:nvSpPr>
        <p:spPr>
          <a:xfrm>
            <a:off x="3616589" y="2088096"/>
            <a:ext cx="2339957"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优势：可以在竞争中获得优势，提高中标率；可以促进企业技术创新，提高综合竞争力。</a:t>
            </a:r>
          </a:p>
        </p:txBody>
      </p:sp>
      <p:sp>
        <p:nvSpPr>
          <p:cNvPr id="15" name="TextBox 15"/>
          <p:cNvSpPr txBox="1"/>
          <p:nvPr/>
        </p:nvSpPr>
        <p:spPr>
          <a:xfrm>
            <a:off x="6480470" y="2088096"/>
            <a:ext cx="2339957" cy="1190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适用范围：适用于市场竞争激烈、技术难度不大、工期要求较紧的项目；适用于企业具备一定技术实力和管理经验，能够实现规模效益的项目。</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竞争性报价法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stretch>
            <a:fillRect/>
          </a:stretch>
        </p:blipFill>
        <p:spPr>
          <a:xfrm>
            <a:off x="0" y="1172114"/>
            <a:ext cx="3479031" cy="3479031"/>
          </a:xfrm>
          <a:prstGeom prst="rect">
            <a:avLst/>
          </a:prstGeom>
        </p:spPr>
      </p:pic>
      <p:sp>
        <p:nvSpPr>
          <p:cNvPr id="5" name="TextBox 5"/>
          <p:cNvSpPr txBox="1"/>
          <p:nvPr/>
        </p:nvSpPr>
        <p:spPr>
          <a:xfrm>
            <a:off x="5333841" y="1291359"/>
            <a:ext cx="3264169"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技术优势法是指以技术优势为手段，以高质高价为基础，确定投标报价的方法。</a:t>
            </a:r>
          </a:p>
        </p:txBody>
      </p:sp>
      <p:sp>
        <p:nvSpPr>
          <p:cNvPr id="6" name="AutoShape 6"/>
          <p:cNvSpPr/>
          <p:nvPr/>
        </p:nvSpPr>
        <p:spPr>
          <a:xfrm>
            <a:off x="3961779" y="1172114"/>
            <a:ext cx="1007533" cy="3479031"/>
          </a:xfrm>
          <a:prstGeom prst="roundRect">
            <a:avLst>
              <a:gd name="adj" fmla="val 0"/>
            </a:avLst>
          </a:prstGeom>
          <a:solidFill>
            <a:schemeClr val="accent2">
              <a:alpha val="100000"/>
            </a:schemeClr>
          </a:solidFill>
          <a:effectLst>
            <a:outerShdw blurRad="257175" dist="152400" dir="2700000">
              <a:schemeClr val="accent2">
                <a:lumMod val="50000"/>
                <a:alpha val="9000"/>
              </a:schemeClr>
            </a:outerShdw>
          </a:effectLst>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5333841" y="2503990"/>
            <a:ext cx="3264169"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优势：可以利用技术优势提高企业竞争力，获得更高的利润；可以提高项目的质量水平，提高业主满意度。</a:t>
            </a:r>
          </a:p>
        </p:txBody>
      </p:sp>
      <p:sp>
        <p:nvSpPr>
          <p:cNvPr id="8" name="TextBox 8"/>
          <p:cNvSpPr txBox="1"/>
          <p:nvPr/>
        </p:nvSpPr>
        <p:spPr>
          <a:xfrm>
            <a:off x="5333841" y="3746473"/>
            <a:ext cx="3264169"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适用范围：适用于技术复杂、专业性强、竞争对手较少的项目；适用于企业具备独特技术实力和经验，能够实现高附加值效益的项目。</a:t>
            </a:r>
          </a:p>
        </p:txBody>
      </p:sp>
      <p:sp>
        <p:nvSpPr>
          <p:cNvPr id="9" name="Freeform 9"/>
          <p:cNvSpPr/>
          <p:nvPr/>
        </p:nvSpPr>
        <p:spPr>
          <a:xfrm>
            <a:off x="4257425" y="1544507"/>
            <a:ext cx="416243" cy="340043"/>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311717" y="2772728"/>
            <a:ext cx="298132" cy="298132"/>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01240" y="3952443"/>
            <a:ext cx="309563" cy="30003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355440" y="265159"/>
            <a:ext cx="402793" cy="344077"/>
            <a:chOff x="355440" y="265159"/>
            <a:chExt cx="402793" cy="344077"/>
          </a:xfrm>
        </p:grpSpPr>
        <p:sp>
          <p:nvSpPr>
            <p:cNvPr id="13" name="AutoShape 13"/>
            <p:cNvSpPr/>
            <p:nvPr/>
          </p:nvSpPr>
          <p:spPr>
            <a:xfrm>
              <a:off x="355440" y="26746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49257" y="2651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8379" y="2665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24819" y="2735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06988" y="2702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5440" y="35947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3571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3585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3655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3622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4514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44918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45052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45752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45430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355440" y="5434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49257" y="54119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38379" y="54253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24819" y="5495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06988" y="54631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33" name="TextBox 33"/>
          <p:cNvSpPr txBox="1"/>
          <p:nvPr/>
        </p:nvSpPr>
        <p:spPr>
          <a:xfrm>
            <a:off x="952245" y="150924"/>
            <a:ext cx="781527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技术优势法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882576" y="3019541"/>
            <a:ext cx="1693333" cy="1426782"/>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950717" y="3019541"/>
            <a:ext cx="1693333" cy="1426782"/>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3915833" y="1336791"/>
            <a:ext cx="1693333" cy="1426782"/>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4864" y="73387"/>
            <a:ext cx="7815272" cy="6477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联合投标法</a:t>
            </a:r>
          </a:p>
        </p:txBody>
      </p:sp>
      <p:sp>
        <p:nvSpPr>
          <p:cNvPr id="28" name="Freeform 28"/>
          <p:cNvSpPr/>
          <p:nvPr/>
        </p:nvSpPr>
        <p:spPr>
          <a:xfrm>
            <a:off x="4487333" y="2361406"/>
            <a:ext cx="550333" cy="406400"/>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Freeform 29"/>
          <p:cNvSpPr/>
          <p:nvPr/>
        </p:nvSpPr>
        <p:spPr>
          <a:xfrm rot="7259206">
            <a:off x="5147733" y="3651840"/>
            <a:ext cx="550333" cy="406400"/>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Freeform 30"/>
          <p:cNvSpPr/>
          <p:nvPr/>
        </p:nvSpPr>
        <p:spPr>
          <a:xfrm rot="-7221168">
            <a:off x="3836613" y="3639400"/>
            <a:ext cx="550333" cy="406400"/>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1" name="Connector 31"/>
          <p:cNvCxnSpPr/>
          <p:nvPr/>
        </p:nvCxnSpPr>
        <p:spPr>
          <a:xfrm>
            <a:off x="5326857" y="2565665"/>
            <a:ext cx="3208867"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32" name="AutoShape 32"/>
          <p:cNvSpPr/>
          <p:nvPr/>
        </p:nvSpPr>
        <p:spPr>
          <a:xfrm>
            <a:off x="8513498" y="2512748"/>
            <a:ext cx="118533" cy="1185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5422900" y="1336791"/>
            <a:ext cx="3017541"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2"/>
                </a:solidFill>
                <a:latin typeface="Microsoft Yahei"/>
                <a:ea typeface="Microsoft Yahei"/>
                <a:cs typeface="Microsoft Yahei"/>
              </a:rPr>
              <a:t>优势：可以扩大企业规模，提高中标率；可以降低成本，提高利润率；可以分散风险，提高抗风险能力。</a:t>
            </a:r>
          </a:p>
        </p:txBody>
      </p:sp>
      <p:sp>
        <p:nvSpPr>
          <p:cNvPr id="34" name="TextBox 34"/>
          <p:cNvSpPr txBox="1"/>
          <p:nvPr/>
        </p:nvSpPr>
        <p:spPr>
          <a:xfrm>
            <a:off x="6432788" y="3203840"/>
            <a:ext cx="2492621"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2"/>
                </a:solidFill>
                <a:latin typeface="Microsoft Yahei"/>
                <a:ea typeface="Microsoft Yahei"/>
                <a:cs typeface="Microsoft Yahei"/>
              </a:rPr>
              <a:t>适用范围：适用于大型复杂项目，需要多个企业联合起来才能完成的项目；适用于市场占有率较低的企业，通过联合投标提高市场占有率的项目。</a:t>
            </a:r>
          </a:p>
        </p:txBody>
      </p:sp>
      <p:cxnSp>
        <p:nvCxnSpPr>
          <p:cNvPr id="35" name="Connector 35"/>
          <p:cNvCxnSpPr/>
          <p:nvPr/>
        </p:nvCxnSpPr>
        <p:spPr>
          <a:xfrm>
            <a:off x="5738767" y="4396581"/>
            <a:ext cx="3208867"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36" name="AutoShape 36"/>
          <p:cNvSpPr/>
          <p:nvPr/>
        </p:nvSpPr>
        <p:spPr>
          <a:xfrm>
            <a:off x="8925409" y="4343665"/>
            <a:ext cx="118533" cy="1185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7" name="Connector 37"/>
          <p:cNvCxnSpPr/>
          <p:nvPr/>
        </p:nvCxnSpPr>
        <p:spPr>
          <a:xfrm>
            <a:off x="706988" y="3585898"/>
            <a:ext cx="2963333"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38" name="AutoShape 38"/>
          <p:cNvSpPr/>
          <p:nvPr/>
        </p:nvSpPr>
        <p:spPr>
          <a:xfrm>
            <a:off x="706988" y="3523456"/>
            <a:ext cx="118533" cy="1185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TextBox 39"/>
          <p:cNvSpPr txBox="1"/>
          <p:nvPr/>
        </p:nvSpPr>
        <p:spPr>
          <a:xfrm>
            <a:off x="678911" y="2478733"/>
            <a:ext cx="2721475"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2"/>
                </a:solidFill>
                <a:latin typeface="Microsoft Yahei"/>
                <a:ea typeface="Microsoft Yahei"/>
                <a:cs typeface="Microsoft Yahei"/>
              </a:rPr>
              <a:t>联合投标法是指多家企业联合起来，以一个投标人的身份投标报价的方法。</a:t>
            </a:r>
          </a:p>
        </p:txBody>
      </p:sp>
      <p:sp>
        <p:nvSpPr>
          <p:cNvPr id="40" name="AutoShape 40"/>
          <p:cNvSpPr/>
          <p:nvPr/>
        </p:nvSpPr>
        <p:spPr>
          <a:xfrm flipV="1">
            <a:off x="3915833" y="2916883"/>
            <a:ext cx="1693333" cy="1426782"/>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Freeform 41"/>
          <p:cNvSpPr/>
          <p:nvPr/>
        </p:nvSpPr>
        <p:spPr>
          <a:xfrm>
            <a:off x="4520633" y="3124956"/>
            <a:ext cx="517033" cy="5170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95153" y="1711809"/>
            <a:ext cx="1577523" cy="364947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973738" y="1711809"/>
            <a:ext cx="1577523" cy="363995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3973738" y="993920"/>
            <a:ext cx="1577523" cy="157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479742" y="1711809"/>
            <a:ext cx="1577523" cy="36399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7479742" y="993920"/>
            <a:ext cx="1577523" cy="15775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575902" y="1090081"/>
            <a:ext cx="1385203" cy="138520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5710065" y="1711809"/>
            <a:ext cx="1577523" cy="36399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10065" y="993920"/>
            <a:ext cx="1577523" cy="15775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806226" y="1090081"/>
            <a:ext cx="1385203" cy="138520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2243084" y="1711809"/>
            <a:ext cx="1577523" cy="364947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2243084" y="993920"/>
            <a:ext cx="1577523" cy="15775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2339244" y="1090081"/>
            <a:ext cx="1385203" cy="138520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95153" y="993920"/>
            <a:ext cx="1577523" cy="15775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91314" y="1090081"/>
            <a:ext cx="1385203" cy="138520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495153" y="2571444"/>
            <a:ext cx="1577523" cy="1104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其他报价策略包括：不平衡报价法、突然降价法、先亏后盈法、许诺优惠法等。</a:t>
            </a:r>
          </a:p>
        </p:txBody>
      </p:sp>
      <p:sp>
        <p:nvSpPr>
          <p:cNvPr id="19" name="TextBox 19"/>
          <p:cNvSpPr txBox="1"/>
          <p:nvPr/>
        </p:nvSpPr>
        <p:spPr>
          <a:xfrm>
            <a:off x="2243084" y="2571444"/>
            <a:ext cx="1577523" cy="15621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不平衡报价法是指在确定总价不变的前提下，调整各子项的报价，以获得较高的收益或降低成本的方法。</a:t>
            </a:r>
          </a:p>
        </p:txBody>
      </p:sp>
      <p:sp>
        <p:nvSpPr>
          <p:cNvPr id="20" name="TextBox 20"/>
          <p:cNvSpPr txBox="1"/>
          <p:nvPr/>
        </p:nvSpPr>
        <p:spPr>
          <a:xfrm>
            <a:off x="3973738" y="2571444"/>
            <a:ext cx="1577523"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突然降价法是指在投标过程中，通过降低总价或某些子项的报价来吸引业主注意并促成中标的方法。</a:t>
            </a:r>
          </a:p>
        </p:txBody>
      </p:sp>
      <p:sp>
        <p:nvSpPr>
          <p:cNvPr id="21" name="TextBox 21"/>
          <p:cNvSpPr txBox="1"/>
          <p:nvPr/>
        </p:nvSpPr>
        <p:spPr>
          <a:xfrm>
            <a:off x="5710065" y="2571444"/>
            <a:ext cx="1577523" cy="17907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先亏后盈法是指在投标过程中，先以较低的利润或零利润报价获取中标，再通过优化设计和施工方案等手段提高效益的方法。</a:t>
            </a:r>
          </a:p>
        </p:txBody>
      </p:sp>
      <p:sp>
        <p:nvSpPr>
          <p:cNvPr id="22" name="TextBox 22"/>
          <p:cNvSpPr txBox="1"/>
          <p:nvPr/>
        </p:nvSpPr>
        <p:spPr>
          <a:xfrm>
            <a:off x="7479742" y="2571444"/>
            <a:ext cx="1577523" cy="1104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许诺优惠法是指在投标过程中，向业主承诺提供优惠条件来吸引业主的方法。</a:t>
            </a:r>
          </a:p>
        </p:txBody>
      </p:sp>
      <p:sp>
        <p:nvSpPr>
          <p:cNvPr id="23" name="AutoShape 23"/>
          <p:cNvSpPr/>
          <p:nvPr/>
        </p:nvSpPr>
        <p:spPr>
          <a:xfrm>
            <a:off x="4069899" y="1090081"/>
            <a:ext cx="1385203" cy="138520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854864" y="111487"/>
            <a:ext cx="7815272" cy="6477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其他报价策略</a:t>
            </a:r>
          </a:p>
        </p:txBody>
      </p:sp>
      <p:sp>
        <p:nvSpPr>
          <p:cNvPr id="45" name="Freeform 45"/>
          <p:cNvSpPr/>
          <p:nvPr/>
        </p:nvSpPr>
        <p:spPr>
          <a:xfrm>
            <a:off x="1014207" y="1566916"/>
            <a:ext cx="539416" cy="43153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751349" y="1502186"/>
            <a:ext cx="560992" cy="560992"/>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444245" y="1393554"/>
            <a:ext cx="636510" cy="636510"/>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224564" y="1488463"/>
            <a:ext cx="548526" cy="56099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7993776" y="1437082"/>
            <a:ext cx="549455" cy="54945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154372" y="2050256"/>
            <a:ext cx="635060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00" b="1">
                <a:solidFill>
                  <a:schemeClr val="accent1"/>
                </a:solidFill>
                <a:latin typeface="Microsoft Yahei"/>
                <a:ea typeface="Microsoft Yahei"/>
                <a:cs typeface="Microsoft Yahei"/>
              </a:rPr>
              <a:t>路外工程项目投标报价技巧</a:t>
            </a:r>
          </a:p>
        </p:txBody>
      </p:sp>
      <p:sp>
        <p:nvSpPr>
          <p:cNvPr id="5" name="TextBox 5"/>
          <p:cNvSpPr txBox="1"/>
          <p:nvPr/>
        </p:nvSpPr>
        <p:spPr>
          <a:xfrm>
            <a:off x="2154372" y="891875"/>
            <a:ext cx="6783844"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6000" b="1">
                <a:solidFill>
                  <a:schemeClr val="accent1"/>
                </a:solidFill>
                <a:latin typeface="Microsoft Yahei"/>
                <a:ea typeface="Microsoft Yahei"/>
                <a:cs typeface="Microsoft Yahei"/>
              </a:rPr>
              <a:t>03</a:t>
            </a:r>
          </a:p>
        </p:txBody>
      </p:sp>
      <p:sp>
        <p:nvSpPr>
          <p:cNvPr id="6" name="AutoShape 6"/>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Freeform 36"/>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flipH="1">
            <a:off x="1555549" y="-2137872"/>
            <a:ext cx="989330" cy="31425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163637" y="-149812"/>
            <a:ext cx="574716" cy="1767245"/>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8246854" y="4438008"/>
            <a:ext cx="390744" cy="11389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1" name="Connector 41"/>
          <p:cNvCxnSpPr/>
          <p:nvPr/>
        </p:nvCxnSpPr>
        <p:spPr>
          <a:xfrm flipH="1">
            <a:off x="8464559" y="3887374"/>
            <a:ext cx="515449" cy="1504779"/>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2" name="Connector 42"/>
          <p:cNvCxnSpPr/>
          <p:nvPr/>
        </p:nvCxnSpPr>
        <p:spPr>
          <a:xfrm flipH="1">
            <a:off x="8212395" y="-47037"/>
            <a:ext cx="266038" cy="74823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报价技巧的定义</a:t>
            </a:r>
          </a:p>
        </p:txBody>
      </p:sp>
      <p:sp>
        <p:nvSpPr>
          <p:cNvPr id="5" name="TextBox 5"/>
          <p:cNvSpPr txBox="1"/>
          <p:nvPr/>
        </p:nvSpPr>
        <p:spPr>
          <a:xfrm>
            <a:off x="596741" y="1635662"/>
            <a:ext cx="5262477"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报价技巧是指在路外工程项目投标过程中，投标方利用报价策略和技巧，提高中标概率并获得更多利润的一种方法。</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报价技巧的分类</a:t>
            </a: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根据投标过程的不同阶段和目的，报价技巧可分为标前分析技巧、报价编制技巧、谈判技巧和合同条款利用技巧等。</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报价技巧的定义和分类</a:t>
            </a:r>
          </a:p>
        </p:txBody>
      </p:sp>
      <p:sp>
        <p:nvSpPr>
          <p:cNvPr id="29" name="AutoShape 29"/>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30281" r="30281"/>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https://d.book118.com/187045114054006031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2024-09-03T12:56:01.055</cp:lastPrinted>
  <dcterms:created xsi:type="dcterms:W3CDTF">2024-09-03T04:56:01Z</dcterms:created>
  <dcterms:modified xsi:type="dcterms:W3CDTF">2024-09-03T04:56:03Z</dcterms:modified>
</cp:coreProperties>
</file>