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av" ContentType="audio/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0" r:id="rId37"/>
  </p:sldIdLst>
  <p:sldSz cx="12192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tags" Target="tags/tag64.xml"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tags" Target="../tags/tag31.xml" /><Relationship Id="rId8" Type="http://schemas.openxmlformats.org/officeDocument/2006/relationships/tags" Target="../tags/tag32.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6.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tags" Target="../tags/tag49.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B3F516-797D-4350-BF8C-8D2D5A524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072840-F0AF-4DC3-A3A9-E8127A15C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BC2600-CE11-4918-A72F-093B03107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5FBBAA-EAC2-49B6-BFBB-68ED34755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ED975D-E322-4803-AE8E-674585668A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475C3C-C66D-468D-A278-EBE223D58F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CF5F2E-8657-4F9D-A050-2F8C7CC05A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D8FCF-8829-4595-86F5-72F9962F31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1F8839-BB32-4AB1-BD15-8ABB24EF5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797451-CACC-4C12-A06E-0D35D4FE0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6ECA0-B0B1-4621-9A2F-556263E81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cxnSp>
        <p:nvCxnSpPr>
          <p:cNvPr id="5" name="直接连接符 6"/>
          <p:cNvCxnSpPr/>
          <p:nvPr>
            <p:custDataLst>
              <p:tags r:id="rId1"/>
            </p:custDataLst>
          </p:nvPr>
        </p:nvCxnSpPr>
        <p:spPr>
          <a:xfrm>
            <a:off x="1912938" y="4314825"/>
            <a:ext cx="2438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2"/>
            </p:custDataLst>
          </p:nvPr>
        </p:nvCxnSpPr>
        <p:spPr>
          <a:xfrm>
            <a:off x="2032000" y="4314825"/>
            <a:ext cx="2214563"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3"/>
            </p:custDataLst>
          </p:nvPr>
        </p:nvSpPr>
        <p:spPr>
          <a:xfrm>
            <a:off x="1036938" y="3438525"/>
            <a:ext cx="4190400" cy="700727"/>
          </a:xfrm>
        </p:spPr>
        <p:txBody>
          <a:bodyPr anchor="b">
            <a:normAutofit/>
          </a:bodyPr>
          <a:lstStyle>
            <a:lvl1pPr algn="ctr">
              <a:defRPr sz="3600">
                <a:solidFill>
                  <a:schemeClr val="tx2"/>
                </a:solidFill>
                <a:latin typeface="微软雅黑" panose="020b0503020204020204" pitchFamily="34" charset="-122"/>
                <a:ea typeface="微软雅黑" panose="020b0503020204020204" pitchFamily="34" charset="-122"/>
              </a:defRPr>
            </a:lvl1pPr>
          </a:lstStyle>
          <a:p>
            <a:r>
              <a:rPr lang="zh-CN" altLang="en-US" noProof="1"/>
              <a:t>单击此处编辑标题</a:t>
            </a:r>
          </a:p>
        </p:txBody>
      </p:sp>
      <p:sp>
        <p:nvSpPr>
          <p:cNvPr id="3" name="副标题 2"/>
          <p:cNvSpPr>
            <a:spLocks noGrp="1"/>
          </p:cNvSpPr>
          <p:nvPr>
            <p:ph type="subTitle" idx="1"/>
            <p:custDataLst>
              <p:tags r:id="rId4"/>
            </p:custDataLst>
          </p:nvPr>
        </p:nvSpPr>
        <p:spPr>
          <a:xfrm>
            <a:off x="1036938" y="4514851"/>
            <a:ext cx="4190400" cy="317180"/>
          </a:xfrm>
        </p:spPr>
        <p:txBody>
          <a:bodyPr>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14" name="日期占位符 3"/>
          <p:cNvSpPr>
            <a:spLocks noGrp="1"/>
          </p:cNvSpPr>
          <p:nvPr>
            <p:ph type="dt" sz="half" idx="13"/>
            <p:custDataLst>
              <p:tags r:id="rId5"/>
            </p:custDataLst>
          </p:nvPr>
        </p:nvSpPr>
        <p:spPr/>
        <p:txBody>
          <a:bodyPr/>
          <a:lstStyle>
            <a:lvl1pPr>
              <a:defRPr>
                <a:latin typeface="微软雅黑" panose="020b0503020204020204" pitchFamily="34" charset="-122"/>
                <a:ea typeface="微软雅黑" panose="020b0503020204020204" pitchFamily="34" charset="-122"/>
                <a:cs typeface="微软雅黑" panose="020b0503020204020204" pitchFamily="34" charset="-122"/>
              </a:defRPr>
            </a:lvl1pPr>
          </a:lstStyle>
          <a:p>
            <a:pPr>
              <a:defRPr/>
            </a:pPr>
            <a:endParaRPr lang="zh-CN" altLang="en-US"/>
          </a:p>
        </p:txBody>
      </p:sp>
      <p:sp>
        <p:nvSpPr>
          <p:cNvPr id="15" name="页脚占位符 4"/>
          <p:cNvSpPr>
            <a:spLocks noGrp="1"/>
          </p:cNvSpPr>
          <p:nvPr>
            <p:ph type="ftr" sz="quarter" idx="14"/>
            <p:custDataLst>
              <p:tags r:id="rId6"/>
            </p:custDataLst>
          </p:nvPr>
        </p:nvSpPr>
        <p:spPr/>
        <p:txBody>
          <a:bodyPr/>
          <a:lstStyle>
            <a:lvl1pPr>
              <a:defRPr>
                <a:latin typeface="微软雅黑" panose="020b0503020204020204" pitchFamily="34" charset="-122"/>
                <a:ea typeface="微软雅黑" panose="020b0503020204020204" pitchFamily="34" charset="-122"/>
                <a:cs typeface="微软雅黑" panose="020b0503020204020204" pitchFamily="34" charset="-122"/>
              </a:defRPr>
            </a:lvl1pPr>
          </a:lstStyle>
          <a:p>
            <a:pPr>
              <a:defRPr/>
            </a:pPr>
            <a:endParaRPr lang="zh-CN" altLang="en-US"/>
          </a:p>
        </p:txBody>
      </p:sp>
      <p:sp>
        <p:nvSpPr>
          <p:cNvPr id="16" name="灯片编号占位符 5"/>
          <p:cNvSpPr>
            <a:spLocks noGrp="1"/>
          </p:cNvSpPr>
          <p:nvPr>
            <p:ph type="sldNum" sz="quarter" idx="15"/>
            <p:custDataLst>
              <p:tags r:id="rId7"/>
            </p:custDataLst>
          </p:nvPr>
        </p:nvSpPr>
        <p:spPr/>
        <p:txBody>
          <a:bodyPr/>
          <a:lstStyle>
            <a:lvl1pPr>
              <a:defRPr/>
            </a:lvl1pPr>
          </a:lstStyle>
          <a:p>
            <a:pPr>
              <a:defRPr/>
            </a:pPr>
            <a:fld id="{5D8F0310-A02D-45B1-8130-F5D9DC4F742B}" type="slidenum">
              <a:rPr lang="zh-CN" altLang="en-US"/>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rtlCol="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idx="1"/>
            <p:custDataLst>
              <p:tags r:id="rId2"/>
            </p:custDataLst>
          </p:nvPr>
        </p:nvSpPr>
        <p:spPr>
          <a:xfrm>
            <a:off x="669882" y="952508"/>
            <a:ext cx="10852237" cy="5388907"/>
          </a:xfrm>
        </p:spPr>
        <p:txBody>
          <a:bodyPr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5pPr>
          </a:lstStyle>
          <a:p>
            <a:pPr lvl="0"/>
            <a:r>
              <a:rPr lang="zh-CN" altLang="en-US" noProof="1">
                <a:sym typeface="+mn-ea"/>
              </a:rPr>
              <a:t>单击此处编辑母版文本样式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4" name="日期占位符 3"/>
          <p:cNvSpPr>
            <a:spLocks noGrp="1"/>
          </p:cNvSpPr>
          <p:nvPr>
            <p:ph type="dt" sz="half" idx="10"/>
            <p:custDataLst>
              <p:tags r:id="rId3"/>
            </p:custDataLst>
          </p:nvPr>
        </p:nvSpPr>
        <p:spPr/>
        <p:txBody>
          <a:bodyPr/>
          <a:lstStyle>
            <a:lvl1pPr>
              <a:defRPr/>
            </a:lvl1pPr>
          </a:lstStyle>
          <a:p>
            <a:pPr>
              <a:defRPr/>
            </a:pPr>
            <a:endParaRPr lang="zh-CN" altLang="en-US"/>
          </a:p>
        </p:txBody>
      </p:sp>
      <p:sp>
        <p:nvSpPr>
          <p:cNvPr id="5" name="页脚占位符 4"/>
          <p:cNvSpPr>
            <a:spLocks noGrp="1"/>
          </p:cNvSpPr>
          <p:nvPr>
            <p:ph type="ftr" sz="quarter" idx="11"/>
            <p:custDataLst>
              <p:tags r:id="rId4"/>
            </p:custDataLst>
          </p:nvPr>
        </p:nvSpPr>
        <p:spPr/>
        <p:txBody>
          <a:bodyPr/>
          <a:lstStyle>
            <a:lvl1pPr>
              <a:defRPr/>
            </a:lvl1pPr>
          </a:lstStyle>
          <a:p>
            <a:pPr>
              <a:defRPr/>
            </a:pPr>
            <a:endParaRPr lang="zh-CN" altLang="en-US"/>
          </a:p>
        </p:txBody>
      </p:sp>
      <p:sp>
        <p:nvSpPr>
          <p:cNvPr id="6" name="灯片编号占位符 5"/>
          <p:cNvSpPr>
            <a:spLocks noGrp="1"/>
          </p:cNvSpPr>
          <p:nvPr>
            <p:ph type="sldNum" sz="quarter" idx="12"/>
            <p:custDataLst>
              <p:tags r:id="rId5"/>
            </p:custDataLst>
          </p:nvPr>
        </p:nvSpPr>
        <p:spPr/>
        <p:txBody>
          <a:bodyPr/>
          <a:lstStyle>
            <a:lvl1pPr>
              <a:defRPr/>
            </a:lvl1pPr>
          </a:lstStyle>
          <a:p>
            <a:pPr>
              <a:defRPr/>
            </a:pPr>
            <a:fld id="{E0E77E87-56C4-47D6-993D-5029296D683A}" type="slidenum">
              <a:rPr lang="zh-CN" altLang="en-US"/>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cxnSp>
        <p:nvCxnSpPr>
          <p:cNvPr id="4" name="直接连接符 6"/>
          <p:cNvCxnSpPr/>
          <p:nvPr>
            <p:custDataLst>
              <p:tags r:id="rId1"/>
            </p:custDataLst>
          </p:nvPr>
        </p:nvCxnSpPr>
        <p:spPr>
          <a:xfrm flipH="1">
            <a:off x="4110038" y="3198813"/>
            <a:ext cx="8081962"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custDataLst>
              <p:tags r:id="rId2"/>
            </p:custDataLst>
          </p:nvPr>
        </p:nvSpPr>
        <p:spPr>
          <a:xfrm>
            <a:off x="4097111" y="2382361"/>
            <a:ext cx="7904390" cy="701731"/>
          </a:xfrm>
        </p:spPr>
        <p:txBody>
          <a:bodyPr anchor="b">
            <a:normAutofit/>
          </a:bodyPr>
          <a:lstStyle>
            <a:lvl1pPr>
              <a:defRPr sz="4400" b="0">
                <a:solidFill>
                  <a:schemeClr val="tx1">
                    <a:lumMod val="65000"/>
                    <a:lumOff val="35000"/>
                  </a:schemeClr>
                </a:solidFill>
              </a:defRPr>
            </a:lvl1pPr>
          </a:lstStyle>
          <a:p>
            <a:r>
              <a:rPr lang="zh-CN" altLang="en-US" noProof="1"/>
              <a:t>单击此处编辑母版标题样式</a:t>
            </a:r>
          </a:p>
        </p:txBody>
      </p:sp>
      <p:sp>
        <p:nvSpPr>
          <p:cNvPr id="3" name="文本占位符 2"/>
          <p:cNvSpPr>
            <a:spLocks noGrp="1"/>
          </p:cNvSpPr>
          <p:nvPr>
            <p:ph type="body" idx="1"/>
            <p:custDataLst>
              <p:tags r:id="rId3"/>
            </p:custDataLst>
          </p:nvPr>
        </p:nvSpPr>
        <p:spPr>
          <a:xfrm>
            <a:off x="4097110" y="3315284"/>
            <a:ext cx="7904390" cy="286232"/>
          </a:xfrm>
        </p:spPr>
        <p:txBody>
          <a:bodyPr>
            <a:normAutofit/>
          </a:bodyPr>
          <a:lstStyle>
            <a:lvl1pPr marL="0" indent="0">
              <a:buNone/>
              <a:defRPr sz="1400">
                <a:solidFill>
                  <a:schemeClr val="tx1">
                    <a:lumMod val="50000"/>
                    <a:lumOff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p>
        </p:txBody>
      </p:sp>
      <p:sp>
        <p:nvSpPr>
          <p:cNvPr id="5" name="日期占位符 3"/>
          <p:cNvSpPr>
            <a:spLocks noGrp="1"/>
          </p:cNvSpPr>
          <p:nvPr>
            <p:ph type="dt" sz="half" idx="10"/>
            <p:custDataLst>
              <p:tags r:id="rId4"/>
            </p:custDataLst>
          </p:nvPr>
        </p:nvSpPr>
        <p:spPr/>
        <p:txBody>
          <a:bodyPr/>
          <a:lstStyle>
            <a:lvl1pPr>
              <a:defRPr/>
            </a:lvl1pPr>
          </a:lstStyle>
          <a:p>
            <a:pPr>
              <a:defRPr/>
            </a:pPr>
            <a:fld id="{B8B6DD44-CB8B-4612-A28C-4C228BE49A0F}" type="datetime1">
              <a:rPr lang="zh-CN" altLang="en-US"/>
              <a:t>2021/4/20</a:t>
            </a:fld>
          </a:p>
        </p:txBody>
      </p:sp>
      <p:sp>
        <p:nvSpPr>
          <p:cNvPr id="6" name="页脚占位符 4"/>
          <p:cNvSpPr>
            <a:spLocks noGrp="1"/>
          </p:cNvSpPr>
          <p:nvPr>
            <p:ph type="ftr" sz="quarter" idx="11"/>
            <p:custDataLst>
              <p:tags r:id="rId5"/>
            </p:custDataLst>
          </p:nvPr>
        </p:nvSpPr>
        <p:spPr/>
        <p:txBody>
          <a:bodyPr/>
          <a:lstStyle>
            <a:lvl1pPr>
              <a:defRPr>
                <a:latin typeface="微软雅黑" panose="020b0503020204020204" pitchFamily="34" charset="-122"/>
                <a:ea typeface="微软雅黑" panose="020b0503020204020204" pitchFamily="34" charset="-122"/>
                <a:cs typeface="微软雅黑" panose="020b0503020204020204" pitchFamily="34" charset="-122"/>
              </a:defRPr>
            </a:lvl1pPr>
          </a:lstStyle>
          <a:p>
            <a:pPr>
              <a:defRPr/>
            </a:pPr>
            <a:endParaRPr lang="zh-CN" altLang="en-US"/>
          </a:p>
        </p:txBody>
      </p:sp>
      <p:sp>
        <p:nvSpPr>
          <p:cNvPr id="7" name="灯片编号占位符 5"/>
          <p:cNvSpPr>
            <a:spLocks noGrp="1"/>
          </p:cNvSpPr>
          <p:nvPr>
            <p:ph type="sldNum" sz="quarter" idx="12"/>
            <p:custDataLst>
              <p:tags r:id="rId6"/>
            </p:custDataLst>
          </p:nvPr>
        </p:nvSpPr>
        <p:spPr/>
        <p:txBody>
          <a:bodyPr/>
          <a:lstStyle>
            <a:lvl1pPr>
              <a:defRPr/>
            </a:lvl1pPr>
          </a:lstStyle>
          <a:p>
            <a:pPr>
              <a:defRPr/>
            </a:pPr>
            <a:fld id="{E97E6059-0BE0-41DC-9F9F-90EC42990C2C}" type="slidenum">
              <a:rPr lang="zh-CN" altLang="en-US"/>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sz="half" idx="1"/>
            <p:custDataLst>
              <p:tags r:id="rId2"/>
            </p:custDataLst>
          </p:nvPr>
        </p:nvSpPr>
        <p:spPr>
          <a:xfrm>
            <a:off x="669930" y="952508"/>
            <a:ext cx="5283242" cy="5388907"/>
          </a:xfrm>
        </p:spPr>
        <p:txBody>
          <a:bodyPr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5pPr>
          </a:lstStyle>
          <a:p>
            <a:pPr lvl="0"/>
            <a:r>
              <a:rPr lang="zh-CN" altLang="en-US" noProof="1"/>
              <a:t>单击此处</a:t>
            </a:r>
            <a:r>
              <a:rPr lang="zh-CN" altLang="en-US" noProof="1">
                <a:sym typeface="+mn-ea"/>
              </a:rPr>
              <a:t>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latin typeface="微软雅黑" panose="020b0503020204020204" pitchFamily="34" charset="-122"/>
                <a:ea typeface="微软雅黑" panose="020b0503020204020204" pitchFamily="34" charset="-122"/>
              </a:defRPr>
            </a:lvl1pPr>
            <a:lvl2pPr>
              <a:defRPr sz="1600">
                <a:latin typeface="微软雅黑" panose="020b0503020204020204" pitchFamily="34" charset="-122"/>
                <a:ea typeface="微软雅黑" panose="020b0503020204020204" pitchFamily="34" charset="-122"/>
              </a:defRPr>
            </a:lvl2pPr>
            <a:lvl3pPr>
              <a:defRPr sz="1600">
                <a:latin typeface="微软雅黑" panose="020b0503020204020204" pitchFamily="34" charset="-122"/>
                <a:ea typeface="微软雅黑" panose="020b0503020204020204" pitchFamily="34" charset="-122"/>
              </a:defRPr>
            </a:lvl3pPr>
            <a:lvl4pPr>
              <a:defRPr sz="1600">
                <a:latin typeface="微软雅黑" panose="020b0503020204020204" pitchFamily="34" charset="-122"/>
                <a:ea typeface="微软雅黑" panose="020b0503020204020204" pitchFamily="34" charset="-122"/>
              </a:defRPr>
            </a:lvl4pPr>
            <a:lvl5pPr>
              <a:defRPr sz="1600">
                <a:latin typeface="微软雅黑" panose="020b0503020204020204" pitchFamily="34" charset="-122"/>
                <a:ea typeface="微软雅黑" panose="020b0503020204020204" pitchFamily="34" charset="-122"/>
              </a:defRPr>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p:cNvSpPr>
            <a:spLocks noGrp="1"/>
          </p:cNvSpPr>
          <p:nvPr>
            <p:ph type="dt" sz="half" idx="10"/>
            <p:custDataLst>
              <p:tags r:id="rId4"/>
            </p:custDataLst>
          </p:nvPr>
        </p:nvSpPr>
        <p:spPr/>
        <p:txBody>
          <a:bodyPr/>
          <a:lstStyle>
            <a:lvl1pPr>
              <a:defRPr/>
            </a:lvl1pPr>
          </a:lstStyle>
          <a:p>
            <a:pPr>
              <a:defRPr/>
            </a:pPr>
            <a:endParaRPr lang="zh-CN" altLang="en-US"/>
          </a:p>
        </p:txBody>
      </p:sp>
      <p:sp>
        <p:nvSpPr>
          <p:cNvPr id="6" name="页脚占位符 4"/>
          <p:cNvSpPr>
            <a:spLocks noGrp="1"/>
          </p:cNvSpPr>
          <p:nvPr>
            <p:ph type="ftr" sz="quarter" idx="11"/>
            <p:custDataLst>
              <p:tags r:id="rId5"/>
            </p:custDataLst>
          </p:nvPr>
        </p:nvSpPr>
        <p:spPr/>
        <p:txBody>
          <a:bodyPr/>
          <a:lstStyle>
            <a:lvl1pPr>
              <a:defRPr/>
            </a:lvl1pPr>
          </a:lstStyle>
          <a:p>
            <a:pPr>
              <a:defRPr/>
            </a:pPr>
            <a:endParaRPr lang="zh-CN" altLang="en-US"/>
          </a:p>
        </p:txBody>
      </p:sp>
      <p:sp>
        <p:nvSpPr>
          <p:cNvPr id="7" name="灯片编号占位符 5"/>
          <p:cNvSpPr>
            <a:spLocks noGrp="1"/>
          </p:cNvSpPr>
          <p:nvPr>
            <p:ph type="sldNum" sz="quarter" idx="12"/>
            <p:custDataLst>
              <p:tags r:id="rId6"/>
            </p:custDataLst>
          </p:nvPr>
        </p:nvSpPr>
        <p:spPr/>
        <p:txBody>
          <a:bodyPr/>
          <a:lstStyle>
            <a:lvl1pPr>
              <a:defRPr/>
            </a:lvl1pPr>
          </a:lstStyle>
          <a:p>
            <a:pPr>
              <a:defRPr/>
            </a:pPr>
            <a:fld id="{FD0F34FF-803A-4B41-8207-69B21B07714C}" type="slidenum">
              <a:rPr lang="zh-CN" altLang="en-US"/>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stStyle>
          <a:p>
            <a:pPr lvl="0"/>
            <a:r>
              <a:rPr lang="zh-CN" altLang="en-US" noProof="1">
                <a:sym typeface="+mn-ea"/>
              </a:rPr>
              <a:t>单击此处编辑母版标题样式</a:t>
            </a:r>
            <a:endParaRPr noProof="1">
              <a:sym typeface="+mn-ea"/>
            </a:endParaRPr>
          </a:p>
        </p:txBody>
      </p:sp>
      <p:sp>
        <p:nvSpPr>
          <p:cNvPr id="3" name="文本占位符 2"/>
          <p:cNvSpPr>
            <a:spLocks noGrp="1"/>
          </p:cNvSpPr>
          <p:nvPr>
            <p:ph type="body" idx="1"/>
            <p:custDataLst>
              <p:tags r:id="rId2"/>
            </p:custDataLst>
          </p:nvPr>
        </p:nvSpPr>
        <p:spPr>
          <a:xfrm>
            <a:off x="669930" y="952508"/>
            <a:ext cx="5283242" cy="381003"/>
          </a:xfrm>
        </p:spPr>
        <p:txBody>
          <a:bodyPr tIns="38100" rIns="76200" bIns="3810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4" name="内容占位符 3"/>
          <p:cNvSpPr>
            <a:spLocks noGrp="1"/>
          </p:cNvSpPr>
          <p:nvPr>
            <p:ph sz="half" idx="2"/>
            <p:custDataLst>
              <p:tags r:id="rId3"/>
            </p:custDataLst>
          </p:nvPr>
        </p:nvSpPr>
        <p:spPr>
          <a:xfrm>
            <a:off x="669925" y="1406525"/>
            <a:ext cx="5283200" cy="4934752"/>
          </a:xfrm>
        </p:spPr>
        <p:txBody>
          <a:bodyPr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5pPr>
          </a:lstStyle>
          <a:p>
            <a:pPr lvl="0"/>
            <a:r>
              <a:rPr lang="zh-CN" altLang="en-US" noProof="1"/>
              <a:t>单击此处</a:t>
            </a:r>
            <a:r>
              <a:rPr lang="zh-CN" altLang="en-US" noProof="1">
                <a:sym typeface="+mn-ea"/>
              </a:rPr>
              <a:t>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5" name="文本占位符 4"/>
          <p:cNvSpPr>
            <a:spLocks noGrp="1"/>
          </p:cNvSpPr>
          <p:nvPr>
            <p:ph type="body" sz="quarter" idx="3"/>
            <p:custDataLst>
              <p:tags r:id="rId4"/>
            </p:custDataLst>
          </p:nvPr>
        </p:nvSpPr>
        <p:spPr>
          <a:xfrm>
            <a:off x="6235750" y="952508"/>
            <a:ext cx="5283242" cy="381003"/>
          </a:xfrm>
        </p:spPr>
        <p:txBody>
          <a:bodyPr tIns="38100" rIns="76200" bIns="38100" rtlCol="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a:t>
            </a:r>
            <a:r>
              <a:rPr lang="zh-CN" altLang="en-US" noProof="1">
                <a:sym typeface="+mn-ea"/>
              </a:rPr>
              <a:t>编辑母版文本样式</a:t>
            </a:r>
          </a:p>
        </p:txBody>
      </p:sp>
      <p:sp>
        <p:nvSpPr>
          <p:cNvPr id="6" name="内容占位符 5"/>
          <p:cNvSpPr>
            <a:spLocks noGrp="1"/>
          </p:cNvSpPr>
          <p:nvPr>
            <p:ph sz="quarter" idx="4"/>
            <p:custDataLst>
              <p:tags r:id="rId5"/>
            </p:custDataLst>
          </p:nvPr>
        </p:nvSpPr>
        <p:spPr>
          <a:xfrm>
            <a:off x="6235750" y="1406525"/>
            <a:ext cx="5283242" cy="4934752"/>
          </a:xfrm>
        </p:spPr>
        <p:txBody>
          <a:bodyPr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5pPr>
          </a:lstStyle>
          <a:p>
            <a:pPr lvl="0"/>
            <a:r>
              <a:rPr lang="zh-CN" altLang="en-US" noProof="1"/>
              <a:t>单击此处</a:t>
            </a:r>
            <a:r>
              <a:rPr lang="zh-CN" altLang="en-US" noProof="1">
                <a:sym typeface="+mn-ea"/>
              </a:rPr>
              <a:t>编辑母版文本样式</a:t>
            </a:r>
          </a:p>
          <a:p>
            <a:pPr lvl="1"/>
            <a:r>
              <a:rPr lang="zh-CN" altLang="en-US" noProof="1">
                <a:sym typeface="+mn-ea"/>
              </a:rPr>
              <a:t>第二级</a:t>
            </a:r>
          </a:p>
          <a:p>
            <a:pPr lvl="2"/>
            <a:r>
              <a:rPr lang="zh-CN" altLang="en-US" noProof="1">
                <a:sym typeface="+mn-ea"/>
              </a:rPr>
              <a:t>第三级</a:t>
            </a:r>
          </a:p>
          <a:p>
            <a:pPr lvl="3"/>
            <a:r>
              <a:rPr lang="zh-CN" altLang="en-US" noProof="1">
                <a:sym typeface="+mn-ea"/>
              </a:rPr>
              <a:t>第四级</a:t>
            </a:r>
          </a:p>
          <a:p>
            <a:pPr lvl="4"/>
            <a:r>
              <a:rPr lang="zh-CN" altLang="en-US" noProof="1">
                <a:sym typeface="+mn-ea"/>
              </a:rPr>
              <a:t>第五级</a:t>
            </a:r>
            <a:endParaRPr noProof="1">
              <a:sym typeface="+mn-ea"/>
            </a:endParaRPr>
          </a:p>
        </p:txBody>
      </p:sp>
      <p:sp>
        <p:nvSpPr>
          <p:cNvPr id="7" name="日期占位符 3"/>
          <p:cNvSpPr>
            <a:spLocks noGrp="1"/>
          </p:cNvSpPr>
          <p:nvPr>
            <p:ph type="dt" sz="half" idx="10"/>
            <p:custDataLst>
              <p:tags r:id="rId6"/>
            </p:custDataLst>
          </p:nvPr>
        </p:nvSpPr>
        <p:spPr/>
        <p:txBody>
          <a:bodyPr/>
          <a:lstStyle>
            <a:lvl1pPr>
              <a:defRPr/>
            </a:lvl1pPr>
          </a:lstStyle>
          <a:p>
            <a:pPr>
              <a:defRPr/>
            </a:pPr>
            <a:endParaRPr lang="zh-CN" altLang="en-US"/>
          </a:p>
        </p:txBody>
      </p:sp>
      <p:sp>
        <p:nvSpPr>
          <p:cNvPr id="8" name="页脚占位符 4"/>
          <p:cNvSpPr>
            <a:spLocks noGrp="1"/>
          </p:cNvSpPr>
          <p:nvPr>
            <p:ph type="ftr" sz="quarter" idx="11"/>
            <p:custDataLst>
              <p:tags r:id="rId7"/>
            </p:custDataLst>
          </p:nvPr>
        </p:nvSpPr>
        <p:spPr/>
        <p:txBody>
          <a:bodyPr/>
          <a:lstStyle>
            <a:lvl1pPr>
              <a:defRPr/>
            </a:lvl1pPr>
          </a:lstStyle>
          <a:p>
            <a:pPr>
              <a:defRPr/>
            </a:pPr>
            <a:endParaRPr lang="zh-CN" altLang="en-US"/>
          </a:p>
        </p:txBody>
      </p:sp>
      <p:sp>
        <p:nvSpPr>
          <p:cNvPr id="9" name="灯片编号占位符 5"/>
          <p:cNvSpPr>
            <a:spLocks noGrp="1"/>
          </p:cNvSpPr>
          <p:nvPr>
            <p:ph type="sldNum" sz="quarter" idx="12"/>
            <p:custDataLst>
              <p:tags r:id="rId8"/>
            </p:custDataLst>
          </p:nvPr>
        </p:nvSpPr>
        <p:spPr/>
        <p:txBody>
          <a:bodyPr/>
          <a:lstStyle>
            <a:lvl1pPr>
              <a:defRPr/>
            </a:lvl1pPr>
          </a:lstStyle>
          <a:p>
            <a:pPr>
              <a:defRPr/>
            </a:pPr>
            <a:fld id="{E4573CAF-7E1A-4005-9424-C22C82BBBFAB}" type="slidenum">
              <a:rPr lang="zh-CN" altLang="en-US"/>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3" name="日期占位符 3"/>
          <p:cNvSpPr>
            <a:spLocks noGrp="1"/>
          </p:cNvSpPr>
          <p:nvPr>
            <p:ph type="dt" sz="half" idx="10"/>
            <p:custDataLst>
              <p:tags r:id="rId1"/>
            </p:custDataLst>
          </p:nvPr>
        </p:nvSpPr>
        <p:spPr/>
        <p:txBody>
          <a:bodyPr/>
          <a:lstStyle>
            <a:lvl1pPr>
              <a:defRPr/>
            </a:lvl1pPr>
          </a:lstStyle>
          <a:p>
            <a:pPr>
              <a:defRPr/>
            </a:pPr>
            <a:endParaRPr lang="zh-CN" altLang="en-US"/>
          </a:p>
        </p:txBody>
      </p:sp>
      <p:sp>
        <p:nvSpPr>
          <p:cNvPr id="4" name="页脚占位符 4"/>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5" name="灯片编号占位符 5"/>
          <p:cNvSpPr>
            <a:spLocks noGrp="1"/>
          </p:cNvSpPr>
          <p:nvPr>
            <p:ph type="sldNum" sz="quarter" idx="12"/>
            <p:custDataLst>
              <p:tags r:id="rId3"/>
            </p:custDataLst>
          </p:nvPr>
        </p:nvSpPr>
        <p:spPr/>
        <p:txBody>
          <a:bodyPr/>
          <a:lstStyle>
            <a:lvl1pPr>
              <a:defRPr/>
            </a:lvl1pPr>
          </a:lstStyle>
          <a:p>
            <a:pPr>
              <a:defRPr/>
            </a:pPr>
            <a:fld id="{EFBAA113-0A0D-4826-9E23-1280D9003A42}" type="slidenum">
              <a:rPr lang="zh-CN" altLang="en-US"/>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p:cNvSpPr>
          <p:nvPr>
            <p:ph type="dt" sz="half" idx="10"/>
            <p:custDataLst>
              <p:tags r:id="rId1"/>
            </p:custDataLst>
          </p:nvPr>
        </p:nvSpPr>
        <p:spPr/>
        <p:txBody>
          <a:bodyPr/>
          <a:lstStyle>
            <a:lvl1pPr>
              <a:defRPr/>
            </a:lvl1pPr>
          </a:lstStyle>
          <a:p>
            <a:pPr>
              <a:defRPr/>
            </a:pPr>
            <a:endParaRPr lang="zh-CN" altLang="en-US"/>
          </a:p>
        </p:txBody>
      </p:sp>
      <p:sp>
        <p:nvSpPr>
          <p:cNvPr id="3" name="页脚占位符 4"/>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4" name="灯片编号占位符 5"/>
          <p:cNvSpPr>
            <a:spLocks noGrp="1"/>
          </p:cNvSpPr>
          <p:nvPr>
            <p:ph type="sldNum" sz="quarter" idx="12"/>
            <p:custDataLst>
              <p:tags r:id="rId3"/>
            </p:custDataLst>
          </p:nvPr>
        </p:nvSpPr>
        <p:spPr/>
        <p:txBody>
          <a:bodyPr/>
          <a:lstStyle>
            <a:lvl1pPr>
              <a:defRPr/>
            </a:lvl1pPr>
          </a:lstStyle>
          <a:p>
            <a:pPr>
              <a:defRPr/>
            </a:pPr>
            <a:fld id="{C9482E50-E73D-4CBD-AE53-3AD51BC81577}" type="slidenum">
              <a:rPr lang="zh-CN" altLang="en-US"/>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stStyle>
          <a:p>
            <a:pPr lvl="0"/>
            <a:r>
              <a:rPr lang="zh-CN" altLang="en-US" noProof="1">
                <a:sym typeface="+mn-ea"/>
              </a:rPr>
              <a:t>单击此处编辑母版标题样式</a:t>
            </a:r>
            <a:endParaRPr noProof="1">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r>
              <a:rPr lang="zh-CN" altLang="en-US" noProof="1">
                <a:sym typeface="+mn-ea"/>
              </a:rPr>
              <a:t>单击图标添加图片</a:t>
            </a:r>
          </a:p>
        </p:txBody>
      </p:sp>
      <p:sp>
        <p:nvSpPr>
          <p:cNvPr id="4" name="文本占位符 3"/>
          <p:cNvSpPr>
            <a:spLocks noGrp="1"/>
          </p:cNvSpPr>
          <p:nvPr>
            <p:ph type="body" sz="half" idx="2"/>
            <p:custDataLst>
              <p:tags r:id="rId3"/>
            </p:custDataLst>
          </p:nvPr>
        </p:nvSpPr>
        <p:spPr>
          <a:xfrm>
            <a:off x="6238925" y="952508"/>
            <a:ext cx="5283242" cy="5388907"/>
          </a:xfrm>
        </p:spPr>
        <p:txBody>
          <a:bodyPr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stStyle>
          <a:p>
            <a:pPr lvl="0"/>
            <a:r>
              <a:rPr lang="zh-CN" altLang="en-US" noProof="1"/>
              <a:t>单击此处</a:t>
            </a:r>
            <a:r>
              <a:rPr lang="zh-CN" altLang="en-US" noProof="1">
                <a:sym typeface="+mn-ea"/>
              </a:rPr>
              <a:t>编辑母版文本样式</a:t>
            </a:r>
          </a:p>
        </p:txBody>
      </p:sp>
      <p:sp>
        <p:nvSpPr>
          <p:cNvPr id="5" name="日期占位符 3"/>
          <p:cNvSpPr>
            <a:spLocks noGrp="1"/>
          </p:cNvSpPr>
          <p:nvPr>
            <p:ph type="dt" sz="half" idx="10"/>
            <p:custDataLst>
              <p:tags r:id="rId4"/>
            </p:custDataLst>
          </p:nvPr>
        </p:nvSpPr>
        <p:spPr/>
        <p:txBody>
          <a:bodyPr/>
          <a:lstStyle>
            <a:lvl1pPr>
              <a:defRPr/>
            </a:lvl1pPr>
          </a:lstStyle>
          <a:p>
            <a:pPr>
              <a:defRPr/>
            </a:pPr>
            <a:endParaRPr lang="zh-CN" altLang="en-US"/>
          </a:p>
        </p:txBody>
      </p:sp>
      <p:sp>
        <p:nvSpPr>
          <p:cNvPr id="6" name="页脚占位符 4"/>
          <p:cNvSpPr>
            <a:spLocks noGrp="1"/>
          </p:cNvSpPr>
          <p:nvPr>
            <p:ph type="ftr" sz="quarter" idx="11"/>
            <p:custDataLst>
              <p:tags r:id="rId5"/>
            </p:custDataLst>
          </p:nvPr>
        </p:nvSpPr>
        <p:spPr/>
        <p:txBody>
          <a:bodyPr/>
          <a:lstStyle>
            <a:lvl1pPr>
              <a:defRPr/>
            </a:lvl1pPr>
          </a:lstStyle>
          <a:p>
            <a:pPr>
              <a:defRPr/>
            </a:pPr>
            <a:endParaRPr lang="zh-CN" altLang="en-US"/>
          </a:p>
        </p:txBody>
      </p:sp>
      <p:sp>
        <p:nvSpPr>
          <p:cNvPr id="7" name="灯片编号占位符 5"/>
          <p:cNvSpPr>
            <a:spLocks noGrp="1"/>
          </p:cNvSpPr>
          <p:nvPr>
            <p:ph type="sldNum" sz="quarter" idx="12"/>
            <p:custDataLst>
              <p:tags r:id="rId6"/>
            </p:custDataLst>
          </p:nvPr>
        </p:nvSpPr>
        <p:spPr/>
        <p:txBody>
          <a:bodyPr/>
          <a:lstStyle>
            <a:lvl1pPr>
              <a:defRPr/>
            </a:lvl1pPr>
          </a:lstStyle>
          <a:p>
            <a:pPr>
              <a:defRPr/>
            </a:pPr>
            <a:fld id="{29044F6D-2DD7-41BA-8FBC-A3A515E3E90E}" type="slidenum">
              <a:rPr lang="zh-CN" altLang="en-US"/>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rtlCol="0" anchor="ctr">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stStyle>
          <a:p>
            <a:pPr lvl="0"/>
            <a:r>
              <a:rPr lang="zh-CN" altLang="en-US" noProof="1">
                <a:sym typeface="+mn-ea"/>
              </a:rPr>
              <a:t>单击此处编辑母版标题样式</a:t>
            </a:r>
            <a:endParaRPr noProof="1">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latin typeface="微软雅黑" panose="020b0503020204020204" pitchFamily="34" charset="-122"/>
                <a:ea typeface="微软雅黑" panose="020b0503020204020204" pitchFamily="34" charset="-122"/>
              </a:defRPr>
            </a:lvl1pPr>
            <a:lvl2pPr indent="0" eaLnBrk="1" fontAlgn="auto" latinLnBrk="0" hangingPunct="1">
              <a:defRPr>
                <a:latin typeface="微软雅黑" panose="020b0503020204020204" pitchFamily="34" charset="-122"/>
                <a:ea typeface="微软雅黑" panose="020b0503020204020204" pitchFamily="34" charset="-122"/>
              </a:defRPr>
            </a:lvl2pPr>
            <a:lvl3pPr indent="0" eaLnBrk="1" fontAlgn="auto" latinLnBrk="0" hangingPunct="1">
              <a:defRPr>
                <a:latin typeface="微软雅黑" panose="020b0503020204020204" pitchFamily="34" charset="-122"/>
                <a:ea typeface="微软雅黑" panose="020b0503020204020204" pitchFamily="34" charset="-122"/>
              </a:defRPr>
            </a:lvl3pPr>
            <a:lvl4pPr indent="0" eaLnBrk="1" fontAlgn="auto" latinLnBrk="0" hangingPunct="1">
              <a:defRPr>
                <a:latin typeface="微软雅黑" panose="020b0503020204020204" pitchFamily="34" charset="-122"/>
                <a:ea typeface="微软雅黑" panose="020b0503020204020204" pitchFamily="34" charset="-122"/>
              </a:defRPr>
            </a:lvl4pPr>
            <a:lvl5pPr indent="0" eaLnBrk="1" fontAlgn="auto" latinLnBrk="0" hangingPunct="1">
              <a:defRPr>
                <a:latin typeface="微软雅黑" panose="020b0503020204020204" pitchFamily="34" charset="-122"/>
                <a:ea typeface="微软雅黑" panose="020b0503020204020204" pitchFamily="34" charset="-122"/>
              </a:defRPr>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custDataLst>
              <p:tags r:id="rId3"/>
            </p:custDataLst>
          </p:nvPr>
        </p:nvSpPr>
        <p:spPr/>
        <p:txBody>
          <a:bodyPr/>
          <a:lstStyle>
            <a:lvl1pPr>
              <a:defRPr/>
            </a:lvl1pPr>
          </a:lstStyle>
          <a:p>
            <a:pPr>
              <a:defRPr/>
            </a:pPr>
            <a:endParaRPr lang="zh-CN" altLang="en-US"/>
          </a:p>
        </p:txBody>
      </p:sp>
      <p:sp>
        <p:nvSpPr>
          <p:cNvPr id="5" name="页脚占位符 4"/>
          <p:cNvSpPr>
            <a:spLocks noGrp="1"/>
          </p:cNvSpPr>
          <p:nvPr>
            <p:ph type="ftr" sz="quarter" idx="11"/>
            <p:custDataLst>
              <p:tags r:id="rId4"/>
            </p:custDataLst>
          </p:nvPr>
        </p:nvSpPr>
        <p:spPr/>
        <p:txBody>
          <a:bodyPr/>
          <a:lstStyle>
            <a:lvl1pPr>
              <a:defRPr/>
            </a:lvl1pPr>
          </a:lstStyle>
          <a:p>
            <a:pPr>
              <a:defRPr/>
            </a:pPr>
            <a:endParaRPr lang="zh-CN" altLang="en-US"/>
          </a:p>
        </p:txBody>
      </p:sp>
      <p:sp>
        <p:nvSpPr>
          <p:cNvPr id="6" name="灯片编号占位符 5"/>
          <p:cNvSpPr>
            <a:spLocks noGrp="1"/>
          </p:cNvSpPr>
          <p:nvPr>
            <p:ph type="sldNum" sz="quarter" idx="12"/>
            <p:custDataLst>
              <p:tags r:id="rId5"/>
            </p:custDataLst>
          </p:nvPr>
        </p:nvSpPr>
        <p:spPr/>
        <p:txBody>
          <a:bodyPr/>
          <a:lstStyle>
            <a:lvl1pPr>
              <a:defRPr/>
            </a:lvl1pPr>
          </a:lstStyle>
          <a:p>
            <a:pPr>
              <a:defRPr/>
            </a:pPr>
            <a:fld id="{3DCA6B13-2138-4571-8CD9-3CB953564B17}" type="slidenum">
              <a:rPr lang="zh-CN" altLang="en-US"/>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7" name="内容占位符 6"/>
          <p:cNvSpPr>
            <a:spLocks noGrp="1"/>
          </p:cNvSpPr>
          <p:nvPr>
            <p:ph sz="quarter" idx="13"/>
            <p:custDataLst>
              <p:tags r:id="rId1"/>
            </p:custDataLst>
          </p:nvPr>
        </p:nvSpPr>
        <p:spPr>
          <a:xfrm>
            <a:off x="669930" y="952508"/>
            <a:ext cx="10852237" cy="5388907"/>
          </a:xfrm>
        </p:spPr>
        <p:txBody>
          <a:bodyPr/>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3" name="日期占位符 3"/>
          <p:cNvSpPr>
            <a:spLocks noGrp="1"/>
          </p:cNvSpPr>
          <p:nvPr>
            <p:ph type="dt" sz="half" idx="14"/>
            <p:custDataLst>
              <p:tags r:id="rId2"/>
            </p:custDataLst>
          </p:nvPr>
        </p:nvSpPr>
        <p:spPr/>
        <p:txBody>
          <a:bodyPr/>
          <a:lstStyle>
            <a:lvl1pPr>
              <a:defRPr/>
            </a:lvl1pPr>
          </a:lstStyle>
          <a:p>
            <a:pPr>
              <a:defRPr/>
            </a:pPr>
            <a:endParaRPr lang="zh-CN" altLang="en-US"/>
          </a:p>
        </p:txBody>
      </p:sp>
      <p:sp>
        <p:nvSpPr>
          <p:cNvPr id="4" name="页脚占位符 4"/>
          <p:cNvSpPr>
            <a:spLocks noGrp="1"/>
          </p:cNvSpPr>
          <p:nvPr>
            <p:ph type="ftr" sz="quarter" idx="15"/>
            <p:custDataLst>
              <p:tags r:id="rId3"/>
            </p:custDataLst>
          </p:nvPr>
        </p:nvSpPr>
        <p:spPr/>
        <p:txBody>
          <a:bodyPr/>
          <a:lstStyle>
            <a:lvl1pPr>
              <a:defRPr/>
            </a:lvl1pPr>
          </a:lstStyle>
          <a:p>
            <a:pPr>
              <a:defRPr/>
            </a:pPr>
            <a:endParaRPr lang="zh-CN" altLang="en-US"/>
          </a:p>
        </p:txBody>
      </p:sp>
      <p:sp>
        <p:nvSpPr>
          <p:cNvPr id="5" name="灯片编号占位符 5"/>
          <p:cNvSpPr>
            <a:spLocks noGrp="1"/>
          </p:cNvSpPr>
          <p:nvPr>
            <p:ph type="sldNum" sz="quarter" idx="16"/>
            <p:custDataLst>
              <p:tags r:id="rId4"/>
            </p:custDataLst>
          </p:nvPr>
        </p:nvSpPr>
        <p:spPr/>
        <p:txBody>
          <a:bodyPr/>
          <a:lstStyle>
            <a:lvl1pPr>
              <a:defRPr/>
            </a:lvl1pPr>
          </a:lstStyle>
          <a:p>
            <a:pPr>
              <a:defRPr/>
            </a:pPr>
            <a:fld id="{80C8545C-41A2-4515-8542-2CF25804E6BB}" type="slidenum">
              <a:rPr lang="zh-CN" altLang="en-US"/>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2303175" y="2738120"/>
            <a:ext cx="5421600" cy="1090800"/>
          </a:xfrm>
        </p:spPr>
        <p:txBody>
          <a:bodyPr rIns="25400" rtlCol="0" anchor="ctr">
            <a:noAutofit/>
          </a:bodyPr>
          <a:lstStyle>
            <a:lvl1pPr marL="0" marR="0" algn="l" defTabSz="914400" rtl="0" eaLnBrk="1" fontAlgn="auto" latinLnBrk="0" hangingPunct="1">
              <a:lnSpc>
                <a:spcPct val="100000"/>
              </a:lnSpc>
              <a:buNone/>
              <a:defRPr kumimoji="0" lang="zh-CN" altLang="en-US" sz="5400" b="1" i="0" u="none" strike="noStrike" kern="1200" cap="none" spc="600" normalizeH="0" baseline="0" noProof="1">
                <a:solidFill>
                  <a:schemeClr val="tx2"/>
                </a:solidFill>
                <a:uFillTx/>
                <a:latin typeface="微软雅黑" panose="020b0503020204020204" pitchFamily="34" charset="-122"/>
                <a:ea typeface="微软雅黑" panose="020b0503020204020204" pitchFamily="34" charset="-122"/>
                <a:cs typeface="微软雅黑" panose="020b0503020204020204" pitchFamily="34" charset="-122"/>
                <a:sym typeface="+mn-ea"/>
              </a:defRPr>
            </a:lvl1pPr>
          </a:lstStyle>
          <a:p>
            <a:pPr lvl="0"/>
            <a:r>
              <a:rPr lang="zh-CN" altLang="en-US" noProof="1">
                <a:sym typeface="+mn-ea"/>
              </a:rPr>
              <a:t>编辑标题</a:t>
            </a:r>
            <a:endParaRPr noProof="1">
              <a:sym typeface="+mn-ea"/>
            </a:endParaRPr>
          </a:p>
        </p:txBody>
      </p:sp>
      <p:sp>
        <p:nvSpPr>
          <p:cNvPr id="3" name="日期占位符 3"/>
          <p:cNvSpPr>
            <a:spLocks noGrp="1"/>
          </p:cNvSpPr>
          <p:nvPr>
            <p:ph type="dt" sz="half" idx="10"/>
            <p:custDataLst>
              <p:tags r:id="rId2"/>
            </p:custDataLst>
          </p:nvPr>
        </p:nvSpPr>
        <p:spPr/>
        <p:txBody>
          <a:bodyPr/>
          <a:lstStyle>
            <a:lvl1pPr>
              <a:defRPr/>
            </a:lvl1pPr>
          </a:lstStyle>
          <a:p>
            <a:pPr>
              <a:defRPr/>
            </a:pPr>
            <a:endParaRPr lang="zh-CN" altLang="en-US"/>
          </a:p>
        </p:txBody>
      </p:sp>
      <p:sp>
        <p:nvSpPr>
          <p:cNvPr id="4" name="页脚占位符 4"/>
          <p:cNvSpPr>
            <a:spLocks noGrp="1"/>
          </p:cNvSpPr>
          <p:nvPr>
            <p:ph type="ftr" sz="quarter" idx="11"/>
            <p:custDataLst>
              <p:tags r:id="rId3"/>
            </p:custDataLst>
          </p:nvPr>
        </p:nvSpPr>
        <p:spPr/>
        <p:txBody>
          <a:bodyPr/>
          <a:lstStyle>
            <a:lvl1pPr>
              <a:defRPr/>
            </a:lvl1pPr>
          </a:lstStyle>
          <a:p>
            <a:pPr>
              <a:defRPr/>
            </a:pPr>
            <a:endParaRPr lang="zh-CN" altLang="en-US"/>
          </a:p>
        </p:txBody>
      </p:sp>
      <p:sp>
        <p:nvSpPr>
          <p:cNvPr id="5" name="灯片编号占位符 5"/>
          <p:cNvSpPr>
            <a:spLocks noGrp="1"/>
          </p:cNvSpPr>
          <p:nvPr>
            <p:ph type="sldNum" sz="quarter" idx="12"/>
            <p:custDataLst>
              <p:tags r:id="rId4"/>
            </p:custDataLst>
          </p:nvPr>
        </p:nvSpPr>
        <p:spPr/>
        <p:txBody>
          <a:bodyPr/>
          <a:lstStyle>
            <a:lvl1pPr>
              <a:defRPr/>
            </a:lvl1pPr>
          </a:lstStyle>
          <a:p>
            <a:pPr>
              <a:defRPr/>
            </a:pPr>
            <a:fld id="{42992814-EA41-4E92-BD9F-9B3797F3ED26}" type="slidenum">
              <a:rPr lang="zh-CN" altLang="en-US"/>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rgbClr val="E7E6E6"/>
        </a:solidFill>
        <a:effectLst/>
      </p:bgPr>
    </p:bg>
    <p:spTree>
      <p:nvGrpSpPr>
        <p:cNvPr id="1" name=""/>
        <p:cNvGrpSpPr/>
        <p:nvPr/>
      </p:nvGrpSpPr>
      <p:grpSpPr>
        <a:xfrm>
          <a:off x="0" y="0"/>
          <a:ext cx="0" cy="0"/>
        </a:xfrm>
      </p:grpSpPr>
      <p:sp>
        <p:nvSpPr>
          <p:cNvPr id="1026" name="标题占位符 1"/>
          <p:cNvSpPr>
            <a:spLocks noGrp="1" noChangeArrowheads="1"/>
          </p:cNvSpPr>
          <p:nvPr>
            <p:ph type="title" idx="4294967295"/>
            <p:custDataLst>
              <p:tags r:id="rId12"/>
            </p:custDataLst>
          </p:nvPr>
        </p:nvSpPr>
        <p:spPr bwMode="auto">
          <a:xfrm>
            <a:off x="669925" y="442913"/>
            <a:ext cx="10852150"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38100" rIns="76200" bIns="38100" numCol="1" anchor="t" anchorCtr="0" compatLnSpc="1"/>
          <a:lstStyle/>
          <a:p>
            <a:pPr lvl="0"/>
            <a:r>
              <a:rPr lang="zh-CN" altLang="en-US"/>
              <a:t>单击此处编辑母版标题样式</a:t>
            </a:r>
          </a:p>
        </p:txBody>
      </p:sp>
      <p:sp>
        <p:nvSpPr>
          <p:cNvPr id="1027" name="文本占位符 2"/>
          <p:cNvSpPr>
            <a:spLocks noGrp="1" noChangeArrowheads="1"/>
          </p:cNvSpPr>
          <p:nvPr>
            <p:ph type="body" idx="9"/>
            <p:custDataLst>
              <p:tags r:id="rId13"/>
            </p:custDataLst>
          </p:nvPr>
        </p:nvSpPr>
        <p:spPr bwMode="auto">
          <a:xfrm>
            <a:off x="669925" y="952500"/>
            <a:ext cx="10852150" cy="538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0" rIns="82550" bIns="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4"/>
            </p:custDataLst>
          </p:nvPr>
        </p:nvSpPr>
        <p:spPr>
          <a:xfrm>
            <a:off x="879475" y="6350000"/>
            <a:ext cx="2700338" cy="315913"/>
          </a:xfrm>
          <a:prstGeom prst="rect">
            <a:avLst/>
          </a:prstGeom>
        </p:spPr>
        <p:txBody>
          <a:bodyPr vert="horz" lIns="91440" tIns="45720" rIns="91440" bIns="45720" rtlCol="0" anchor="ctr">
            <a:normAutofit/>
          </a:bodyPr>
          <a:lstStyle>
            <a:defPPr>
              <a:defRPr lang="zh-CN"/>
            </a:defPPr>
            <a:lvl1pPr marL="0" algn="l" defTabSz="914400" rtl="0" eaLnBrk="1" fontAlgn="base" latinLnBrk="0" hangingPunct="1">
              <a:spcBef>
                <a:spcPct val="0"/>
              </a:spcBef>
              <a:spcAft>
                <a:spcPct val="0"/>
              </a:spcAft>
              <a:buFontTx/>
              <a:buNone/>
              <a:defRPr sz="1200" kern="1200">
                <a:solidFill>
                  <a:schemeClr val="tx1">
                    <a:tint val="75000"/>
                  </a:schemeClr>
                </a:solidFill>
                <a:latin typeface="微软雅黑" panose="020b0503020204020204" pitchFamily="34" charset="-122"/>
                <a:ea typeface="微软雅黑" panose="020b0503020204020204" pitchFamily="34" charset="-122"/>
                <a:cs typeface="微软雅黑" panose="020b0503020204020204" pitchFamily="34" charset="-122"/>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defRPr/>
            </a:pPr>
            <a:endParaRPr lang="zh-CN" altLang="en-US"/>
          </a:p>
        </p:txBody>
      </p:sp>
      <p:sp>
        <p:nvSpPr>
          <p:cNvPr id="5" name="页脚占位符 4"/>
          <p:cNvSpPr>
            <a:spLocks noGrp="1"/>
          </p:cNvSpPr>
          <p:nvPr>
            <p:ph type="ftr" sz="quarter" idx="3"/>
            <p:custDataLst>
              <p:tags r:id="rId15"/>
            </p:custDataLst>
          </p:nvPr>
        </p:nvSpPr>
        <p:spPr>
          <a:xfrm>
            <a:off x="4116388" y="6350000"/>
            <a:ext cx="3959225" cy="315913"/>
          </a:xfrm>
          <a:prstGeom prst="rect">
            <a:avLst/>
          </a:prstGeom>
        </p:spPr>
        <p:txBody>
          <a:bodyPr vert="horz" lIns="91440" tIns="45720" rIns="91440" bIns="45720" rtlCol="0" anchor="ctr">
            <a:normAutofit/>
          </a:bodyPr>
          <a:lstStyle>
            <a:defPPr>
              <a:defRPr lang="zh-CN"/>
            </a:defPPr>
            <a:lvl1pPr marL="0" algn="ctr" defTabSz="914400" rtl="0" eaLnBrk="1" fontAlgn="base" latinLnBrk="0" hangingPunct="1">
              <a:spcBef>
                <a:spcPct val="0"/>
              </a:spcBef>
              <a:spcAft>
                <a:spcPct val="0"/>
              </a:spcAft>
              <a:buFontTx/>
              <a:buNone/>
              <a:defRPr sz="1200" kern="1200">
                <a:solidFill>
                  <a:schemeClr val="tx1">
                    <a:tint val="75000"/>
                  </a:schemeClr>
                </a:solidFill>
                <a:latin typeface="微软雅黑" panose="020b0503020204020204" pitchFamily="34" charset="-122"/>
                <a:ea typeface="微软雅黑" panose="020b0503020204020204" pitchFamily="34" charset="-122"/>
                <a:cs typeface="微软雅黑" panose="020b0503020204020204" pitchFamily="34" charset="-122"/>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defRPr/>
            </a:pPr>
            <a:endParaRPr lang="zh-CN" altLang="en-US"/>
          </a:p>
        </p:txBody>
      </p:sp>
      <p:sp>
        <p:nvSpPr>
          <p:cNvPr id="6" name="灯片编号占位符 5"/>
          <p:cNvSpPr>
            <a:spLocks noGrp="1"/>
          </p:cNvSpPr>
          <p:nvPr>
            <p:ph type="sldNum" sz="quarter" idx="4"/>
            <p:custDataLst>
              <p:tags r:id="rId16"/>
            </p:custDataLst>
          </p:nvPr>
        </p:nvSpPr>
        <p:spPr>
          <a:xfrm>
            <a:off x="8610600" y="6350000"/>
            <a:ext cx="2700338" cy="315913"/>
          </a:xfrm>
          <a:prstGeom prst="rect">
            <a:avLst/>
          </a:prstGeom>
        </p:spPr>
        <p:txBody>
          <a:bodyPr vert="horz" lIns="91440" tIns="45720" rIns="91440" bIns="45720" rtlCol="0" anchor="ctr">
            <a:normAutofit/>
          </a:bodyPr>
          <a:lstStyle>
            <a:defPPr>
              <a:defRPr lang="zh-CN"/>
            </a:defPPr>
            <a:lvl1pPr marL="0" algn="r" defTabSz="914400" rtl="0" eaLnBrk="1" fontAlgn="base" latinLnBrk="0" hangingPunct="1">
              <a:spcBef>
                <a:spcPct val="0"/>
              </a:spcBef>
              <a:spcAft>
                <a:spcPct val="0"/>
              </a:spcAft>
              <a:buFontTx/>
              <a:buNone/>
              <a:defRPr sz="1200" kern="1200">
                <a:solidFill>
                  <a:schemeClr val="tx1">
                    <a:tint val="75000"/>
                  </a:schemeClr>
                </a:solidFill>
                <a:latin typeface="微软雅黑" panose="020b0503020204020204" pitchFamily="34" charset="-122"/>
                <a:ea typeface="微软雅黑" panose="020b0503020204020204" pitchFamily="34" charset="-122"/>
                <a:cs typeface="微软雅黑" panose="020b0503020204020204" pitchFamily="34" charset="-122"/>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defRPr/>
            </a:pPr>
            <a:fld id="{BAF98166-F4B6-417B-9DDC-14A527615F52}" type="slidenum">
              <a:rPr lang="zh-CN" altLang="en-US"/>
              <a:t>0</a:t>
            </a:fld>
          </a:p>
        </p:txBody>
      </p:sp>
      <p:sp>
        <p:nvSpPr>
          <p:cNvPr id="7" name="KSO_TEMPLATE" hidden="1"/>
          <p:cNvSpPr/>
          <p:nvPr>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gn="ctr">
              <a:buFontTx/>
              <a:buNone/>
              <a:defRPr/>
            </a:pPr>
            <a:endParaRPr lang="zh-CN" altLang="en-US" noProof="1">
              <a:latin typeface="微软雅黑" panose="020b0503020204020204" pitchFamily="34" charset="-122"/>
              <a:cs typeface="微软雅黑" panose="020b0503020204020204" pitchFamily="34"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rtl="0" eaLnBrk="1" fontAlgn="base" hangingPunct="1">
        <a:spcBef>
          <a:spcPct val="0"/>
        </a:spcBef>
        <a:spcAft>
          <a:spcPct val="0"/>
        </a:spcAft>
        <a:defRPr sz="2400" b="1" kern="1200" spc="200">
          <a:solidFill>
            <a:schemeClr val="tx1"/>
          </a:solidFill>
          <a:latin typeface="微软雅黑" panose="020b0503020204020204" pitchFamily="34" charset="-122"/>
          <a:ea typeface="微软雅黑" panose="020b0503020204020204" pitchFamily="34" charset="-122"/>
          <a:cs typeface="微软雅黑" panose="020b0503020204020204" pitchFamily="34" charset="-122"/>
        </a:defRPr>
      </a:lvl1pPr>
      <a:lvl2pPr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2pPr>
      <a:lvl3pPr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3pPr>
      <a:lvl4pPr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4pPr>
      <a:lvl5pPr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5pPr>
      <a:lvl6pPr marL="457200"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6pPr>
      <a:lvl7pPr marL="914400"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7pPr>
      <a:lvl8pPr marL="1371600"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8pPr>
      <a:lvl9pPr marL="1828800" algn="l" rtl="0" eaLnBrk="1" fontAlgn="base" hangingPunct="1">
        <a:spcBef>
          <a:spcPct val="0"/>
        </a:spcBef>
        <a:spcAft>
          <a:spcPct val="0"/>
        </a:spcAft>
        <a:defRPr sz="2400" b="1">
          <a:solidFill>
            <a:schemeClr val="tx1"/>
          </a:solidFill>
          <a:latin typeface="微软雅黑" panose="020b0503020204020204" pitchFamily="34" charset="-122"/>
          <a:ea typeface="微软雅黑" panose="020b0503020204020204" pitchFamily="34" charset="-122"/>
        </a:defRPr>
      </a:lvl9pPr>
    </p:titleStyle>
    <p:bodyStyle>
      <a:lvl1pPr marL="228600" indent="-228600" algn="l" rtl="0" eaLnBrk="1" fontAlgn="base" hangingPunct="1">
        <a:lnSpc>
          <a:spcPct val="130000"/>
        </a:lnSpc>
        <a:spcBef>
          <a:spcPct val="0"/>
        </a:spcBef>
        <a:spcAft>
          <a:spcPts val="1000"/>
        </a:spcAft>
        <a:buFont typeface="Arial" pitchFamily="34" charset="0"/>
        <a:buChar char="•"/>
        <a:defRPr sz="1600" kern="1200" spc="150">
          <a:solidFill>
            <a:schemeClr val="tx1"/>
          </a:solidFill>
          <a:latin typeface="微软雅黑" panose="020b0503020204020204" pitchFamily="34" charset="-122"/>
          <a:ea typeface="微软雅黑" panose="020b0503020204020204" pitchFamily="34" charset="-122"/>
          <a:cs typeface="微软雅黑" panose="020b0503020204020204" pitchFamily="34" charset="-122"/>
        </a:defRPr>
      </a:lvl1pPr>
      <a:lvl2pPr marL="685800" indent="-228600" algn="l" defTabSz="0" rtl="0" eaLnBrk="1" fontAlgn="base" hangingPunct="1">
        <a:lnSpc>
          <a:spcPct val="130000"/>
        </a:lnSpc>
        <a:spcBef>
          <a:spcPct val="0"/>
        </a:spcBef>
        <a:spcAft>
          <a:spcPts val="1000"/>
        </a:spcAft>
        <a:buFont typeface="Arial" pitchFamily="34" charset="0"/>
        <a:buChar char="•"/>
        <a:tabLst>
          <a:tab pos="1609725"/>
        </a:tabLst>
        <a:defRPr sz="1600" kern="1200" spc="150">
          <a:solidFill>
            <a:schemeClr val="tx1"/>
          </a:solidFill>
          <a:latin typeface="微软雅黑" panose="020b0503020204020204" pitchFamily="34" charset="-122"/>
          <a:ea typeface="微软雅黑" panose="020b0503020204020204" pitchFamily="34" charset="-122"/>
          <a:cs typeface="微软雅黑" panose="020b0503020204020204" pitchFamily="34" charset="-122"/>
        </a:defRPr>
      </a:lvl2pPr>
      <a:lvl3pPr marL="1143000" indent="-228600" algn="l" defTabSz="0" rtl="0" eaLnBrk="1" fontAlgn="base" hangingPunct="1">
        <a:lnSpc>
          <a:spcPct val="130000"/>
        </a:lnSpc>
        <a:spcBef>
          <a:spcPct val="0"/>
        </a:spcBef>
        <a:spcAft>
          <a:spcPts val="1000"/>
        </a:spcAft>
        <a:buFont typeface="Arial" pitchFamily="34" charset="0"/>
        <a:buChar char="•"/>
        <a:tabLst>
          <a:tab pos="1609725"/>
        </a:tabLst>
        <a:defRPr sz="1600" kern="1200" spc="150">
          <a:solidFill>
            <a:schemeClr val="tx1"/>
          </a:solidFill>
          <a:latin typeface="微软雅黑" panose="020b0503020204020204" pitchFamily="34" charset="-122"/>
          <a:ea typeface="微软雅黑" panose="020b0503020204020204" pitchFamily="34" charset="-122"/>
          <a:cs typeface="微软雅黑" panose="020b0503020204020204" pitchFamily="34" charset="-122"/>
        </a:defRPr>
      </a:lvl3pPr>
      <a:lvl4pPr marL="1600200" indent="-228600" algn="l" defTabSz="0" rtl="0" eaLnBrk="1" fontAlgn="base" hangingPunct="1">
        <a:lnSpc>
          <a:spcPct val="130000"/>
        </a:lnSpc>
        <a:spcBef>
          <a:spcPct val="0"/>
        </a:spcBef>
        <a:spcAft>
          <a:spcPts val="1000"/>
        </a:spcAft>
        <a:buFont typeface="Arial" pitchFamily="34" charset="0"/>
        <a:buChar char="•"/>
        <a:tabLst>
          <a:tab pos="1609725"/>
        </a:tabLst>
        <a:defRPr sz="1600" kern="1200" spc="150">
          <a:solidFill>
            <a:schemeClr val="tx1"/>
          </a:solidFill>
          <a:latin typeface="微软雅黑" panose="020b0503020204020204" pitchFamily="34" charset="-122"/>
          <a:ea typeface="微软雅黑" panose="020b0503020204020204" pitchFamily="34" charset="-122"/>
          <a:cs typeface="微软雅黑" panose="020b0503020204020204" pitchFamily="34" charset="-122"/>
        </a:defRPr>
      </a:lvl4pPr>
      <a:lvl5pPr marL="2057400" indent="-228600" algn="l" defTabSz="0" rtl="0" eaLnBrk="1" fontAlgn="base" hangingPunct="1">
        <a:lnSpc>
          <a:spcPct val="130000"/>
        </a:lnSpc>
        <a:spcBef>
          <a:spcPct val="0"/>
        </a:spcBef>
        <a:spcAft>
          <a:spcPts val="1000"/>
        </a:spcAft>
        <a:buFont typeface="Arial" pitchFamily="34" charset="0"/>
        <a:buChar char="•"/>
        <a:tabLst>
          <a:tab pos="1609725"/>
        </a:tabLst>
        <a:defRPr sz="1600" kern="1200" spc="150">
          <a:solidFill>
            <a:schemeClr val="tx1"/>
          </a:solidFill>
          <a:latin typeface="微软雅黑" panose="020b0503020204020204" pitchFamily="34" charset="-122"/>
          <a:ea typeface="微软雅黑" panose="020b0503020204020204" pitchFamily="34" charset="-122"/>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slide" Target="slide9.xml" TargetMode="Internal" /><Relationship Id="rId4"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png" /><Relationship Id="rId5"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1.png" /><Relationship Id="rId5" Type="http://schemas.openxmlformats.org/officeDocument/2006/relationships/audio" Target="../media/media1.wav"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6201606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15362" name="标题 3"/>
          <p:cNvSpPr>
            <a:spLocks noGrp="1"/>
          </p:cNvSpPr>
          <p:nvPr>
            <p:ph type="ctrTitle" idx="4294967295"/>
          </p:nvPr>
        </p:nvSpPr>
        <p:spPr>
          <a:xfrm>
            <a:off x="717551" y="1717676"/>
            <a:ext cx="10363200" cy="1470025"/>
          </a:xfrm>
        </p:spPr>
        <p:txBody>
          <a:bodyPr/>
          <a:lstStyle/>
          <a:p>
            <a:pPr algn="ctr">
              <a:defRPr/>
            </a:pPr>
            <a:r>
              <a:rPr lang="zh-CN" altLang="zh-CN" smtClean="0">
                <a:effectLst>
                  <a:outerShdw blurRad="38100" dist="38100" dir="2700000" algn="tl">
                    <a:srgbClr val="C0C0C0"/>
                  </a:outerShdw>
                </a:effectLst>
              </a:rPr>
              <a:t>第三章  主体工程质量检验</a:t>
            </a:r>
          </a:p>
        </p:txBody>
      </p:sp>
      <p:sp>
        <p:nvSpPr>
          <p:cNvPr id="15363" name="副标题 4"/>
          <p:cNvSpPr>
            <a:spLocks noGrp="1"/>
          </p:cNvSpPr>
          <p:nvPr>
            <p:ph type="subTitle" idx="4294967295"/>
          </p:nvPr>
        </p:nvSpPr>
        <p:spPr>
          <a:xfrm>
            <a:off x="1828800" y="3886200"/>
            <a:ext cx="8534400" cy="1752600"/>
          </a:xfrm>
        </p:spPr>
        <p:txBody>
          <a:bodyPr/>
          <a:lstStyle/>
          <a:p>
            <a:pPr marL="0" indent="0" algn="ctr">
              <a:buFont typeface="Wingdings" pitchFamily="2" charset="2"/>
              <a:buNone/>
            </a:pPr>
            <a:r>
              <a:rPr lang="zh-CN" altLang="zh-CN" smtClean="0"/>
              <a:t>第一节  钢筋工程质量检验</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checkerboard(across)">
                                      <p:cBhvr>
                                        <p:cTn id="7" dur="500"/>
                                        <p:tgtEl>
                                          <p:spTgt spid="1536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1" nodeType="clickEffect">
                                  <p:stCondLst>
                                    <p:cond delay="0"/>
                                  </p:stCondLst>
                                  <p:childTnLst>
                                    <p:set>
                                      <p:cBhvr>
                                        <p:cTn id="11" dur="1" fill="hold">
                                          <p:stCondLst>
                                            <p:cond delay="0"/>
                                          </p:stCondLst>
                                        </p:cTn>
                                        <p:tgtEl>
                                          <p:spTgt spid="15363">
                                            <p:txEl>
                                              <p:pRg st="0" end="0"/>
                                            </p:txEl>
                                          </p:spTgt>
                                        </p:tgtEl>
                                        <p:attrNameLst>
                                          <p:attrName>style.visibility</p:attrName>
                                        </p:attrNameLst>
                                      </p:cBhvr>
                                      <p:to>
                                        <p:strVal val="visible"/>
                                      </p:to>
                                    </p:set>
                                    <p:animEffect transition="in" filter="box(in)">
                                      <p:cBhvr>
                                        <p:cTn id="12" dur="500"/>
                                        <p:tgtEl>
                                          <p:spTgt spid="1536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1"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16386"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钢筋工程</a:t>
            </a:r>
          </a:p>
        </p:txBody>
      </p:sp>
      <p:sp>
        <p:nvSpPr>
          <p:cNvPr id="15363" name="内容占位符 2"/>
          <p:cNvSpPr>
            <a:spLocks noGrp="1"/>
          </p:cNvSpPr>
          <p:nvPr>
            <p:ph idx="4294967295"/>
          </p:nvPr>
        </p:nvSpPr>
        <p:spPr>
          <a:xfrm>
            <a:off x="669925" y="952500"/>
            <a:ext cx="10852150" cy="5389563"/>
          </a:xfrm>
        </p:spPr>
        <p:txBody>
          <a:bodyPr/>
          <a:lstStyle/>
          <a:p>
            <a:pPr marL="0" indent="0">
              <a:buSzPct val="120000"/>
              <a:buFont typeface="Wingdings" pitchFamily="2" charset="2"/>
              <a:buNone/>
            </a:pPr>
            <a:r>
              <a:rPr lang="zh-CN" altLang="en-US" smtClean="0">
                <a:latin typeface="楷体_GB2312" charset="-122"/>
              </a:rPr>
              <a:t>学习重点：</a:t>
            </a:r>
            <a:endParaRPr lang="en-US" altLang="zh-CN" smtClean="0">
              <a:latin typeface="楷体_GB2312" charset="-122"/>
            </a:endParaRPr>
          </a:p>
          <a:p>
            <a:pPr marL="0" indent="0">
              <a:buFont typeface="Wingdings" pitchFamily="2" charset="2"/>
              <a:buNone/>
            </a:pPr>
            <a:r>
              <a:rPr lang="en-US" altLang="zh-CN" b="0" smtClean="0">
                <a:latin typeface="楷体_GB2312" charset="-122"/>
              </a:rPr>
              <a:t>1</a:t>
            </a:r>
            <a:r>
              <a:rPr lang="zh-CN" altLang="en-US" b="0" smtClean="0">
                <a:latin typeface="楷体_GB2312" charset="-122"/>
              </a:rPr>
              <a:t>、钢筋原材料及加工质量控制</a:t>
            </a:r>
          </a:p>
          <a:p>
            <a:pPr marL="0" indent="0">
              <a:buFont typeface="Wingdings" pitchFamily="2" charset="2"/>
              <a:buNone/>
            </a:pPr>
            <a:r>
              <a:rPr lang="en-US" altLang="zh-CN" b="0" smtClean="0">
                <a:latin typeface="楷体_GB2312" charset="-122"/>
              </a:rPr>
              <a:t>2</a:t>
            </a:r>
            <a:r>
              <a:rPr lang="zh-CN" altLang="en-US" b="0" smtClean="0">
                <a:latin typeface="楷体_GB2312" charset="-122"/>
              </a:rPr>
              <a:t>、钢筋连接工程质量控制</a:t>
            </a:r>
          </a:p>
          <a:p>
            <a:pPr marL="0" indent="0">
              <a:buFont typeface="Wingdings" pitchFamily="2" charset="2"/>
              <a:buNone/>
            </a:pPr>
            <a:r>
              <a:rPr lang="en-US" altLang="zh-CN" b="0" smtClean="0">
                <a:latin typeface="楷体_GB2312" charset="-122"/>
              </a:rPr>
              <a:t>3</a:t>
            </a:r>
            <a:r>
              <a:rPr lang="zh-CN" altLang="en-US" b="0" smtClean="0">
                <a:latin typeface="楷体_GB2312" charset="-122"/>
              </a:rPr>
              <a:t>、钢筋安装工程质量控制</a:t>
            </a:r>
            <a:endParaRPr lang="en-US" altLang="zh-CN" b="0" smtClean="0">
              <a:latin typeface="楷体_GB2312" charset="-122"/>
            </a:endParaRPr>
          </a:p>
          <a:p>
            <a:pPr marL="0" indent="0">
              <a:buFont typeface="Wingdings" pitchFamily="2" charset="2"/>
              <a:buNone/>
            </a:pPr>
            <a:r>
              <a:rPr lang="zh-CN" altLang="en-US" smtClean="0">
                <a:latin typeface="楷体_GB2312" charset="-122"/>
              </a:rPr>
              <a:t>学习要求：</a:t>
            </a:r>
            <a:endParaRPr lang="en-US" altLang="zh-CN" smtClean="0">
              <a:latin typeface="楷体_GB2312" charset="-122"/>
            </a:endParaRPr>
          </a:p>
          <a:p>
            <a:pPr marL="0" indent="0">
              <a:lnSpc>
                <a:spcPct val="100000"/>
              </a:lnSpc>
              <a:buClr>
                <a:srgbClr val="FFFF66"/>
              </a:buClr>
              <a:buSzPct val="120000"/>
              <a:buFont typeface="Wingdings" pitchFamily="2" charset="2"/>
              <a:buNone/>
            </a:pPr>
            <a:r>
              <a:rPr lang="en-US" altLang="zh-CN" b="0" smtClean="0">
                <a:latin typeface="楷体_GB2312" charset="-122"/>
              </a:rPr>
              <a:t>1</a:t>
            </a:r>
            <a:r>
              <a:rPr lang="zh-CN" altLang="en-US" b="0" smtClean="0">
                <a:latin typeface="楷体_GB2312" charset="-122"/>
              </a:rPr>
              <a:t>、熟悉钢筋连接工程和钢筋安装工程质量检验；</a:t>
            </a:r>
          </a:p>
          <a:p>
            <a:pPr marL="0" indent="0">
              <a:lnSpc>
                <a:spcPct val="100000"/>
              </a:lnSpc>
              <a:buClr>
                <a:srgbClr val="FFFF66"/>
              </a:buClr>
              <a:buSzPct val="120000"/>
              <a:buFont typeface="Wingdings" pitchFamily="2" charset="2"/>
              <a:buNone/>
            </a:pPr>
            <a:r>
              <a:rPr lang="en-US" altLang="zh-CN" b="0" smtClean="0">
                <a:latin typeface="楷体_GB2312" charset="-122"/>
              </a:rPr>
              <a:t>2</a:t>
            </a:r>
            <a:r>
              <a:rPr lang="zh-CN" altLang="en-US" b="0" smtClean="0">
                <a:latin typeface="楷体_GB2312" charset="-122"/>
              </a:rPr>
              <a:t>、掌握钢筋原材料及加工质量检验；</a:t>
            </a:r>
            <a:endParaRPr lang="en-US" altLang="zh-CN" b="0" smtClean="0">
              <a:latin typeface="楷体_GB2312" charset="-122"/>
            </a:endParaRPr>
          </a:p>
          <a:p>
            <a:pPr marL="0" indent="0">
              <a:lnSpc>
                <a:spcPct val="100000"/>
              </a:lnSpc>
              <a:buClr>
                <a:srgbClr val="FFFF66"/>
              </a:buClr>
              <a:buSzPct val="120000"/>
              <a:buFont typeface="Wingdings" pitchFamily="2" charset="2"/>
              <a:buNone/>
            </a:pPr>
            <a:r>
              <a:rPr lang="en-US" altLang="zh-CN" b="0" smtClean="0">
                <a:latin typeface="楷体_GB2312" charset="-122"/>
              </a:rPr>
              <a:t>3</a:t>
            </a:r>
            <a:r>
              <a:rPr lang="zh-CN" altLang="en-US" b="0" smtClean="0">
                <a:latin typeface="楷体_GB2312" charset="-122"/>
              </a:rPr>
              <a:t>、了解钢筋工程常见的质量问题及原因分析。</a:t>
            </a:r>
            <a:endParaRPr lang="en-US" altLang="zh-CN" b="0" smtClean="0">
              <a:latin typeface="楷体_GB2312" charset="-122"/>
            </a:endParaRPr>
          </a:p>
          <a:p>
            <a:pPr marL="0" indent="0">
              <a:lnSpc>
                <a:spcPct val="100000"/>
              </a:lnSpc>
              <a:buClr>
                <a:srgbClr val="FFFF66"/>
              </a:buClr>
              <a:buSzPct val="120000"/>
              <a:buFont typeface="Wingdings" pitchFamily="2" charset="2"/>
              <a:buNone/>
            </a:pPr>
            <a:endParaRPr lang="en-US" altLang="zh-CN" b="0" smtClean="0">
              <a:latin typeface="楷体_GB2312" charset="-122"/>
            </a:endParaRPr>
          </a:p>
          <a:p>
            <a:pPr marL="0" indent="0">
              <a:lnSpc>
                <a:spcPct val="100000"/>
              </a:lnSpc>
              <a:buClr>
                <a:srgbClr val="FFFF66"/>
              </a:buClr>
              <a:buSzPct val="120000"/>
              <a:buFont typeface="Wingdings" pitchFamily="2" charset="2"/>
              <a:buNone/>
            </a:pPr>
            <a:endParaRPr lang="zh-CN" altLang="en-US" b="0" smtClean="0">
              <a:latin typeface="楷体_GB2312" charset="-122"/>
            </a:endParaRPr>
          </a:p>
          <a:p>
            <a:pPr marL="0" indent="0">
              <a:buFont typeface="Wingdings" pitchFamily="2" charset="2"/>
              <a:buNone/>
            </a:pPr>
            <a:endParaRPr lang="zh-CN" altLang="en-US" sz="2000" smtClean="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17410" name="内容占位符 2"/>
          <p:cNvSpPr>
            <a:spLocks noGrp="1"/>
          </p:cNvSpPr>
          <p:nvPr>
            <p:ph idx="4294967295"/>
          </p:nvPr>
        </p:nvSpPr>
        <p:spPr>
          <a:xfrm>
            <a:off x="751418" y="549275"/>
            <a:ext cx="10852149" cy="5759450"/>
          </a:xfrm>
        </p:spPr>
        <p:txBody>
          <a:bodyPr/>
          <a:lstStyle/>
          <a:p>
            <a:pPr algn="just">
              <a:lnSpc>
                <a:spcPts val="3100"/>
              </a:lnSpc>
              <a:spcBef>
                <a:spcPct val="50000"/>
              </a:spcBef>
              <a:buClr>
                <a:srgbClr val="FFFF66"/>
              </a:buClr>
              <a:buSzPct val="120000"/>
              <a:buFont typeface="Wingdings" pitchFamily="2" charset="2"/>
              <a:buNone/>
            </a:pPr>
            <a:r>
              <a:rPr lang="zh-CN" altLang="en-US" smtClean="0">
                <a:solidFill>
                  <a:srgbClr val="0000FF"/>
                </a:solidFill>
                <a:latin typeface="楷体_GB2312" charset="-122"/>
              </a:rPr>
              <a:t>钢筋工程质量检验包括：</a:t>
            </a:r>
            <a:endParaRPr lang="en-US" altLang="zh-CN" smtClean="0">
              <a:solidFill>
                <a:srgbClr val="0000FF"/>
              </a:solidFill>
              <a:latin typeface="楷体_GB2312" charset="-122"/>
            </a:endParaRPr>
          </a:p>
          <a:p>
            <a:pPr algn="just">
              <a:lnSpc>
                <a:spcPts val="3100"/>
              </a:lnSpc>
              <a:spcBef>
                <a:spcPct val="50000"/>
              </a:spcBef>
              <a:buClr>
                <a:srgbClr val="FFFF66"/>
              </a:buClr>
              <a:buSzPct val="120000"/>
              <a:buFont typeface="Wingdings" pitchFamily="2" charset="2"/>
              <a:buNone/>
            </a:pPr>
            <a:r>
              <a:rPr lang="zh-CN" altLang="en-US" sz="1800" smtClean="0">
                <a:latin typeface="楷体_GB2312" charset="-122"/>
              </a:rPr>
              <a:t>钢筋进场检验、钢筋加工、钢筋连接、钢筋安装等一系列检验。</a:t>
            </a:r>
          </a:p>
          <a:p>
            <a:pPr algn="just">
              <a:lnSpc>
                <a:spcPct val="150000"/>
              </a:lnSpc>
              <a:spcBef>
                <a:spcPct val="50000"/>
              </a:spcBef>
              <a:buClr>
                <a:srgbClr val="FFFF66"/>
              </a:buClr>
              <a:buSzPct val="120000"/>
              <a:buFont typeface="Wingdings" pitchFamily="2" charset="2"/>
              <a:buNone/>
            </a:pPr>
            <a:r>
              <a:rPr lang="zh-CN" altLang="en-US" smtClean="0">
                <a:solidFill>
                  <a:srgbClr val="0000FF"/>
                </a:solidFill>
                <a:latin typeface="楷体_GB2312" charset="-122"/>
              </a:rPr>
              <a:t>施工过程中应重点检查：</a:t>
            </a:r>
          </a:p>
          <a:p>
            <a:pPr>
              <a:lnSpc>
                <a:spcPct val="150000"/>
              </a:lnSpc>
              <a:buSzPct val="120000"/>
              <a:buFont typeface="Wingdings" pitchFamily="2" charset="2"/>
              <a:buNone/>
            </a:pPr>
            <a:r>
              <a:rPr lang="en-US" altLang="zh-CN" sz="1900" smtClean="0">
                <a:latin typeface="楷体_GB2312" charset="-122"/>
              </a:rPr>
              <a:t>1.</a:t>
            </a:r>
            <a:r>
              <a:rPr lang="zh-CN" altLang="en-US" sz="1600" smtClean="0">
                <a:latin typeface="楷体_GB2312" charset="-122"/>
              </a:rPr>
              <a:t>原材料进场合格证和复试报告、成型加工质量、钢筋连接试验报告及操作者上岗合格证。</a:t>
            </a:r>
          </a:p>
          <a:p>
            <a:pPr>
              <a:lnSpc>
                <a:spcPct val="150000"/>
              </a:lnSpc>
              <a:buSzPct val="120000"/>
              <a:buFont typeface="Wingdings" pitchFamily="2" charset="2"/>
              <a:buNone/>
            </a:pPr>
            <a:r>
              <a:rPr lang="en-US" altLang="zh-CN" sz="1900" smtClean="0">
                <a:latin typeface="楷体_GB2312" charset="-122"/>
              </a:rPr>
              <a:t>2.</a:t>
            </a:r>
            <a:r>
              <a:rPr lang="zh-CN" altLang="en-US" sz="1600" smtClean="0">
                <a:latin typeface="楷体_GB2312" charset="-122"/>
              </a:rPr>
              <a:t>钢筋安装质量包括纵向、横向钢筋的品种、规格、数量、位置、连接方式、锚固和接头位置、接头数量、接头面积百分率、搭接长度、几何尺寸、间距、保护层厚度，预埋件的规格、数量、位置及锚固长度，箍筋间距、数量及其弯钩角度和平直段长度。</a:t>
            </a:r>
          </a:p>
          <a:p>
            <a:pPr>
              <a:lnSpc>
                <a:spcPct val="150000"/>
              </a:lnSpc>
              <a:buSzPct val="120000"/>
              <a:buFont typeface="Wingdings" pitchFamily="2" charset="2"/>
              <a:buNone/>
            </a:pPr>
            <a:r>
              <a:rPr lang="en-US" altLang="zh-CN" sz="1800" smtClean="0">
                <a:latin typeface="楷体_GB2312" charset="-122"/>
              </a:rPr>
              <a:t>3.</a:t>
            </a:r>
            <a:r>
              <a:rPr lang="zh-CN" altLang="en-US" sz="1600" smtClean="0">
                <a:latin typeface="楷体_GB2312" charset="-122"/>
              </a:rPr>
              <a:t>验收合格并按有关规定检查或填写有关质量验收记录文件。</a:t>
            </a:r>
            <a:endParaRPr lang="en-US" altLang="zh-CN" sz="2000" smtClean="0">
              <a:latin typeface="楷体_GB2312" charset="-122"/>
            </a:endParaRPr>
          </a:p>
          <a:p>
            <a:pPr>
              <a:buFont typeface="Wingdings" pitchFamily="2" charset="2"/>
              <a:buNone/>
            </a:pPr>
            <a:endParaRPr lang="zh-CN" altLang="en-US" sz="1800"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7410">
                                            <p:txEl>
                                              <p:pRg st="1" end="1"/>
                                            </p:txEl>
                                          </p:spTgt>
                                        </p:tgtEl>
                                        <p:attrNameLst>
                                          <p:attrName>style.visibility</p:attrName>
                                        </p:attrNameLst>
                                      </p:cBhvr>
                                      <p:to>
                                        <p:strVal val="visible"/>
                                      </p:to>
                                    </p:set>
                                    <p:animEffect transition="in" filter="fade">
                                      <p:cBhvr>
                                        <p:cTn id="7" dur="1000"/>
                                        <p:tgtEl>
                                          <p:spTgt spid="17410">
                                            <p:txEl>
                                              <p:pRg st="1" end="1"/>
                                            </p:txEl>
                                          </p:spTgt>
                                        </p:tgtEl>
                                      </p:cBhvr>
                                    </p:animEffect>
                                    <p:anim calcmode="lin" valueType="num">
                                      <p:cBhvr>
                                        <p:cTn id="8" dur="1000" fill="hold"/>
                                        <p:tgtEl>
                                          <p:spTgt spid="17410">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74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afterGroup">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17410">
                                            <p:txEl>
                                              <p:pRg st="3" end="3"/>
                                            </p:txEl>
                                          </p:spTgt>
                                        </p:tgtEl>
                                        <p:attrNameLst>
                                          <p:attrName>style.visibility</p:attrName>
                                        </p:attrNameLst>
                                      </p:cBhvr>
                                      <p:to>
                                        <p:strVal val="visible"/>
                                      </p:to>
                                    </p:set>
                                    <p:anim calcmode="lin" valueType="num">
                                      <p:cBhvr additive="base">
                                        <p:cTn id="14" dur="500" fill="hold"/>
                                        <p:tgtEl>
                                          <p:spTgt spid="17410">
                                            <p:txEl>
                                              <p:pRg st="3" end="3"/>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17410">
                                            <p:txEl>
                                              <p:pRg st="3" end="3"/>
                                            </p:txEl>
                                          </p:spTgt>
                                        </p:tgtEl>
                                        <p:attrNameLst>
                                          <p:attrName>ppt_y</p:attrName>
                                        </p:attrNameLst>
                                      </p:cBhvr>
                                      <p:tavLst>
                                        <p:tav tm="0">
                                          <p:val>
                                            <p:strVal val="1+#ppt_h/2"/>
                                          </p:val>
                                        </p:tav>
                                        <p:tav tm="100000">
                                          <p:val>
                                            <p:strVal val="#ppt_y"/>
                                          </p:val>
                                        </p:tav>
                                      </p:tavLst>
                                    </p:anim>
                                  </p:childTnLst>
                                </p:cTn>
                              </p:par>
                              <p:par>
                                <p:cTn id="16" presetID="2" presetClass="entr" presetSubtype="4" dur="500" fill="hold" nodeType="withEffect">
                                  <p:stCondLst>
                                    <p:cond delay="0"/>
                                  </p:stCondLst>
                                  <p:childTnLst>
                                    <p:set>
                                      <p:cBhvr>
                                        <p:cTn id="17" dur="1" fill="hold">
                                          <p:stCondLst>
                                            <p:cond delay="0"/>
                                          </p:stCondLst>
                                        </p:cTn>
                                        <p:tgtEl>
                                          <p:spTgt spid="17410">
                                            <p:txEl>
                                              <p:pRg st="4" end="4"/>
                                            </p:txEl>
                                          </p:spTgt>
                                        </p:tgtEl>
                                        <p:attrNameLst>
                                          <p:attrName>style.visibility</p:attrName>
                                        </p:attrNameLst>
                                      </p:cBhvr>
                                      <p:to>
                                        <p:strVal val="visible"/>
                                      </p:to>
                                    </p:set>
                                    <p:anim calcmode="lin" valueType="num">
                                      <p:cBhvr additive="base">
                                        <p:cTn id="18" dur="500" fill="hold"/>
                                        <p:tgtEl>
                                          <p:spTgt spid="17410">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7410">
                                            <p:txEl>
                                              <p:pRg st="4" end="4"/>
                                            </p:txEl>
                                          </p:spTgt>
                                        </p:tgtEl>
                                        <p:attrNameLst>
                                          <p:attrName>ppt_y</p:attrName>
                                        </p:attrNameLst>
                                      </p:cBhvr>
                                      <p:tavLst>
                                        <p:tav tm="0">
                                          <p:val>
                                            <p:strVal val="1+#ppt_h/2"/>
                                          </p:val>
                                        </p:tav>
                                        <p:tav tm="100000">
                                          <p:val>
                                            <p:strVal val="#ppt_y"/>
                                          </p:val>
                                        </p:tav>
                                      </p:tavLst>
                                    </p:anim>
                                  </p:childTnLst>
                                </p:cTn>
                              </p:par>
                              <p:par>
                                <p:cTn id="20" presetID="2" presetClass="entr" presetSubtype="4" dur="500" fill="hold" nodeType="withEffect">
                                  <p:stCondLst>
                                    <p:cond delay="0"/>
                                  </p:stCondLst>
                                  <p:childTnLst>
                                    <p:set>
                                      <p:cBhvr>
                                        <p:cTn id="21" dur="1" fill="hold">
                                          <p:stCondLst>
                                            <p:cond delay="0"/>
                                          </p:stCondLst>
                                        </p:cTn>
                                        <p:tgtEl>
                                          <p:spTgt spid="17410">
                                            <p:txEl>
                                              <p:pRg st="5" end="5"/>
                                            </p:txEl>
                                          </p:spTgt>
                                        </p:tgtEl>
                                        <p:attrNameLst>
                                          <p:attrName>style.visibility</p:attrName>
                                        </p:attrNameLst>
                                      </p:cBhvr>
                                      <p:to>
                                        <p:strVal val="visible"/>
                                      </p:to>
                                    </p:set>
                                    <p:anim calcmode="lin" valueType="num">
                                      <p:cBhvr additive="base">
                                        <p:cTn id="22" dur="500" fill="hold"/>
                                        <p:tgtEl>
                                          <p:spTgt spid="17410">
                                            <p:txEl>
                                              <p:pRg st="5" end="5"/>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741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18434"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一、钢筋原材料及加工质量检验</a:t>
            </a:r>
          </a:p>
        </p:txBody>
      </p:sp>
      <p:sp>
        <p:nvSpPr>
          <p:cNvPr id="18435" name="内容占位符 2"/>
          <p:cNvSpPr>
            <a:spLocks noGrp="1"/>
          </p:cNvSpPr>
          <p:nvPr>
            <p:ph idx="4294967295"/>
          </p:nvPr>
        </p:nvSpPr>
        <p:spPr>
          <a:xfrm>
            <a:off x="669925" y="952500"/>
            <a:ext cx="10852150" cy="5389563"/>
          </a:xfrm>
        </p:spPr>
        <p:txBody>
          <a:bodyPr/>
          <a:lstStyle/>
          <a:p>
            <a:pPr marL="0" indent="0">
              <a:lnSpc>
                <a:spcPct val="150000"/>
              </a:lnSpc>
              <a:buFont typeface="Wingdings" pitchFamily="2" charset="2"/>
              <a:buNone/>
            </a:pPr>
            <a:r>
              <a:rPr lang="zh-CN" altLang="en-US" sz="1600" smtClean="0">
                <a:latin typeface="楷体_GB2312" charset="-122"/>
              </a:rPr>
              <a:t>（一）钢筋原材料及加工</a:t>
            </a:r>
            <a:r>
              <a:rPr lang="zh-CN" altLang="en-US" sz="1700" smtClean="0">
                <a:solidFill>
                  <a:srgbClr val="FF0000"/>
                </a:solidFill>
                <a:latin typeface="楷体_GB2312" charset="-122"/>
              </a:rPr>
              <a:t>质量控制</a:t>
            </a:r>
            <a:br>
              <a:rPr lang="zh-CN" altLang="en-US" sz="1900" smtClean="0">
                <a:solidFill>
                  <a:srgbClr val="FF00FF"/>
                </a:solidFill>
                <a:latin typeface="楷体_GB2312" charset="-122"/>
              </a:rPr>
            </a:br>
            <a:r>
              <a:rPr lang="en-US" altLang="zh-CN" sz="1600" smtClean="0">
                <a:solidFill>
                  <a:srgbClr val="0000FF"/>
                </a:solidFill>
                <a:latin typeface="楷体_GB2312" charset="-122"/>
              </a:rPr>
              <a:t>1 </a:t>
            </a:r>
            <a:r>
              <a:rPr lang="zh-CN" altLang="en-US" sz="1800" smtClean="0">
                <a:solidFill>
                  <a:srgbClr val="0000FF"/>
                </a:solidFill>
                <a:latin typeface="楷体_GB2312" charset="-122"/>
              </a:rPr>
              <a:t>、钢筋原材料的质量控制</a:t>
            </a:r>
            <a:br>
              <a:rPr lang="zh-CN" altLang="en-US" sz="1700" b="0" smtClean="0">
                <a:latin typeface="楷体_GB2312" charset="-122"/>
              </a:rPr>
            </a:br>
            <a:r>
              <a:rPr lang="en-US" altLang="zh-CN" sz="1600" b="0" smtClean="0">
                <a:latin typeface="楷体_GB2312" charset="-122"/>
              </a:rPr>
              <a:t>( l </a:t>
            </a:r>
            <a:r>
              <a:rPr lang="zh-CN" altLang="en-US" sz="1600" b="0" smtClean="0">
                <a:latin typeface="楷体_GB2312" charset="-122"/>
              </a:rPr>
              <a:t>）对进场的钢筋原材料应按批次进行检查验收，检查内容包括：</a:t>
            </a:r>
            <a:r>
              <a:rPr lang="zh-CN" altLang="en-US" sz="1600" b="0" smtClean="0">
                <a:solidFill>
                  <a:srgbClr val="FF0000"/>
                </a:solidFill>
                <a:latin typeface="楷体_GB2312" charset="-122"/>
              </a:rPr>
              <a:t>检查产品合格证、出厂检验报告、进场复检报告；钢筋的品种、规格、型号、化学成分、力学性能</a:t>
            </a:r>
            <a:r>
              <a:rPr lang="zh-CN" altLang="en-US" sz="1700" b="0" smtClean="0">
                <a:latin typeface="楷体_GB2312" charset="-122"/>
              </a:rPr>
              <a:t>等，并且必须满足设计要求，符合有关现行国家标准的规定。</a:t>
            </a:r>
            <a:br>
              <a:rPr lang="zh-CN" altLang="en-US" sz="1700" b="0" smtClean="0">
                <a:latin typeface="楷体_GB2312" charset="-122"/>
              </a:rPr>
            </a:br>
            <a:r>
              <a:rPr lang="en-US" altLang="zh-CN" sz="1900" b="0" smtClean="0">
                <a:latin typeface="楷体_GB2312" charset="-122"/>
              </a:rPr>
              <a:t>( 2 </a:t>
            </a:r>
            <a:r>
              <a:rPr lang="zh-CN" altLang="en-US" sz="1900" b="0" smtClean="0">
                <a:latin typeface="楷体_GB2312" charset="-122"/>
              </a:rPr>
              <a:t>）对进场的钢筋按进场的批次和产品的抽样检验方案确定抽样复验，</a:t>
            </a:r>
            <a:r>
              <a:rPr lang="zh-CN" altLang="en-US" sz="1800" b="0" smtClean="0">
                <a:solidFill>
                  <a:srgbClr val="FF0000"/>
                </a:solidFill>
                <a:latin typeface="楷体_GB2312" charset="-122"/>
              </a:rPr>
              <a:t>钢筋复试报告</a:t>
            </a:r>
            <a:r>
              <a:rPr lang="zh-CN" altLang="en-US" sz="1700" b="0" smtClean="0">
                <a:latin typeface="楷体_GB2312" charset="-122"/>
              </a:rPr>
              <a:t>结果应符合现行国家标准。进场复试报告是判断材料能否在工程中应用的依据。</a:t>
            </a:r>
            <a:endParaRPr lang="en-US" altLang="zh-CN" sz="2000" b="0" smtClean="0">
              <a:latin typeface="楷体_GB2312" charset="-122"/>
            </a:endParaRPr>
          </a:p>
          <a:p>
            <a:pPr marL="0" indent="0">
              <a:lnSpc>
                <a:spcPct val="150000"/>
              </a:lnSpc>
              <a:buFont typeface="Wingdings" pitchFamily="2" charset="2"/>
              <a:buNone/>
            </a:pPr>
            <a:endParaRPr lang="zh-CN" altLang="en-US" sz="2000" smtClean="0">
              <a:latin typeface="楷体_GB231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circle(in)">
                                      <p:cBhvr>
                                        <p:cTn id="7" dur="2000"/>
                                        <p:tgtEl>
                                          <p:spTgt spid="184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19458" name="Rectangle 4"/>
          <p:cNvSpPr>
            <a:spLocks noChangeArrowheads="1"/>
          </p:cNvSpPr>
          <p:nvPr/>
        </p:nvSpPr>
        <p:spPr bwMode="auto">
          <a:xfrm>
            <a:off x="245533" y="1819276"/>
            <a:ext cx="11516784" cy="145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50000"/>
              </a:lnSpc>
              <a:spcBef>
                <a:spcPct val="20000"/>
              </a:spcBef>
              <a:buFont typeface="Wingdings" pitchFamily="2" charset="2"/>
              <a:buNone/>
            </a:pPr>
            <a:r>
              <a:rPr lang="en-US" altLang="zh-CN">
                <a:latin typeface="楷体_GB2312" charset="-122"/>
                <a:ea typeface="楷体_GB2312" charset="-122"/>
              </a:rPr>
              <a:t>      </a:t>
            </a:r>
            <a:r>
              <a:rPr lang="zh-CN" altLang="en-US">
                <a:latin typeface="楷体_GB2312" charset="-122"/>
                <a:ea typeface="楷体_GB2312" charset="-122"/>
              </a:rPr>
              <a:t>钢筋出厂，每捆</a:t>
            </a:r>
            <a:r>
              <a:rPr lang="en-US" altLang="zh-CN">
                <a:latin typeface="楷体_GB2312" charset="-122"/>
                <a:ea typeface="楷体_GB2312" charset="-122"/>
              </a:rPr>
              <a:t>(</a:t>
            </a:r>
            <a:r>
              <a:rPr lang="zh-CN" altLang="en-US">
                <a:latin typeface="楷体_GB2312" charset="-122"/>
                <a:ea typeface="楷体_GB2312" charset="-122"/>
              </a:rPr>
              <a:t>盘</a:t>
            </a:r>
            <a:r>
              <a:rPr lang="en-US" altLang="zh-CN">
                <a:latin typeface="楷体_GB2312" charset="-122"/>
                <a:ea typeface="楷体_GB2312" charset="-122"/>
              </a:rPr>
              <a:t>)</a:t>
            </a:r>
            <a:r>
              <a:rPr lang="zh-CN" altLang="en-US">
                <a:latin typeface="楷体_GB2312" charset="-122"/>
                <a:ea typeface="楷体_GB2312" charset="-122"/>
              </a:rPr>
              <a:t>应挂有</a:t>
            </a:r>
            <a:r>
              <a:rPr lang="zh-CN" altLang="en-US">
                <a:solidFill>
                  <a:srgbClr val="FF0000"/>
                </a:solidFill>
                <a:latin typeface="楷体_GB2312" charset="-122"/>
                <a:ea typeface="楷体_GB2312" charset="-122"/>
              </a:rPr>
              <a:t>标牌</a:t>
            </a:r>
            <a:r>
              <a:rPr lang="en-US" altLang="zh-CN">
                <a:latin typeface="楷体_GB2312" charset="-122"/>
                <a:ea typeface="楷体_GB2312" charset="-122"/>
              </a:rPr>
              <a:t>(</a:t>
            </a:r>
            <a:r>
              <a:rPr lang="zh-CN" altLang="en-US">
                <a:latin typeface="楷体_GB2312" charset="-122"/>
                <a:ea typeface="楷体_GB2312" charset="-122"/>
              </a:rPr>
              <a:t>上注厂名、生产日期、钢号、炉罐号、钢筋级别、直径等</a:t>
            </a:r>
            <a:r>
              <a:rPr lang="en-US" altLang="zh-CN">
                <a:latin typeface="楷体_GB2312" charset="-122"/>
                <a:ea typeface="楷体_GB2312" charset="-122"/>
              </a:rPr>
              <a:t>)</a:t>
            </a:r>
            <a:r>
              <a:rPr lang="zh-CN" altLang="en-US">
                <a:latin typeface="楷体_GB2312" charset="-122"/>
                <a:ea typeface="楷体_GB2312" charset="-122"/>
              </a:rPr>
              <a:t>，并有随货同行的</a:t>
            </a:r>
            <a:r>
              <a:rPr lang="zh-CN" altLang="en-US">
                <a:solidFill>
                  <a:srgbClr val="FF0000"/>
                </a:solidFill>
                <a:latin typeface="楷体_GB2312" charset="-122"/>
                <a:ea typeface="楷体_GB2312" charset="-122"/>
              </a:rPr>
              <a:t>出厂质量证明书</a:t>
            </a:r>
            <a:r>
              <a:rPr lang="zh-CN" altLang="en-US">
                <a:latin typeface="楷体_GB2312" charset="-122"/>
                <a:ea typeface="楷体_GB2312" charset="-122"/>
              </a:rPr>
              <a:t>或</a:t>
            </a:r>
            <a:r>
              <a:rPr lang="zh-CN" altLang="en-US">
                <a:solidFill>
                  <a:srgbClr val="FF0000"/>
                </a:solidFill>
                <a:latin typeface="楷体_GB2312" charset="-122"/>
                <a:ea typeface="楷体_GB2312" charset="-122"/>
              </a:rPr>
              <a:t>试验报告书</a:t>
            </a:r>
            <a:r>
              <a:rPr lang="zh-CN" altLang="en-US">
                <a:latin typeface="楷体_GB2312" charset="-122"/>
                <a:ea typeface="楷体_GB2312" charset="-122"/>
              </a:rPr>
              <a:t>。工地按</a:t>
            </a:r>
            <a:r>
              <a:rPr lang="zh-CN" altLang="en-US">
                <a:solidFill>
                  <a:srgbClr val="FF0000"/>
                </a:solidFill>
                <a:latin typeface="楷体_GB2312" charset="-122"/>
                <a:ea typeface="楷体_GB2312" charset="-122"/>
              </a:rPr>
              <a:t>品种、批号</a:t>
            </a:r>
            <a:r>
              <a:rPr lang="zh-CN" altLang="en-US">
                <a:latin typeface="楷体_GB2312" charset="-122"/>
                <a:ea typeface="楷体_GB2312" charset="-122"/>
              </a:rPr>
              <a:t>及</a:t>
            </a:r>
            <a:r>
              <a:rPr lang="zh-CN" altLang="en-US">
                <a:solidFill>
                  <a:srgbClr val="FF0000"/>
                </a:solidFill>
                <a:latin typeface="楷体_GB2312" charset="-122"/>
                <a:ea typeface="楷体_GB2312" charset="-122"/>
              </a:rPr>
              <a:t>直径</a:t>
            </a:r>
            <a:r>
              <a:rPr lang="zh-CN" altLang="en-US">
                <a:latin typeface="楷体_GB2312" charset="-122"/>
                <a:ea typeface="楷体_GB2312" charset="-122"/>
              </a:rPr>
              <a:t>分批验收，每批数量</a:t>
            </a:r>
            <a:r>
              <a:rPr lang="zh-CN" altLang="en-US">
                <a:solidFill>
                  <a:srgbClr val="FF0000"/>
                </a:solidFill>
                <a:latin typeface="楷体_GB2312" charset="-122"/>
                <a:ea typeface="楷体_GB2312" charset="-122"/>
              </a:rPr>
              <a:t>热轧钢筋不超过</a:t>
            </a:r>
            <a:r>
              <a:rPr lang="en-US" altLang="zh-CN">
                <a:solidFill>
                  <a:srgbClr val="FF0000"/>
                </a:solidFill>
                <a:latin typeface="楷体_GB2312" charset="-122"/>
                <a:ea typeface="楷体_GB2312" charset="-122"/>
              </a:rPr>
              <a:t>60t</a:t>
            </a:r>
            <a:r>
              <a:rPr lang="zh-CN" altLang="en-US">
                <a:solidFill>
                  <a:srgbClr val="FF0000"/>
                </a:solidFill>
                <a:latin typeface="楷体_GB2312" charset="-122"/>
                <a:ea typeface="楷体_GB2312" charset="-122"/>
              </a:rPr>
              <a:t>、冷轧带肋钢筋为</a:t>
            </a:r>
            <a:r>
              <a:rPr lang="en-US" altLang="zh-CN">
                <a:solidFill>
                  <a:srgbClr val="FF0000"/>
                </a:solidFill>
                <a:latin typeface="楷体_GB2312" charset="-122"/>
                <a:ea typeface="楷体_GB2312" charset="-122"/>
              </a:rPr>
              <a:t>50t</a:t>
            </a:r>
            <a:r>
              <a:rPr lang="zh-CN" altLang="en-US">
                <a:solidFill>
                  <a:srgbClr val="FF0000"/>
                </a:solidFill>
                <a:latin typeface="楷体_GB2312" charset="-122"/>
                <a:ea typeface="楷体_GB2312" charset="-122"/>
              </a:rPr>
              <a:t>、冷轧扭钢筋为</a:t>
            </a:r>
            <a:r>
              <a:rPr lang="en-US" altLang="zh-CN">
                <a:solidFill>
                  <a:srgbClr val="FF0000"/>
                </a:solidFill>
                <a:latin typeface="楷体_GB2312" charset="-122"/>
                <a:ea typeface="楷体_GB2312" charset="-122"/>
              </a:rPr>
              <a:t>10t</a:t>
            </a:r>
            <a:r>
              <a:rPr lang="zh-CN" altLang="en-US">
                <a:solidFill>
                  <a:srgbClr val="FF0000"/>
                </a:solidFill>
                <a:latin typeface="楷体_GB2312" charset="-122"/>
                <a:ea typeface="楷体_GB2312" charset="-122"/>
              </a:rPr>
              <a:t>。</a:t>
            </a:r>
          </a:p>
          <a:p>
            <a:pPr marL="342900" indent="-342900">
              <a:lnSpc>
                <a:spcPct val="120000"/>
              </a:lnSpc>
              <a:spcBef>
                <a:spcPct val="20000"/>
              </a:spcBef>
              <a:buFont typeface="Wingdings" pitchFamily="2" charset="2"/>
              <a:buNone/>
            </a:pPr>
            <a:endParaRPr lang="zh-CN" altLang="en-US">
              <a:latin typeface="楷体_GB2312" charset="-122"/>
              <a:ea typeface="楷体_GB2312" charset="-122"/>
            </a:endParaRPr>
          </a:p>
        </p:txBody>
      </p:sp>
      <p:pic>
        <p:nvPicPr>
          <p:cNvPr id="18435" name="Picture 5" descr="热轧带肋钢筋"/>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0018" y="3789364"/>
            <a:ext cx="4965700" cy="286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Rectangle 6"/>
          <p:cNvSpPr>
            <a:spLocks noChangeArrowheads="1"/>
          </p:cNvSpPr>
          <p:nvPr/>
        </p:nvSpPr>
        <p:spPr bwMode="auto">
          <a:xfrm>
            <a:off x="855133" y="1225551"/>
            <a:ext cx="8951384" cy="5937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r>
              <a:rPr lang="zh-CN" altLang="en-US" sz="2200">
                <a:solidFill>
                  <a:srgbClr val="0000FF"/>
                </a:solidFill>
                <a:latin typeface="楷体_GB2312" charset="-122"/>
                <a:ea typeface="楷体_GB2312" charset="-122"/>
              </a:rPr>
              <a:t>标牌验收</a:t>
            </a:r>
          </a:p>
        </p:txBody>
      </p:sp>
      <p:sp>
        <p:nvSpPr>
          <p:cNvPr id="18437" name="Rectangle 8"/>
          <p:cNvSpPr>
            <a:spLocks noChangeArrowheads="1"/>
          </p:cNvSpPr>
          <p:nvPr/>
        </p:nvSpPr>
        <p:spPr bwMode="auto">
          <a:xfrm>
            <a:off x="9631266" y="3789364"/>
            <a:ext cx="546973" cy="26638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gn="ctr">
              <a:lnSpc>
                <a:spcPct val="110000"/>
              </a:lnSpc>
            </a:pPr>
            <a:r>
              <a:rPr lang="zh-CN" altLang="en-US" sz="2200">
                <a:solidFill>
                  <a:srgbClr val="0000FF"/>
                </a:solidFill>
                <a:latin typeface="楷体_GB2312" charset="-122"/>
                <a:ea typeface="楷体_GB2312" charset="-122"/>
              </a:rPr>
              <a:t>钢筋的出厂标牌</a:t>
            </a:r>
          </a:p>
        </p:txBody>
      </p:sp>
      <p:sp>
        <p:nvSpPr>
          <p:cNvPr id="19462"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一、钢筋原材料及加工质量检验</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19460"/>
                                        </p:tgtEl>
                                        <p:attrNameLst>
                                          <p:attrName>style.visibility</p:attrName>
                                        </p:attrNameLst>
                                      </p:cBhvr>
                                      <p:to>
                                        <p:strVal val="visible"/>
                                      </p:to>
                                    </p:set>
                                    <p:animEffect transition="in" filter="blinds(horizontal)">
                                      <p:cBhvr>
                                        <p:cTn id="7" dur="500"/>
                                        <p:tgtEl>
                                          <p:spTgt spid="1946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8" dur="500" fill="hold" grpId="0" nodeType="clickEffect">
                                  <p:stCondLst>
                                    <p:cond delay="0"/>
                                  </p:stCondLst>
                                  <p:childTnLst>
                                    <p:set>
                                      <p:cBhvr>
                                        <p:cTn id="11" dur="1" fill="hold">
                                          <p:stCondLst>
                                            <p:cond delay="0"/>
                                          </p:stCondLst>
                                        </p:cTn>
                                        <p:tgtEl>
                                          <p:spTgt spid="19458"/>
                                        </p:tgtEl>
                                        <p:attrNameLst>
                                          <p:attrName>style.visibility</p:attrName>
                                        </p:attrNameLst>
                                      </p:cBhvr>
                                      <p:to>
                                        <p:strVal val="visible"/>
                                      </p:to>
                                    </p:set>
                                    <p:anim calcmode="lin" valueType="num">
                                      <p:cBhvr additive="base">
                                        <p:cTn id="12" dur="500" fill="hold"/>
                                        <p:tgtEl>
                                          <p:spTgt spid="19458"/>
                                        </p:tgtEl>
                                        <p:attrNameLst>
                                          <p:attrName>ppt_x</p:attrName>
                                        </p:attrNameLst>
                                      </p:cBhvr>
                                      <p:tavLst>
                                        <p:tav tm="0">
                                          <p:val>
                                            <p:strVal val="0-#ppt_w/2"/>
                                          </p:val>
                                        </p:tav>
                                        <p:tav tm="100000">
                                          <p:val>
                                            <p:strVal val="#ppt_x"/>
                                          </p:val>
                                        </p:tav>
                                      </p:tavLst>
                                    </p:anim>
                                    <p:anim calcmode="lin" valueType="num">
                                      <p:cBhvr additive="base">
                                        <p:cTn id="13" dur="500" fill="hold"/>
                                        <p:tgtEl>
                                          <p:spTgt spid="1945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19460"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sp>
        <p:nvSpPr>
          <p:cNvPr id="20482" name="Rectangle 4"/>
          <p:cNvSpPr>
            <a:spLocks noChangeArrowheads="1"/>
          </p:cNvSpPr>
          <p:nvPr/>
        </p:nvSpPr>
        <p:spPr bwMode="auto">
          <a:xfrm>
            <a:off x="69851" y="1735139"/>
            <a:ext cx="11518900" cy="1019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25000"/>
              </a:lnSpc>
              <a:spcBef>
                <a:spcPct val="20000"/>
              </a:spcBef>
              <a:buFont typeface="Wingdings" pitchFamily="2" charset="2"/>
              <a:buNone/>
            </a:pPr>
            <a:r>
              <a:rPr lang="en-US" altLang="zh-CN">
                <a:latin typeface="楷体_GB2312" charset="-122"/>
                <a:ea typeface="楷体_GB2312" charset="-122"/>
              </a:rPr>
              <a:t>      </a:t>
            </a:r>
            <a:r>
              <a:rPr lang="zh-CN" altLang="en-US">
                <a:latin typeface="楷体_GB2312" charset="-122"/>
                <a:ea typeface="楷体_GB2312" charset="-122"/>
              </a:rPr>
              <a:t>不得损坏标志，应根据</a:t>
            </a:r>
            <a:r>
              <a:rPr lang="zh-CN" altLang="en-US">
                <a:solidFill>
                  <a:srgbClr val="FF0000"/>
                </a:solidFill>
                <a:latin typeface="楷体_GB2312" charset="-122"/>
                <a:ea typeface="楷体_GB2312" charset="-122"/>
              </a:rPr>
              <a:t>品种、规格按批分别挂牌堆放</a:t>
            </a:r>
            <a:r>
              <a:rPr lang="zh-CN" altLang="en-US">
                <a:latin typeface="楷体_GB2312" charset="-122"/>
                <a:ea typeface="楷体_GB2312" charset="-122"/>
              </a:rPr>
              <a:t>，并标明数量。</a:t>
            </a:r>
          </a:p>
        </p:txBody>
      </p:sp>
      <p:pic>
        <p:nvPicPr>
          <p:cNvPr id="19459" name="Picture 5" descr="钢筋挂牌分类堆放"/>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29301" y="3509964"/>
            <a:ext cx="5651500" cy="296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Rectangle 6"/>
          <p:cNvSpPr>
            <a:spLocks noChangeArrowheads="1"/>
          </p:cNvSpPr>
          <p:nvPr/>
        </p:nvSpPr>
        <p:spPr bwMode="auto">
          <a:xfrm>
            <a:off x="1085851" y="1144589"/>
            <a:ext cx="9129183" cy="4252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05000"/>
              </a:lnSpc>
            </a:pPr>
            <a:r>
              <a:rPr lang="zh-CN" altLang="en-US" sz="2100">
                <a:solidFill>
                  <a:srgbClr val="0000FF"/>
                </a:solidFill>
                <a:latin typeface="楷体_GB2312" charset="-122"/>
                <a:ea typeface="楷体_GB2312" charset="-122"/>
              </a:rPr>
              <a:t>钢筋的贮存、堆放</a:t>
            </a:r>
          </a:p>
        </p:txBody>
      </p:sp>
      <p:sp>
        <p:nvSpPr>
          <p:cNvPr id="19461" name="Rectangle 7"/>
          <p:cNvSpPr>
            <a:spLocks noChangeArrowheads="1"/>
          </p:cNvSpPr>
          <p:nvPr/>
        </p:nvSpPr>
        <p:spPr bwMode="auto">
          <a:xfrm>
            <a:off x="4284133" y="2917826"/>
            <a:ext cx="4576233" cy="377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05000"/>
              </a:lnSpc>
            </a:pPr>
            <a:r>
              <a:rPr lang="zh-CN" altLang="en-US">
                <a:solidFill>
                  <a:srgbClr val="0000FF"/>
                </a:solidFill>
                <a:latin typeface="楷体_GB2312" charset="-122"/>
                <a:ea typeface="楷体_GB2312" charset="-122"/>
              </a:rPr>
              <a:t>钢筋挂牌分类堆放</a:t>
            </a:r>
          </a:p>
        </p:txBody>
      </p:sp>
      <p:pic>
        <p:nvPicPr>
          <p:cNvPr id="19462" name="Picture 8" descr="钢筋堆放与标识"/>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7833" y="3509964"/>
            <a:ext cx="4783667" cy="295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7"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一、钢筋原材料及加工质量检验</a:t>
            </a:r>
          </a:p>
        </p:txBody>
      </p:sp>
    </p:spTree>
  </p:cSld>
  <p:clrMapOvr>
    <a:masterClrMapping/>
  </p:clrMapOvr>
  <p:transition>
    <p:cover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p:cTn id="7" dur="500" fill="hold"/>
                                        <p:tgtEl>
                                          <p:spTgt spid="20482"/>
                                        </p:tgtEl>
                                        <p:attrNameLst>
                                          <p:attrName>ppt_w</p:attrName>
                                        </p:attrNameLst>
                                      </p:cBhvr>
                                      <p:tavLst>
                                        <p:tav tm="0">
                                          <p:val>
                                            <p:fltVal val="0"/>
                                          </p:val>
                                        </p:tav>
                                        <p:tav tm="100000">
                                          <p:val>
                                            <p:strVal val="#ppt_w"/>
                                          </p:val>
                                        </p:tav>
                                      </p:tavLst>
                                    </p:anim>
                                    <p:anim calcmode="lin" valueType="num">
                                      <p:cBhvr>
                                        <p:cTn id="8" dur="500" fill="hold"/>
                                        <p:tgtEl>
                                          <p:spTgt spid="20482"/>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3" presetClass="entr" presetSubtype="16" dur="500" fill="hold" grpId="1" nodeType="clickEffect">
                                  <p:stCondLst>
                                    <p:cond delay="0"/>
                                  </p:stCondLst>
                                  <p:childTnLst>
                                    <p:set>
                                      <p:cBhvr>
                                        <p:cTn id="12" dur="1" fill="hold">
                                          <p:stCondLst>
                                            <p:cond delay="0"/>
                                          </p:stCondLst>
                                        </p:cTn>
                                        <p:tgtEl>
                                          <p:spTgt spid="20484"/>
                                        </p:tgtEl>
                                        <p:attrNameLst>
                                          <p:attrName>style.visibility</p:attrName>
                                        </p:attrNameLst>
                                      </p:cBhvr>
                                      <p:to>
                                        <p:strVal val="visible"/>
                                      </p:to>
                                    </p:set>
                                    <p:anim calcmode="lin" valueType="num">
                                      <p:cBhvr>
                                        <p:cTn id="13" dur="500" fill="hold"/>
                                        <p:tgtEl>
                                          <p:spTgt spid="20484"/>
                                        </p:tgtEl>
                                        <p:attrNameLst>
                                          <p:attrName>ppt_w</p:attrName>
                                        </p:attrNameLst>
                                      </p:cBhvr>
                                      <p:tavLst>
                                        <p:tav tm="0">
                                          <p:val>
                                            <p:fltVal val="0"/>
                                          </p:val>
                                        </p:tav>
                                        <p:tav tm="100000">
                                          <p:val>
                                            <p:strVal val="#ppt_w"/>
                                          </p:val>
                                        </p:tav>
                                      </p:tavLst>
                                    </p:anim>
                                    <p:anim calcmode="lin" valueType="num">
                                      <p:cBhvr>
                                        <p:cTn id="14" dur="500" fill="hold"/>
                                        <p:tgtEl>
                                          <p:spTgt spid="2048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P spid="20484"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1506"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一、钢筋原材料及加工质量检验</a:t>
            </a:r>
          </a:p>
        </p:txBody>
      </p:sp>
      <p:sp>
        <p:nvSpPr>
          <p:cNvPr id="21507" name="内容占位符 2"/>
          <p:cNvSpPr>
            <a:spLocks noGrp="1"/>
          </p:cNvSpPr>
          <p:nvPr>
            <p:ph idx="4294967295"/>
          </p:nvPr>
        </p:nvSpPr>
        <p:spPr>
          <a:xfrm>
            <a:off x="669925" y="952500"/>
            <a:ext cx="10852150" cy="5389563"/>
          </a:xfrm>
        </p:spPr>
        <p:txBody>
          <a:bodyPr/>
          <a:lstStyle/>
          <a:p>
            <a:pPr marL="0" indent="0">
              <a:lnSpc>
                <a:spcPct val="150000"/>
              </a:lnSpc>
              <a:buFont typeface="Wingdings" pitchFamily="2" charset="2"/>
              <a:buNone/>
            </a:pPr>
            <a:r>
              <a:rPr lang="en-US" altLang="zh-CN" sz="1700" b="0" smtClean="0">
                <a:latin typeface="楷体_GB2312" charset="-122"/>
              </a:rPr>
              <a:t>( 3 </a:t>
            </a:r>
            <a:r>
              <a:rPr lang="zh-CN" altLang="en-US" sz="1700" b="0" smtClean="0">
                <a:latin typeface="楷体_GB2312" charset="-122"/>
              </a:rPr>
              <a:t>）检查现场复试报告时，对于有抗震设防要求的框架结构，其纵向受力钢筋的强度应满足设计要求；当设计无具体要求时，对</a:t>
            </a:r>
            <a:r>
              <a:rPr lang="zh-CN" altLang="en-US" sz="1900" b="0" smtClean="0">
                <a:solidFill>
                  <a:srgbClr val="FF0000"/>
                </a:solidFill>
                <a:latin typeface="楷体_GB2312" charset="-122"/>
              </a:rPr>
              <a:t>一、二级抗震</a:t>
            </a:r>
            <a:r>
              <a:rPr lang="zh-CN" altLang="en-US" sz="1800" b="0" smtClean="0">
                <a:latin typeface="楷体_GB2312" charset="-122"/>
              </a:rPr>
              <a:t>等级，检验所得的强度实测值应符合下列规定：</a:t>
            </a:r>
            <a:endParaRPr lang="en-US" altLang="zh-CN" sz="2000" b="0" smtClean="0">
              <a:latin typeface="楷体_GB2312" charset="-122"/>
            </a:endParaRPr>
          </a:p>
          <a:p>
            <a:pPr marL="0" indent="0">
              <a:lnSpc>
                <a:spcPct val="150000"/>
              </a:lnSpc>
              <a:buFont typeface="Wingdings" pitchFamily="2" charset="2"/>
              <a:buNone/>
            </a:pPr>
            <a:r>
              <a:rPr lang="en-US" altLang="zh-CN" sz="1700" smtClean="0">
                <a:latin typeface="楷体_GB2312" charset="-122"/>
              </a:rPr>
              <a:t>    1 </a:t>
            </a:r>
            <a:r>
              <a:rPr lang="zh-CN" altLang="en-US" sz="1800" smtClean="0">
                <a:latin typeface="楷体_GB2312" charset="-122"/>
              </a:rPr>
              <a:t>）钢筋的抗拉强度实测值与屈服强度实测值的比值不应小于</a:t>
            </a:r>
            <a:r>
              <a:rPr lang="en-US" altLang="zh-CN" sz="1700" smtClean="0">
                <a:latin typeface="楷体_GB2312" charset="-122"/>
              </a:rPr>
              <a:t>1.25 ; </a:t>
            </a:r>
            <a:br>
              <a:rPr lang="en-US" altLang="zh-CN" sz="1700" smtClean="0">
                <a:latin typeface="楷体_GB2312" charset="-122"/>
              </a:rPr>
            </a:br>
            <a:r>
              <a:rPr lang="en-US" altLang="zh-CN" sz="1700" smtClean="0">
                <a:latin typeface="楷体_GB2312" charset="-122"/>
              </a:rPr>
              <a:t>    2 </a:t>
            </a:r>
            <a:r>
              <a:rPr lang="zh-CN" altLang="en-US" sz="1800" smtClean="0">
                <a:latin typeface="楷体_GB2312" charset="-122"/>
              </a:rPr>
              <a:t>）钢筋的屈服强度实测值与强度标准值的比值不应大于</a:t>
            </a:r>
            <a:r>
              <a:rPr lang="en-US" altLang="zh-CN" sz="1700" smtClean="0">
                <a:latin typeface="楷体_GB2312" charset="-122"/>
              </a:rPr>
              <a:t>1.3</a:t>
            </a:r>
            <a:r>
              <a:rPr lang="zh-CN" altLang="en-US" sz="1600" smtClean="0">
                <a:latin typeface="楷体_GB2312" charset="-122"/>
              </a:rPr>
              <a:t>；</a:t>
            </a:r>
            <a:endParaRPr lang="en-US" altLang="zh-CN" sz="2000" smtClean="0">
              <a:latin typeface="楷体_GB2312" charset="-122"/>
            </a:endParaRPr>
          </a:p>
          <a:p>
            <a:pPr marL="0" indent="0">
              <a:lnSpc>
                <a:spcPct val="150000"/>
              </a:lnSpc>
              <a:buFont typeface="Wingdings" pitchFamily="2" charset="2"/>
              <a:buNone/>
            </a:pPr>
            <a:r>
              <a:rPr lang="en-US" altLang="zh-CN" sz="1600" smtClean="0">
                <a:latin typeface="楷体_GB2312" charset="-122"/>
              </a:rPr>
              <a:t>    3 </a:t>
            </a:r>
            <a:r>
              <a:rPr lang="zh-CN" altLang="en-US" sz="1800" smtClean="0">
                <a:latin typeface="楷体_GB2312" charset="-122"/>
              </a:rPr>
              <a:t>）钢筋在最大拉力下的总伸长值不应小于</a:t>
            </a:r>
            <a:r>
              <a:rPr lang="en-US" altLang="zh-CN" sz="1800" smtClean="0">
                <a:latin typeface="楷体_GB2312" charset="-122"/>
              </a:rPr>
              <a:t>9%</a:t>
            </a:r>
            <a:r>
              <a:rPr lang="zh-CN" altLang="en-US" sz="1800" smtClean="0">
                <a:latin typeface="楷体_GB2312" charset="-122"/>
              </a:rPr>
              <a:t> 。</a:t>
            </a:r>
            <a:endParaRPr lang="en-US" altLang="zh-CN" sz="2000" smtClean="0">
              <a:latin typeface="楷体_GB2312" charset="-122"/>
            </a:endParaRPr>
          </a:p>
          <a:p>
            <a:pPr marL="0" indent="0">
              <a:lnSpc>
                <a:spcPct val="150000"/>
              </a:lnSpc>
              <a:buFont typeface="Wingdings" pitchFamily="2" charset="2"/>
              <a:buNone/>
            </a:pPr>
            <a:r>
              <a:rPr lang="en-US" altLang="zh-CN" sz="1800" b="0" smtClean="0">
                <a:latin typeface="楷体_GB2312" charset="-122"/>
              </a:rPr>
              <a:t>( 4 </a:t>
            </a:r>
            <a:r>
              <a:rPr lang="zh-CN" altLang="en-US" sz="1900" b="0" smtClean="0">
                <a:latin typeface="楷体_GB2312" charset="-122"/>
              </a:rPr>
              <a:t>）钢筋进场时，以及存放了一段较长时间后，在使用前应全数检查其</a:t>
            </a:r>
            <a:r>
              <a:rPr lang="zh-CN" altLang="en-US" sz="1700" b="0" smtClean="0">
                <a:solidFill>
                  <a:srgbClr val="FF0000"/>
                </a:solidFill>
                <a:latin typeface="楷体_GB2312" charset="-122"/>
              </a:rPr>
              <a:t>外观质量</a:t>
            </a:r>
            <a:r>
              <a:rPr lang="zh-CN" altLang="en-US" sz="1900" b="0" smtClean="0">
                <a:latin typeface="楷体_GB2312" charset="-122"/>
              </a:rPr>
              <a:t>。</a:t>
            </a:r>
            <a:r>
              <a:rPr lang="zh-CN" altLang="en-US" sz="1800" smtClean="0">
                <a:latin typeface="楷体_GB2312" charset="-122"/>
              </a:rPr>
              <a:t>钢筋外表应平直、无损伤</a:t>
            </a:r>
            <a:r>
              <a:rPr lang="zh-CN" altLang="en-US" sz="1700" b="0" smtClean="0">
                <a:latin typeface="楷体_GB2312" charset="-122"/>
              </a:rPr>
              <a:t>，弯折后的钢筋不得敲直后作为受力钢筋使用。钢筋表面不应有影响钢筋强度和锚固性能的锈蚀和污染，即</a:t>
            </a:r>
            <a:r>
              <a:rPr lang="zh-CN" altLang="en-US" sz="1600" smtClean="0">
                <a:latin typeface="楷体_GB2312" charset="-122"/>
              </a:rPr>
              <a:t>表面不得有裂纹、油污、颗粒状或片状老锈</a:t>
            </a:r>
            <a:r>
              <a:rPr lang="zh-CN" altLang="en-US" sz="1900" b="0" smtClean="0">
                <a:latin typeface="楷体_GB2312" charset="-122"/>
              </a:rPr>
              <a:t>。</a:t>
            </a:r>
          </a:p>
          <a:p>
            <a:pPr marL="0" indent="0">
              <a:buFont typeface="Wingdings" pitchFamily="2" charset="2"/>
              <a:buNone/>
            </a:pPr>
            <a:endParaRPr lang="zh-CN" altLang="en-US" sz="2000" smtClean="0">
              <a:latin typeface="楷体_GB231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arn(inVertic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fade">
                                      <p:cBhvr>
                                        <p:cTn id="12" dur="500"/>
                                        <p:tgtEl>
                                          <p:spTgt spid="21507">
                                            <p:txEl>
                                              <p:pRg st="1" end="1"/>
                                            </p:txEl>
                                          </p:spTgt>
                                        </p:tgtEl>
                                      </p:cBhvr>
                                    </p:animEffect>
                                  </p:childTnLst>
                                </p:cTn>
                              </p:par>
                              <p:par>
                                <p:cTn id="13" presetID="10" presetClass="entr" presetSubtype="0" dur="500" fill="hold" nodeType="with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Effect transition="in" filter="fade">
                                      <p:cBhvr>
                                        <p:cTn id="15" dur="500"/>
                                        <p:tgtEl>
                                          <p:spTgt spid="21507">
                                            <p:txEl>
                                              <p:pRg st="2" end="2"/>
                                            </p:txEl>
                                          </p:spTgt>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1" presetClass="entr" presetSubtype="0" dur="1" fill="hold" nodeType="clickEffect">
                                  <p:stCondLst>
                                    <p:cond delay="0"/>
                                  </p:stCondLst>
                                  <p:childTnLst>
                                    <p:set>
                                      <p:cBhvr>
                                        <p:cTn id="19"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2530"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一、钢筋原材料及加工质量检验</a:t>
            </a:r>
          </a:p>
        </p:txBody>
      </p:sp>
      <p:sp>
        <p:nvSpPr>
          <p:cNvPr id="22531" name="内容占位符 2"/>
          <p:cNvSpPr>
            <a:spLocks noGrp="1"/>
          </p:cNvSpPr>
          <p:nvPr>
            <p:ph idx="4294967295"/>
          </p:nvPr>
        </p:nvSpPr>
        <p:spPr>
          <a:xfrm>
            <a:off x="669925" y="952500"/>
            <a:ext cx="10852150" cy="5389563"/>
          </a:xfrm>
        </p:spPr>
        <p:txBody>
          <a:bodyPr/>
          <a:lstStyle/>
          <a:p>
            <a:pPr marL="0" indent="0">
              <a:lnSpc>
                <a:spcPts val="3363"/>
              </a:lnSpc>
              <a:buFont typeface="Wingdings" pitchFamily="2" charset="2"/>
              <a:buNone/>
            </a:pPr>
            <a:r>
              <a:rPr lang="en-US" altLang="zh-CN" sz="1600" smtClean="0">
                <a:solidFill>
                  <a:srgbClr val="0000FF"/>
                </a:solidFill>
                <a:latin typeface="楷体_GB2312" charset="-122"/>
              </a:rPr>
              <a:t>2</a:t>
            </a:r>
            <a:r>
              <a:rPr lang="zh-CN" altLang="en-US" sz="1600" smtClean="0">
                <a:solidFill>
                  <a:srgbClr val="0000FF"/>
                </a:solidFill>
                <a:latin typeface="楷体_GB2312" charset="-122"/>
              </a:rPr>
              <a:t>、钢筋加工过程的质量控制</a:t>
            </a:r>
            <a:br>
              <a:rPr lang="zh-CN" altLang="en-US" sz="1800" b="0" smtClean="0">
                <a:latin typeface="楷体_GB2312" charset="-122"/>
              </a:rPr>
            </a:br>
            <a:r>
              <a:rPr lang="en-US" altLang="zh-CN" sz="1400" smtClean="0">
                <a:latin typeface="楷体_GB2312" charset="-122"/>
              </a:rPr>
              <a:t>( 1 </a:t>
            </a:r>
            <a:r>
              <a:rPr lang="zh-CN" altLang="en-US" sz="1400" smtClean="0">
                <a:latin typeface="楷体_GB2312" charset="-122"/>
              </a:rPr>
              <a:t>）仔细查看结构施工图，弄清不同结构件的配筋数量、规格、间距、尺寸等（注意处理好</a:t>
            </a:r>
            <a:r>
              <a:rPr lang="zh-CN" altLang="en-US" sz="1700" smtClean="0">
                <a:solidFill>
                  <a:srgbClr val="FF0000"/>
                </a:solidFill>
                <a:latin typeface="楷体_GB2312" charset="-122"/>
              </a:rPr>
              <a:t>接头位置和接头百分率</a:t>
            </a:r>
            <a:r>
              <a:rPr lang="zh-CN" altLang="en-US" sz="1600" smtClean="0">
                <a:latin typeface="楷体_GB2312" charset="-122"/>
              </a:rPr>
              <a:t>问题）。</a:t>
            </a:r>
            <a:br>
              <a:rPr lang="zh-CN" altLang="en-US" sz="1600" smtClean="0">
                <a:latin typeface="楷体_GB2312" charset="-122"/>
              </a:rPr>
            </a:br>
            <a:r>
              <a:rPr lang="en-US" altLang="zh-CN" sz="1500" smtClean="0">
                <a:latin typeface="楷体_GB2312" charset="-122"/>
              </a:rPr>
              <a:t>( 2 </a:t>
            </a:r>
            <a:r>
              <a:rPr lang="zh-CN" altLang="en-US" sz="1500" smtClean="0">
                <a:latin typeface="楷体_GB2312" charset="-122"/>
              </a:rPr>
              <a:t>）钢筋加工过程中，检查钢筋冷拉的方法和控制参数。检查钢筋翻样图及配料单中钢筋尺寸、形状应符合设计要求，加工尺寸偏差应符合规定。检查</a:t>
            </a:r>
            <a:r>
              <a:rPr lang="zh-CN" altLang="en-US" sz="1400" smtClean="0">
                <a:solidFill>
                  <a:srgbClr val="FF0000"/>
                </a:solidFill>
                <a:latin typeface="楷体_GB2312" charset="-122"/>
              </a:rPr>
              <a:t>受力钢筋加工时的弯钩和弯折的形状及弯曲半径</a:t>
            </a:r>
            <a:r>
              <a:rPr lang="zh-CN" altLang="en-US" sz="1700" smtClean="0">
                <a:latin typeface="楷体_GB2312" charset="-122"/>
              </a:rPr>
              <a:t>。检查</a:t>
            </a:r>
            <a:r>
              <a:rPr lang="zh-CN" altLang="en-US" sz="1500" smtClean="0">
                <a:solidFill>
                  <a:srgbClr val="FF0000"/>
                </a:solidFill>
                <a:latin typeface="楷体_GB2312" charset="-122"/>
              </a:rPr>
              <a:t>箍筋末端的弯钩形式</a:t>
            </a:r>
            <a:r>
              <a:rPr lang="zh-CN" altLang="en-US" sz="1600" smtClean="0">
                <a:latin typeface="楷体_GB2312" charset="-122"/>
              </a:rPr>
              <a:t>。</a:t>
            </a:r>
            <a:r>
              <a:rPr lang="en-US" altLang="zh-CN" sz="1400" smtClean="0">
                <a:latin typeface="楷体_GB2312" charset="-122"/>
              </a:rPr>
              <a:t> </a:t>
            </a:r>
          </a:p>
          <a:p>
            <a:pPr marL="0" indent="0">
              <a:lnSpc>
                <a:spcPts val="3363"/>
              </a:lnSpc>
              <a:buFont typeface="Wingdings" pitchFamily="2" charset="2"/>
              <a:buNone/>
            </a:pPr>
            <a:r>
              <a:rPr lang="en-US" altLang="zh-CN" sz="1500" smtClean="0">
                <a:latin typeface="楷体_GB2312" charset="-122"/>
              </a:rPr>
              <a:t>( 3 </a:t>
            </a:r>
            <a:r>
              <a:rPr lang="zh-CN" altLang="en-US" sz="1500" smtClean="0">
                <a:latin typeface="楷体_GB2312" charset="-122"/>
              </a:rPr>
              <a:t>）钢筋加工过程中，若发现</a:t>
            </a:r>
            <a:r>
              <a:rPr lang="zh-CN" altLang="en-US" sz="1500" smtClean="0">
                <a:solidFill>
                  <a:srgbClr val="FF0000"/>
                </a:solidFill>
                <a:latin typeface="楷体_GB2312" charset="-122"/>
              </a:rPr>
              <a:t>钢筋脆断、焊接性能不良或力学性能显著不正常等现象时，应立即停止使用</a:t>
            </a:r>
            <a:r>
              <a:rPr lang="zh-CN" altLang="en-US" sz="1500" smtClean="0">
                <a:latin typeface="楷体_GB2312" charset="-122"/>
              </a:rPr>
              <a:t>，并对该批钢筋进行化学成分检验或其他专项检验，按其检验结果进行技术处理。如果发现力学性能或化学成分不符合要求时，必须作退货处理。</a:t>
            </a:r>
          </a:p>
          <a:p>
            <a:pPr marL="0" indent="0">
              <a:lnSpc>
                <a:spcPts val="3363"/>
              </a:lnSpc>
              <a:buFont typeface="Wingdings" pitchFamily="2" charset="2"/>
              <a:buNone/>
            </a:pPr>
            <a:r>
              <a:rPr lang="en-US" altLang="zh-CN" sz="1600" smtClean="0">
                <a:latin typeface="楷体_GB2312" charset="-122"/>
              </a:rPr>
              <a:t>( 4 </a:t>
            </a:r>
            <a:r>
              <a:rPr lang="zh-CN" altLang="en-US" sz="1600" smtClean="0">
                <a:latin typeface="楷体_GB2312" charset="-122"/>
              </a:rPr>
              <a:t>）钢筋</a:t>
            </a:r>
            <a:r>
              <a:rPr lang="zh-CN" altLang="en-US" sz="1500" smtClean="0">
                <a:solidFill>
                  <a:srgbClr val="FF0000"/>
                </a:solidFill>
                <a:latin typeface="楷体_GB2312" charset="-122"/>
              </a:rPr>
              <a:t>加工机械须经试运转</a:t>
            </a:r>
            <a:r>
              <a:rPr lang="zh-CN" altLang="en-US" sz="1400" smtClean="0">
                <a:latin typeface="楷体_GB2312" charset="-122"/>
              </a:rPr>
              <a:t>，调试正常后，才能正常使用。</a:t>
            </a:r>
            <a:endParaRPr lang="en-US" altLang="zh-CN" sz="1800" smtClean="0">
              <a:latin typeface="楷体_GB2312" charset="-122"/>
            </a:endParaRPr>
          </a:p>
          <a:p>
            <a:pPr marL="0" indent="0">
              <a:buFont typeface="Wingdings" pitchFamily="2" charset="2"/>
              <a:buNone/>
            </a:pPr>
            <a:endParaRPr lang="zh-CN" altLang="en-US" sz="2000" smtClean="0">
              <a:latin typeface="楷体_GB231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2" presetClass="entr" presetSubtype="0" dur="1000" fill="hold"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Effect transition="in" filter="fade">
                                      <p:cBhvr>
                                        <p:cTn id="13" dur="1000"/>
                                        <p:tgtEl>
                                          <p:spTgt spid="22531">
                                            <p:txEl>
                                              <p:pRg st="1" end="1"/>
                                            </p:txEl>
                                          </p:spTgt>
                                        </p:tgtEl>
                                      </p:cBhvr>
                                    </p:animEffect>
                                    <p:anim calcmode="lin" valueType="num">
                                      <p:cBhvr>
                                        <p:cTn id="14"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dur="1000" fill="hold" nodeType="withEffect">
                                  <p:stCondLst>
                                    <p:cond delay="0"/>
                                  </p:stCondLst>
                                  <p:childTnLst>
                                    <p:set>
                                      <p:cBhvr>
                                        <p:cTn id="17" dur="1" fill="hold">
                                          <p:stCondLst>
                                            <p:cond delay="0"/>
                                          </p:stCondLst>
                                        </p:cTn>
                                        <p:tgtEl>
                                          <p:spTgt spid="22531">
                                            <p:txEl>
                                              <p:pRg st="2" end="2"/>
                                            </p:txEl>
                                          </p:spTgt>
                                        </p:tgtEl>
                                        <p:attrNameLst>
                                          <p:attrName>style.visibility</p:attrName>
                                        </p:attrNameLst>
                                      </p:cBhvr>
                                      <p:to>
                                        <p:strVal val="visible"/>
                                      </p:to>
                                    </p:set>
                                    <p:animEffect transition="in" filter="fade">
                                      <p:cBhvr>
                                        <p:cTn id="18" dur="1000"/>
                                        <p:tgtEl>
                                          <p:spTgt spid="22531">
                                            <p:txEl>
                                              <p:pRg st="2" end="2"/>
                                            </p:txEl>
                                          </p:spTgt>
                                        </p:tgtEl>
                                      </p:cBhvr>
                                    </p:animEffect>
                                    <p:anim calcmode="lin" valueType="num">
                                      <p:cBhvr>
                                        <p:cTn id="19"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2253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3554"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一、钢筋原材料及加工质量检验</a:t>
            </a:r>
          </a:p>
        </p:txBody>
      </p:sp>
      <p:sp>
        <p:nvSpPr>
          <p:cNvPr id="22531" name="内容占位符 2"/>
          <p:cNvSpPr>
            <a:spLocks noGrp="1"/>
          </p:cNvSpPr>
          <p:nvPr>
            <p:ph idx="4294967295"/>
          </p:nvPr>
        </p:nvSpPr>
        <p:spPr>
          <a:xfrm>
            <a:off x="669925" y="952500"/>
            <a:ext cx="10852150" cy="5389563"/>
          </a:xfrm>
        </p:spPr>
        <p:txBody>
          <a:bodyPr/>
          <a:lstStyle/>
          <a:p>
            <a:pPr marL="0" indent="0">
              <a:lnSpc>
                <a:spcPct val="150000"/>
              </a:lnSpc>
              <a:buFont typeface="Wingdings" pitchFamily="2" charset="2"/>
              <a:buNone/>
            </a:pPr>
            <a:r>
              <a:rPr lang="zh-CN" altLang="en-US" sz="1700" smtClean="0">
                <a:latin typeface="楷体_GB2312" charset="-122"/>
              </a:rPr>
              <a:t>（二）钢筋原材料及加工</a:t>
            </a:r>
            <a:r>
              <a:rPr lang="zh-CN" altLang="en-US" sz="1700" smtClean="0">
                <a:solidFill>
                  <a:srgbClr val="FF0000"/>
                </a:solidFill>
                <a:latin typeface="楷体_GB2312" charset="-122"/>
              </a:rPr>
              <a:t>质量检验</a:t>
            </a:r>
            <a:br>
              <a:rPr lang="zh-CN" altLang="en-US" sz="1800" smtClean="0">
                <a:solidFill>
                  <a:srgbClr val="FF00FF"/>
                </a:solidFill>
                <a:latin typeface="宋体" pitchFamily="2" charset="-122"/>
                <a:ea typeface="宋体" pitchFamily="2" charset="-122"/>
              </a:rPr>
            </a:br>
            <a:r>
              <a:rPr lang="en-US" altLang="zh-CN" sz="1700" smtClean="0">
                <a:solidFill>
                  <a:srgbClr val="0000FF"/>
                </a:solidFill>
                <a:latin typeface="宋体" pitchFamily="2" charset="-122"/>
                <a:ea typeface="宋体" pitchFamily="2" charset="-122"/>
              </a:rPr>
              <a:t>1 </a:t>
            </a:r>
            <a:r>
              <a:rPr lang="zh-CN" altLang="en-US" sz="1600" smtClean="0">
                <a:solidFill>
                  <a:srgbClr val="0000FF"/>
                </a:solidFill>
                <a:latin typeface="宋体" pitchFamily="2" charset="-122"/>
                <a:ea typeface="宋体" pitchFamily="2" charset="-122"/>
              </a:rPr>
              <a:t>．钢筋原材料及加工质量检验数量</a:t>
            </a:r>
            <a:br>
              <a:rPr lang="zh-CN" altLang="en-US" sz="1700" b="0" smtClean="0">
                <a:latin typeface="宋体" pitchFamily="2" charset="-122"/>
                <a:ea typeface="宋体" pitchFamily="2" charset="-122"/>
              </a:rPr>
            </a:br>
            <a:r>
              <a:rPr lang="zh-CN" altLang="en-US" sz="1600" smtClean="0">
                <a:latin typeface="宋体" pitchFamily="2" charset="-122"/>
                <a:ea typeface="宋体" pitchFamily="2" charset="-122"/>
              </a:rPr>
              <a:t>钢筋原材料及加工质量检验数量：按进场的批次和产品的抽样检验方案确定。</a:t>
            </a:r>
            <a:r>
              <a:rPr lang="zh-CN" altLang="en-US" sz="1800" b="0" smtClean="0">
                <a:latin typeface="宋体" pitchFamily="2" charset="-122"/>
                <a:ea typeface="宋体" pitchFamily="2" charset="-122"/>
              </a:rPr>
              <a:t>一般钢筋混凝土用的钢筋组批规则：每批重量不大于</a:t>
            </a:r>
            <a:r>
              <a:rPr lang="en-US" altLang="zh-CN" sz="1700" b="0" smtClean="0">
                <a:solidFill>
                  <a:srgbClr val="FF0000"/>
                </a:solidFill>
                <a:latin typeface="宋体" pitchFamily="2" charset="-122"/>
                <a:ea typeface="宋体" pitchFamily="2" charset="-122"/>
              </a:rPr>
              <a:t>60t </a:t>
            </a:r>
            <a:r>
              <a:rPr lang="zh-CN" altLang="en-US" sz="1600" b="0" smtClean="0">
                <a:latin typeface="宋体" pitchFamily="2" charset="-122"/>
                <a:ea typeface="宋体" pitchFamily="2" charset="-122"/>
              </a:rPr>
              <a:t>为一个检验批，每批应由同一牌号、同一炉罐号、同一规格的钢筋组成。其中</a:t>
            </a:r>
            <a:r>
              <a:rPr lang="zh-CN" altLang="en-US" sz="1700" b="0" smtClean="0">
                <a:latin typeface="宋体" pitchFamily="2" charset="-122"/>
                <a:ea typeface="宋体" pitchFamily="2" charset="-122"/>
              </a:rPr>
              <a:t>冷轧带肋钢筋</a:t>
            </a:r>
            <a:r>
              <a:rPr lang="zh-CN" altLang="en-US" sz="1600" b="0" smtClean="0">
                <a:latin typeface="宋体" pitchFamily="2" charset="-122"/>
                <a:ea typeface="宋体" pitchFamily="2" charset="-122"/>
              </a:rPr>
              <a:t>的检验批由同一牌号、统一外形、同一规格、同一生产工艺和同一交货状态钢筋组成，每批不大于</a:t>
            </a:r>
            <a:r>
              <a:rPr lang="en-US" altLang="zh-CN" sz="1900" b="0" smtClean="0">
                <a:latin typeface="宋体" pitchFamily="2" charset="-122"/>
                <a:ea typeface="宋体" pitchFamily="2" charset="-122"/>
              </a:rPr>
              <a:t>60t </a:t>
            </a:r>
            <a:r>
              <a:rPr lang="zh-CN" altLang="en-US" sz="1600" b="0" smtClean="0">
                <a:latin typeface="宋体" pitchFamily="2" charset="-122"/>
                <a:ea typeface="宋体" pitchFamily="2" charset="-122"/>
              </a:rPr>
              <a:t>。</a:t>
            </a:r>
            <a:r>
              <a:rPr lang="zh-CN" altLang="en-US" sz="1800" b="0" smtClean="0">
                <a:latin typeface="宋体" pitchFamily="2" charset="-122"/>
                <a:ea typeface="宋体" pitchFamily="2" charset="-122"/>
              </a:rPr>
              <a:t>冷轧扭钢筋</a:t>
            </a:r>
            <a:r>
              <a:rPr lang="zh-CN" altLang="en-US" sz="1700" b="0" smtClean="0">
                <a:latin typeface="宋体" pitchFamily="2" charset="-122"/>
                <a:ea typeface="宋体" pitchFamily="2" charset="-122"/>
              </a:rPr>
              <a:t>的检验批由同一牌号、同一规格尺寸、同一台轧机、同一台班的钢筋组成，且每批不大于</a:t>
            </a:r>
            <a:r>
              <a:rPr lang="en-US" altLang="zh-CN" sz="1700" b="0" smtClean="0">
                <a:latin typeface="宋体" pitchFamily="2" charset="-122"/>
                <a:ea typeface="宋体" pitchFamily="2" charset="-122"/>
              </a:rPr>
              <a:t>10t </a:t>
            </a:r>
            <a:r>
              <a:rPr lang="zh-CN" altLang="en-US" sz="1800" b="0" smtClean="0">
                <a:latin typeface="宋体" pitchFamily="2" charset="-122"/>
                <a:ea typeface="宋体" pitchFamily="2" charset="-122"/>
              </a:rPr>
              <a:t>，不足</a:t>
            </a:r>
            <a:r>
              <a:rPr lang="en-US" altLang="zh-CN" sz="1600" b="0" smtClean="0">
                <a:latin typeface="宋体" pitchFamily="2" charset="-122"/>
                <a:ea typeface="宋体" pitchFamily="2" charset="-122"/>
              </a:rPr>
              <a:t>10t </a:t>
            </a:r>
            <a:r>
              <a:rPr lang="zh-CN" altLang="en-US" sz="1800" b="0" smtClean="0">
                <a:latin typeface="宋体" pitchFamily="2" charset="-122"/>
                <a:ea typeface="宋体" pitchFamily="2" charset="-122"/>
              </a:rPr>
              <a:t>也按一个检验批计。</a:t>
            </a:r>
            <a:br>
              <a:rPr lang="zh-CN" altLang="en-US" sz="1800" b="0" smtClean="0">
                <a:latin typeface="宋体" pitchFamily="2" charset="-122"/>
                <a:ea typeface="宋体" pitchFamily="2" charset="-122"/>
              </a:rPr>
            </a:br>
            <a:r>
              <a:rPr lang="en-US" altLang="zh-CN" sz="1800" smtClean="0">
                <a:solidFill>
                  <a:srgbClr val="0000FF"/>
                </a:solidFill>
                <a:latin typeface="宋体" pitchFamily="2" charset="-122"/>
                <a:ea typeface="宋体" pitchFamily="2" charset="-122"/>
              </a:rPr>
              <a:t>2 </a:t>
            </a:r>
            <a:r>
              <a:rPr lang="zh-CN" altLang="en-US" sz="1600" smtClean="0">
                <a:solidFill>
                  <a:srgbClr val="0000FF"/>
                </a:solidFill>
                <a:latin typeface="宋体" pitchFamily="2" charset="-122"/>
                <a:ea typeface="宋体" pitchFamily="2" charset="-122"/>
              </a:rPr>
              <a:t>．钢筋原材料及加工检验标准与检查方法</a:t>
            </a:r>
            <a:r>
              <a:rPr lang="zh-CN" altLang="en-US" sz="1700" b="0" smtClean="0">
                <a:latin typeface="宋体" pitchFamily="2" charset="-122"/>
                <a:ea typeface="宋体" pitchFamily="2" charset="-122"/>
              </a:rPr>
              <a:t>见</a:t>
            </a:r>
            <a:r>
              <a:rPr lang="zh-CN" altLang="en-US" sz="1600" b="0" smtClean="0">
                <a:latin typeface="宋体" pitchFamily="2" charset="-122"/>
                <a:ea typeface="宋体" pitchFamily="2" charset="-122"/>
              </a:rPr>
              <a:t>表</a:t>
            </a:r>
            <a:r>
              <a:rPr lang="en-US" altLang="zh-CN" sz="1800" b="0" smtClean="0">
                <a:latin typeface="宋体" pitchFamily="2" charset="-122"/>
                <a:ea typeface="宋体" pitchFamily="2" charset="-122"/>
              </a:rPr>
              <a:t>3 </a:t>
            </a:r>
            <a:r>
              <a:rPr lang="zh-CN" altLang="en-US" sz="1700" b="0" smtClean="0">
                <a:latin typeface="宋体" pitchFamily="2" charset="-122"/>
                <a:ea typeface="宋体" pitchFamily="2" charset="-122"/>
              </a:rPr>
              <a:t>一</a:t>
            </a:r>
            <a:r>
              <a:rPr lang="en-US" altLang="zh-CN" sz="1600" b="0" smtClean="0">
                <a:latin typeface="宋体" pitchFamily="2" charset="-122"/>
                <a:ea typeface="宋体" pitchFamily="2" charset="-122"/>
              </a:rPr>
              <a:t>1 </a:t>
            </a:r>
            <a:r>
              <a:rPr lang="zh-CN" altLang="en-US" sz="1800" b="0" smtClean="0">
                <a:latin typeface="宋体" pitchFamily="2" charset="-122"/>
                <a:ea typeface="宋体" pitchFamily="2" charset="-122"/>
              </a:rPr>
              <a:t>。</a:t>
            </a:r>
            <a:endParaRPr lang="zh-CN" altLang="en-US" sz="2000" smtClean="0">
              <a:latin typeface="楷体_GB231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4578" name="标题 1"/>
          <p:cNvSpPr>
            <a:spLocks noGrp="1"/>
          </p:cNvSpPr>
          <p:nvPr>
            <p:ph type="title" idx="4294967295"/>
          </p:nvPr>
        </p:nvSpPr>
        <p:spPr>
          <a:xfrm>
            <a:off x="669925" y="442913"/>
            <a:ext cx="10852150" cy="442912"/>
          </a:xfrm>
        </p:spPr>
        <p:txBody>
          <a:bodyPr/>
          <a:lstStyle/>
          <a:p>
            <a:pPr>
              <a:defRPr/>
            </a:pPr>
            <a:r>
              <a:rPr lang="zh-CN" altLang="zh-CN" b="0" smtClean="0">
                <a:effectLst>
                  <a:outerShdw blurRad="38100" dist="38100" dir="2700000" algn="tl">
                    <a:srgbClr val="C0C0C0"/>
                  </a:outerShdw>
                </a:effectLst>
                <a:latin typeface="宋体" pitchFamily="2" charset="-122"/>
                <a:ea typeface="宋体" pitchFamily="2" charset="-122"/>
              </a:rPr>
              <a:t>冷轧带肋钢筋</a:t>
            </a:r>
            <a:endParaRPr lang="zh-CN" altLang="zh-CN" smtClean="0">
              <a:effectLst>
                <a:outerShdw blurRad="38100" dist="38100" dir="2700000" algn="tl">
                  <a:srgbClr val="C0C0C0"/>
                </a:outerShdw>
              </a:effectLst>
            </a:endParaRPr>
          </a:p>
        </p:txBody>
      </p:sp>
      <p:pic>
        <p:nvPicPr>
          <p:cNvPr id="23555"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2959100" y="2028826"/>
            <a:ext cx="6273800" cy="3533775"/>
          </a:xfrm>
          <a:noFill/>
          <a:extLst>
            <a:ext uri="{909E8E84-426E-40DD-AFC4-6F175D3DCCD1}">
              <a14:hiddenFill xmlns:a14="http://schemas.microsoft.com/office/drawing/2010/main">
                <a:solidFill>
                  <a:schemeClr val="accent1"/>
                </a:solidFill>
              </a14:hiddenFill>
            </a:ext>
          </a:extLst>
        </p:spPr>
      </p:pic>
      <p:sp>
        <p:nvSpPr>
          <p:cNvPr id="23556" name="动作按钮: 后退或前一项 3">
            <a:hlinkClick action="ppaction://hlinkshowjump?jump=previousslide" highlightClick="1"/>
          </p:cNvPr>
          <p:cNvSpPr>
            <a:spLocks noChangeArrowheads="1"/>
          </p:cNvSpPr>
          <p:nvPr/>
        </p:nvSpPr>
        <p:spPr bwMode="auto">
          <a:xfrm>
            <a:off x="9732434" y="6111875"/>
            <a:ext cx="812800" cy="365760"/>
          </a:xfrm>
          <a:prstGeom prst="actionButtonBackPrevious">
            <a:avLst/>
          </a:prstGeom>
          <a:solidFill>
            <a:schemeClr val="accent1"/>
          </a:solidFill>
          <a:ln w="9525">
            <a:solidFill>
              <a:schemeClr val="tx1"/>
            </a:solidFill>
            <a:miter lim="800000"/>
          </a:ln>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gn="ctr">
              <a:spcBef>
                <a:spcPct val="50000"/>
              </a:spcBef>
              <a:buFont typeface="Wingdings" pitchFamily="2" charset="2"/>
              <a:buNone/>
            </a:pPr>
            <a:endParaRPr lang="zh-CN" altLang="zh-CN"/>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sp>
        <p:nvSpPr>
          <p:cNvPr id="25602" name="标题 1"/>
          <p:cNvSpPr>
            <a:spLocks noGrp="1"/>
          </p:cNvSpPr>
          <p:nvPr>
            <p:ph type="title" idx="4294967295"/>
          </p:nvPr>
        </p:nvSpPr>
        <p:spPr>
          <a:xfrm>
            <a:off x="669925" y="442913"/>
            <a:ext cx="10852150" cy="442912"/>
          </a:xfrm>
        </p:spPr>
        <p:txBody>
          <a:bodyPr/>
          <a:lstStyle/>
          <a:p>
            <a:pPr>
              <a:defRPr/>
            </a:pPr>
            <a:r>
              <a:rPr lang="zh-CN" altLang="zh-CN" b="0" smtClean="0">
                <a:effectLst>
                  <a:outerShdw blurRad="38100" dist="38100" dir="2700000" algn="tl">
                    <a:srgbClr val="C0C0C0"/>
                  </a:outerShdw>
                </a:effectLst>
                <a:latin typeface="宋体" pitchFamily="2" charset="-122"/>
                <a:ea typeface="宋体" pitchFamily="2" charset="-122"/>
              </a:rPr>
              <a:t>冷轧扭钢筋</a:t>
            </a:r>
            <a:endParaRPr lang="zh-CN" altLang="zh-CN" smtClean="0">
              <a:effectLst>
                <a:outerShdw blurRad="38100" dist="38100" dir="2700000" algn="tl">
                  <a:srgbClr val="C0C0C0"/>
                </a:outerShdw>
              </a:effectLst>
            </a:endParaRPr>
          </a:p>
        </p:txBody>
      </p:sp>
      <p:pic>
        <p:nvPicPr>
          <p:cNvPr id="24579"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2326218" y="1858963"/>
            <a:ext cx="7052733" cy="3548062"/>
          </a:xfrm>
          <a:noFill/>
          <a:extLst>
            <a:ext uri="{909E8E84-426E-40DD-AFC4-6F175D3DCCD1}">
              <a14:hiddenFill xmlns:a14="http://schemas.microsoft.com/office/drawing/2010/main">
                <a:solidFill>
                  <a:schemeClr val="accent1"/>
                </a:solidFill>
              </a14:hiddenFill>
            </a:ext>
          </a:extLst>
        </p:spPr>
      </p:pic>
      <p:sp>
        <p:nvSpPr>
          <p:cNvPr id="24580" name="动作按钮: 后退或前一项 5">
            <a:hlinkClick r:id="rId3" action="ppaction://hlinksldjump?num=9" highlightClick="1"/>
          </p:cNvPr>
          <p:cNvSpPr>
            <a:spLocks noChangeArrowheads="1"/>
          </p:cNvSpPr>
          <p:nvPr/>
        </p:nvSpPr>
        <p:spPr bwMode="auto">
          <a:xfrm>
            <a:off x="9732434" y="6111875"/>
            <a:ext cx="812800" cy="365760"/>
          </a:xfrm>
          <a:prstGeom prst="actionButtonBackPrevious">
            <a:avLst/>
          </a:prstGeom>
          <a:solidFill>
            <a:schemeClr val="accent1"/>
          </a:solidFill>
          <a:ln w="9525">
            <a:solidFill>
              <a:schemeClr val="tx1"/>
            </a:solidFill>
            <a:miter lim="800000"/>
          </a:ln>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gn="ctr">
              <a:spcBef>
                <a:spcPct val="50000"/>
              </a:spcBef>
              <a:buFont typeface="Wingdings" pitchFamily="2" charset="2"/>
              <a:buNone/>
            </a:pPr>
            <a:endParaRPr lang="zh-CN" altLang="zh-CN"/>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6628" name="New shape"/>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l"/>
            <a:r>
              <a:rPr sz="1200" b="0">
                <a:solidFill>
                  <a:srgbClr val="000000"/>
                </a:solidFill>
              </a:rPr>
              <a:t>②焊接电流过大或过小。</a:t>
            </a:r>
          </a:p>
          <a:p>
            <a:pPr algn="l"/>
            <a:r>
              <a:rPr sz="1200" b="0">
                <a:solidFill>
                  <a:srgbClr val="000000"/>
                </a:solidFill>
              </a:rPr>
              <a:t>（1）轴心受拉及小偏心受拉构件的纵向受力钢筋不得采用绑扎搭接接头；</a:t>
            </a:r>
          </a:p>
          <a:p>
            <a:pPr algn="l"/>
            <a:r>
              <a:rPr sz="1200" b="0">
                <a:solidFill>
                  <a:srgbClr val="000000"/>
                </a:solidFill>
              </a:rPr>
              <a:t>一般结构构件受力弯矩分正弯矩和负弯矩,抵抗负弯矩所配备的钢筋称为负筋,一般指板、梁的上部钢筋，有些上部配置的构造钢筋习惯上也称为负筋。</a:t>
            </a:r>
          </a:p>
          <a:p>
            <a:pPr algn="l"/>
            <a:r>
              <a:rPr sz="1200" b="0">
                <a:solidFill>
                  <a:srgbClr val="000000"/>
                </a:solidFill>
              </a:rPr>
              <a:t>检查数量:在同一检验批内，对梁、柱和独立基础，应抽查构件数量的10%，且不少于3 件；</a:t>
            </a:r>
          </a:p>
          <a:p>
            <a:pPr algn="l"/>
            <a:r>
              <a:rPr sz="1200" b="0">
                <a:solidFill>
                  <a:srgbClr val="000000"/>
                </a:solidFill>
              </a:rPr>
              <a:t>钢筋加工的允许偏差及检查方法  表3-1</a:t>
            </a:r>
          </a:p>
          <a:p>
            <a:pPr algn="l"/>
            <a:r>
              <a:rPr sz="1200" b="0">
                <a:solidFill>
                  <a:srgbClr val="000000"/>
                </a:solidFill>
              </a:rPr>
              <a:t>2 ．钢筋安装质量工程检验标准和检查方法</a:t>
            </a:r>
          </a:p>
          <a:p>
            <a:pPr algn="l"/>
            <a:r>
              <a:rPr sz="1200" b="0">
                <a:solidFill>
                  <a:srgbClr val="000000"/>
                </a:solidFill>
              </a:rPr>
              <a:t>2、简述钢筋接头的设置要求。</a:t>
            </a:r>
          </a:p>
          <a:p>
            <a:pPr algn="l"/>
            <a:r>
              <a:rPr sz="1200" b="0">
                <a:solidFill>
                  <a:srgbClr val="000000"/>
                </a:solidFill>
              </a:rPr>
              <a:t>① 箍筋直径≮搭接钢筋较大直径的0.</a:t>
            </a:r>
          </a:p>
          <a:p>
            <a:pPr algn="l"/>
            <a:r>
              <a:rPr sz="1200" b="0">
                <a:solidFill>
                  <a:srgbClr val="000000"/>
                </a:solidFill>
              </a:rPr>
              <a:t>③接头没扎牢。</a:t>
            </a:r>
          </a:p>
          <a:p>
            <a:pPr algn="l"/>
            <a:r>
              <a:rPr sz="1200" b="0">
                <a:solidFill>
                  <a:srgbClr val="000000"/>
                </a:solidFill>
              </a:rPr>
              <a:t>( 16 ）钢筋安装完毕后，检查钢筋保护层垫块、马蹬等是否根据钢筋直径、间距和设计要求正确放置。</a:t>
            </a:r>
          </a:p>
          <a:p>
            <a:pPr algn="l"/>
            <a:r>
              <a:rPr sz="1200" b="0">
                <a:solidFill>
                  <a:srgbClr val="000000"/>
                </a:solidFill>
              </a:rPr>
              <a:t>( 4 ）钢筋进场时，以及存放了一段较长时间后，在使用前应全数检查其外观质量。</a:t>
            </a:r>
          </a:p>
          <a:p>
            <a:pPr algn="l"/>
            <a:r>
              <a:rPr sz="1200" b="0">
                <a:solidFill>
                  <a:srgbClr val="000000"/>
                </a:solidFill>
              </a:rPr>
              <a:t>2 ．钢筋原材料及加工检验标准与检查方法见表3 一1 。</a:t>
            </a:r>
          </a:p>
          <a:p>
            <a:pPr algn="l"/>
            <a:r>
              <a:rPr sz="1200" b="0">
                <a:solidFill>
                  <a:srgbClr val="000000"/>
                </a:solidFill>
              </a:rPr>
              <a:t>设置间距不大于1米，且高度满足保护层要求，制作符合要求，</a:t>
            </a:r>
          </a:p>
          <a:p>
            <a:pPr algn="l"/>
            <a:r>
              <a:rPr sz="1200" b="0">
                <a:solidFill>
                  <a:srgbClr val="000000"/>
                </a:solidFill>
              </a:rPr>
              <a:t>1、受力筋：指布置在梁或板的下部.</a:t>
            </a:r>
          </a:p>
          <a:p>
            <a:pPr algn="l"/>
            <a:r>
              <a:rPr sz="1200" b="0">
                <a:solidFill>
                  <a:srgbClr val="000000"/>
                </a:solidFill>
              </a:rPr>
              <a:t>③ 受压搭接区段的箍筋间距≯搭接钢筋较小直径的10倍，≮200mm。</a:t>
            </a:r>
          </a:p>
        </p:txBody>
      </p:sp>
      <p:pic>
        <p:nvPicPr>
          <p:cNvPr id="26629" name="New picture"/>
          <p:cNvPicPr/>
          <p:nvPr/>
        </p:nvPicPr>
        <p:blipFill>
          <a:blip r:embed="rId2"/>
          <a:stretch>
            <a:fillRect/>
          </a:stretch>
        </p:blipFill>
        <p:spPr>
          <a:xfrm>
            <a:off x="0" y="0"/>
            <a:ext cx="12192000" cy="6858000"/>
          </a:xfrm>
          <a:prstGeom prst="rect">
            <a:avLst/>
          </a:prstGeom>
        </p:spPr>
      </p:pic>
      <p:sp>
        <p:nvSpPr>
          <p:cNvPr id="25602" name="Rectangle 2"/>
          <p:cNvSpPr>
            <a:spLocks noChangeArrowheads="1"/>
          </p:cNvSpPr>
          <p:nvPr/>
        </p:nvSpPr>
        <p:spPr bwMode="auto">
          <a:xfrm>
            <a:off x="2438400" y="1417707"/>
            <a:ext cx="4710811" cy="430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r>
              <a:rPr lang="zh-CN" altLang="en-US" sz="2000">
                <a:latin typeface="楷体_GB2312" charset="-122"/>
                <a:ea typeface="楷体_GB2312" charset="-122"/>
              </a:rPr>
              <a:t>钢筋加工的允许偏差及检查方法  表</a:t>
            </a:r>
            <a:r>
              <a:rPr lang="en-US" altLang="zh-CN" sz="2200">
                <a:latin typeface="楷体_GB2312" charset="-122"/>
                <a:ea typeface="楷体_GB2312" charset="-122"/>
              </a:rPr>
              <a:t>3-1</a:t>
            </a:r>
            <a:endParaRPr lang="zh-CN" altLang="en-US" sz="2400">
              <a:latin typeface="楷体_GB2312" charset="-122"/>
              <a:ea typeface="楷体_GB2312" charset="-122"/>
            </a:endParaRPr>
          </a:p>
        </p:txBody>
      </p:sp>
      <p:graphicFrame>
        <p:nvGraphicFramePr>
          <p:cNvPr id="26627" name="Group 3"/>
          <p:cNvGraphicFramePr>
            <a:graphicFrameLocks noGrp="1"/>
          </p:cNvGraphicFramePr>
          <p:nvPr/>
        </p:nvGraphicFramePr>
        <p:xfrm>
          <a:off x="1117600" y="2362201"/>
          <a:ext cx="9550400" cy="2925762"/>
        </p:xfrm>
        <a:graphic>
          <a:graphicData uri="http://schemas.openxmlformats.org/drawingml/2006/table">
            <a:tbl>
              <a:tblPr/>
              <a:tblGrid>
                <a:gridCol w="4341284"/>
                <a:gridCol w="2605616"/>
                <a:gridCol w="2603500"/>
              </a:tblGrid>
              <a:tr h="761902">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楷体_GB2312" charset="-122"/>
                          <a:cs typeface="Times New Roman" pitchFamily="18" charset="0"/>
                          <a:sym typeface="Calibri" pitchFamily="34" charset="0"/>
                        </a:rPr>
                        <a:t>项</a:t>
                      </a: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   </a:t>
                      </a:r>
                      <a:r>
                        <a:rPr kumimoji="0" lang="zh-CN" altLang="zh-CN" sz="1800" b="1" i="0" u="none" strike="noStrike" cap="none" normalizeH="0" baseline="0" smtClean="0">
                          <a:ln>
                            <a:noFill/>
                          </a:ln>
                          <a:solidFill>
                            <a:schemeClr val="tx1"/>
                          </a:solidFill>
                          <a:effectLst/>
                          <a:latin typeface="宋体" pitchFamily="2" charset="-122"/>
                          <a:ea typeface="楷体_GB2312" charset="-122"/>
                          <a:cs typeface="Times New Roman" pitchFamily="18" charset="0"/>
                          <a:sym typeface="Calibri" pitchFamily="34" charset="0"/>
                        </a:rPr>
                        <a:t>目</a:t>
                      </a: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楷体_GB2312" charset="-122"/>
                          <a:cs typeface="Times New Roman" pitchFamily="18" charset="0"/>
                          <a:sym typeface="Calibri" pitchFamily="34" charset="0"/>
                        </a:rPr>
                        <a:t>允许偏差（</a:t>
                      </a: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mm</a:t>
                      </a:r>
                      <a:r>
                        <a:rPr kumimoji="0" lang="zh-CN" altLang="zh-CN" sz="1800" b="1" i="0" u="none" strike="noStrike" cap="none" normalizeH="0" baseline="0" smtClean="0">
                          <a:ln>
                            <a:noFill/>
                          </a:ln>
                          <a:solidFill>
                            <a:schemeClr val="tx1"/>
                          </a:solidFill>
                          <a:effectLst/>
                          <a:latin typeface="宋体" pitchFamily="2" charset="-122"/>
                          <a:ea typeface="楷体_GB2312" charset="-122"/>
                          <a:cs typeface="Times New Roman" pitchFamily="18" charset="0"/>
                          <a:sym typeface="Calibri" pitchFamily="34" charset="0"/>
                        </a:rPr>
                        <a:t>）</a:t>
                      </a: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检验方法</a:t>
                      </a: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61902">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楷体_GB2312" charset="-122"/>
                          <a:cs typeface="Times New Roman" pitchFamily="18" charset="0"/>
                          <a:sym typeface="Calibri" pitchFamily="34" charset="0"/>
                        </a:rPr>
                        <a:t>受力钢筋顺长度方向全长的净尺寸</a:t>
                      </a: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en-US"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a:t>
                      </a:r>
                      <a:r>
                        <a:rPr kumimoji="0" lang="zh-CN" altLang="en-US"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10</a:t>
                      </a:r>
                      <a:endParaRPr kumimoji="0" lang="zh-CN" altLang="en-US"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钢尺检查</a:t>
                      </a: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61902">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弯起钢筋的弯折位置</a:t>
                      </a: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en-US"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±20</a:t>
                      </a:r>
                      <a:r>
                        <a:rPr kumimoji="0" lang="zh-CN" altLang="en-US"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　　</a:t>
                      </a:r>
                      <a:endParaRPr kumimoji="0" lang="zh-CN" altLang="en-US"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钢尺检查</a:t>
                      </a:r>
                    </a:p>
                    <a:p>
                      <a:pPr marL="0" marR="0" lvl="0" indent="0" algn="ctr" defTabSz="914400" rtl="0" eaLnBrk="1" fontAlgn="base" latinLnBrk="0" hangingPunct="1">
                        <a:lnSpc>
                          <a:spcPct val="100000"/>
                        </a:lnSpc>
                        <a:spcBef>
                          <a:spcPct val="0"/>
                        </a:spcBef>
                        <a:spcAft>
                          <a:spcPct val="0"/>
                        </a:spcAft>
                        <a:buClrTx/>
                        <a:buSzTx/>
                        <a:buFont typeface="Arial" pitchFamily="34" charset="0"/>
                        <a:buNone/>
                      </a:pP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0056">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箍筋内净尺寸</a:t>
                      </a: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en-US"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±5</a:t>
                      </a:r>
                      <a:endParaRPr kumimoji="0" lang="zh-CN" altLang="en-US"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endParaRPr>
                    </a:p>
                    <a:p>
                      <a:pPr marL="0" marR="0" lvl="0" indent="0" algn="ctr"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pPr>
                      <a:r>
                        <a:rPr kumimoji="0" lang="zh-CN" altLang="zh-CN" sz="1800" b="1" i="0" u="none" strike="noStrike" cap="none" normalizeH="0" baseline="0" smtClean="0">
                          <a:ln>
                            <a:noFill/>
                          </a:ln>
                          <a:solidFill>
                            <a:schemeClr val="tx1"/>
                          </a:solidFill>
                          <a:effectLst/>
                          <a:latin typeface="宋体" pitchFamily="2" charset="-122"/>
                          <a:ea typeface="宋体" pitchFamily="2" charset="-122"/>
                          <a:cs typeface="楷体_GB2312"/>
                          <a:sym typeface="Calibri" pitchFamily="34" charset="0"/>
                        </a:rPr>
                        <a:t>钢尺检查</a:t>
                      </a:r>
                    </a:p>
                    <a:p>
                      <a:pPr marL="0" marR="0" lvl="0" indent="0" algn="ctr" defTabSz="914400" rtl="0" eaLnBrk="1" fontAlgn="base" latinLnBrk="0" hangingPunct="1">
                        <a:lnSpc>
                          <a:spcPct val="100000"/>
                        </a:lnSpc>
                        <a:spcBef>
                          <a:spcPct val="0"/>
                        </a:spcBef>
                        <a:spcAft>
                          <a:spcPct val="0"/>
                        </a:spcAft>
                        <a:buClrTx/>
                        <a:buSzTx/>
                        <a:buFont typeface="Arial" pitchFamily="34" charset="0"/>
                        <a:buNone/>
                      </a:pPr>
                      <a:endParaRPr kumimoji="0" lang="zh-CN" altLang="zh-CN" sz="1800" b="1" i="0" u="none" strike="noStrike" cap="none" normalizeH="0" baseline="0" smtClean="0">
                        <a:ln>
                          <a:noFill/>
                        </a:ln>
                        <a:solidFill>
                          <a:schemeClr val="tx1"/>
                        </a:solidFill>
                        <a:effectLst/>
                        <a:latin typeface="宋体" pitchFamily="2" charset="-122"/>
                        <a:ea typeface="楷体_GB2312" charset="-122"/>
                        <a:cs typeface="楷体_GB2312"/>
                        <a:sym typeface="Calibri" pitchFamily="34" charset="0"/>
                      </a:endParaRPr>
                    </a:p>
                  </a:txBody>
                  <a:tcPr marL="121920" marR="121920" marT="45708" marB="457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7650"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二、钢筋连接工程质量检验</a:t>
            </a:r>
          </a:p>
        </p:txBody>
      </p:sp>
      <p:sp>
        <p:nvSpPr>
          <p:cNvPr id="27651" name="内容占位符 2"/>
          <p:cNvSpPr>
            <a:spLocks noGrp="1"/>
          </p:cNvSpPr>
          <p:nvPr>
            <p:ph idx="4294967295"/>
          </p:nvPr>
        </p:nvSpPr>
        <p:spPr>
          <a:xfrm>
            <a:off x="414867" y="1298576"/>
            <a:ext cx="11523133" cy="5026025"/>
          </a:xfrm>
        </p:spPr>
        <p:txBody>
          <a:bodyPr/>
          <a:lstStyle/>
          <a:p>
            <a:pPr marL="0" indent="0">
              <a:lnSpc>
                <a:spcPct val="150000"/>
              </a:lnSpc>
              <a:buFont typeface="Wingdings" pitchFamily="2" charset="2"/>
              <a:buNone/>
            </a:pPr>
            <a:r>
              <a:rPr lang="zh-CN" altLang="en-US" sz="1900" smtClean="0">
                <a:latin typeface="楷体_GB2312" charset="-122"/>
              </a:rPr>
              <a:t>（一）钢筋连接工程</a:t>
            </a:r>
            <a:r>
              <a:rPr lang="zh-CN" altLang="en-US" sz="1700" smtClean="0">
                <a:solidFill>
                  <a:srgbClr val="FF0000"/>
                </a:solidFill>
                <a:latin typeface="楷体_GB2312" charset="-122"/>
              </a:rPr>
              <a:t>质量控制</a:t>
            </a:r>
            <a:br>
              <a:rPr lang="zh-CN" altLang="en-US" sz="1700" smtClean="0">
                <a:latin typeface="楷体_GB2312" charset="-122"/>
              </a:rPr>
            </a:br>
            <a:r>
              <a:rPr lang="en-US" altLang="zh-CN" sz="1500" smtClean="0">
                <a:latin typeface="楷体_GB2312" charset="-122"/>
              </a:rPr>
              <a:t>( 1 </a:t>
            </a:r>
            <a:r>
              <a:rPr lang="zh-CN" altLang="en-US" sz="1400" smtClean="0">
                <a:latin typeface="楷体_GB2312" charset="-122"/>
              </a:rPr>
              <a:t>）钢筋连接方法有：</a:t>
            </a:r>
            <a:r>
              <a:rPr lang="zh-CN" altLang="en-US" sz="1700" smtClean="0">
                <a:solidFill>
                  <a:srgbClr val="FF0000"/>
                </a:solidFill>
                <a:latin typeface="楷体_GB2312" charset="-122"/>
              </a:rPr>
              <a:t>机械连接、焊接、绑扎</a:t>
            </a:r>
            <a:r>
              <a:rPr lang="zh-CN" altLang="en-US" sz="1500" smtClean="0">
                <a:latin typeface="楷体_GB2312" charset="-122"/>
              </a:rPr>
              <a:t>等，纵向受力钢筋的连接方式应符合设计要求。钢筋的</a:t>
            </a:r>
            <a:r>
              <a:rPr lang="zh-CN" altLang="en-US" sz="1400" smtClean="0">
                <a:solidFill>
                  <a:srgbClr val="FF0000"/>
                </a:solidFill>
                <a:latin typeface="楷体_GB2312" charset="-122"/>
              </a:rPr>
              <a:t>机械接头、焊接接头外观质量</a:t>
            </a:r>
            <a:r>
              <a:rPr lang="zh-CN" altLang="en-US" sz="1600" smtClean="0">
                <a:latin typeface="楷体_GB2312" charset="-122"/>
              </a:rPr>
              <a:t>和</a:t>
            </a:r>
            <a:r>
              <a:rPr lang="zh-CN" altLang="en-US" sz="1600" smtClean="0">
                <a:solidFill>
                  <a:srgbClr val="FF0000"/>
                </a:solidFill>
                <a:latin typeface="楷体_GB2312" charset="-122"/>
              </a:rPr>
              <a:t>力学性能</a:t>
            </a:r>
            <a:r>
              <a:rPr lang="zh-CN" altLang="en-US" sz="1400" smtClean="0">
                <a:latin typeface="楷体_GB2312" charset="-122"/>
              </a:rPr>
              <a:t>，在施工现场，应按国家现行标准规定抽取试件进行检验，其质量符合要求。绑扎接头应重点查验搭接长度，特别注意</a:t>
            </a:r>
            <a:r>
              <a:rPr lang="zh-CN" altLang="en-US" sz="1500" smtClean="0">
                <a:solidFill>
                  <a:srgbClr val="FF0000"/>
                </a:solidFill>
                <a:latin typeface="楷体_GB2312" charset="-122"/>
              </a:rPr>
              <a:t>钢筋接头百分率对搭接长度的修正</a:t>
            </a:r>
            <a:r>
              <a:rPr lang="zh-CN" altLang="en-US" sz="1400" smtClean="0">
                <a:latin typeface="楷体_GB2312" charset="-122"/>
              </a:rPr>
              <a:t>。</a:t>
            </a:r>
            <a:br>
              <a:rPr lang="zh-CN" altLang="en-US" sz="1400" smtClean="0">
                <a:latin typeface="楷体_GB2312" charset="-122"/>
              </a:rPr>
            </a:br>
            <a:r>
              <a:rPr lang="en-US" altLang="zh-CN" sz="1700" smtClean="0">
                <a:latin typeface="楷体_GB2312" charset="-122"/>
              </a:rPr>
              <a:t>( 2 </a:t>
            </a:r>
            <a:r>
              <a:rPr lang="zh-CN" altLang="en-US" sz="1400" smtClean="0">
                <a:latin typeface="楷体_GB2312" charset="-122"/>
              </a:rPr>
              <a:t>）钢筋机械连接和焊接的操作人员必须经过专业培训，</a:t>
            </a:r>
            <a:r>
              <a:rPr lang="zh-CN" altLang="en-US" sz="1400" smtClean="0">
                <a:solidFill>
                  <a:srgbClr val="FF0000"/>
                </a:solidFill>
                <a:latin typeface="楷体_GB2312" charset="-122"/>
              </a:rPr>
              <a:t>考试合格持证上岗</a:t>
            </a:r>
            <a:r>
              <a:rPr lang="zh-CN" altLang="en-US" sz="1600" smtClean="0">
                <a:latin typeface="楷体_GB2312" charset="-122"/>
              </a:rPr>
              <a:t>。焊接操作工只能在其上岗证规定的施焊范围实施操作。</a:t>
            </a:r>
            <a:br>
              <a:rPr lang="zh-CN" altLang="en-US" sz="1600" smtClean="0">
                <a:latin typeface="楷体_GB2312" charset="-122"/>
              </a:rPr>
            </a:br>
            <a:r>
              <a:rPr lang="en-US" altLang="zh-CN" sz="1700" smtClean="0">
                <a:latin typeface="楷体_GB2312" charset="-122"/>
              </a:rPr>
              <a:t>( 3 </a:t>
            </a:r>
            <a:r>
              <a:rPr lang="zh-CN" altLang="en-US" sz="1500" smtClean="0">
                <a:latin typeface="楷体_GB2312" charset="-122"/>
              </a:rPr>
              <a:t>）钢筋连接操作前应进行</a:t>
            </a:r>
            <a:r>
              <a:rPr lang="zh-CN" altLang="en-US" sz="1600" smtClean="0">
                <a:solidFill>
                  <a:srgbClr val="FF0000"/>
                </a:solidFill>
                <a:latin typeface="楷体_GB2312" charset="-122"/>
              </a:rPr>
              <a:t>安全技术交底</a:t>
            </a:r>
            <a:r>
              <a:rPr lang="zh-CN" altLang="en-US" sz="1400" smtClean="0">
                <a:latin typeface="楷体_GB2312" charset="-122"/>
              </a:rPr>
              <a:t>，并履行相关手续。</a:t>
            </a:r>
            <a:r>
              <a:rPr lang="en-US" altLang="zh-CN" sz="1400" smtClean="0">
                <a:latin typeface="楷体_GB2312" charset="-122"/>
              </a:rPr>
              <a:t> </a:t>
            </a:r>
          </a:p>
          <a:p>
            <a:pPr marL="0" indent="0">
              <a:lnSpc>
                <a:spcPct val="150000"/>
              </a:lnSpc>
              <a:buFont typeface="Wingdings" pitchFamily="2" charset="2"/>
              <a:buNone/>
            </a:pPr>
            <a:r>
              <a:rPr lang="en-US" altLang="zh-CN" sz="1500" smtClean="0">
                <a:latin typeface="楷体_GB2312" charset="-122"/>
              </a:rPr>
              <a:t>( 4 </a:t>
            </a:r>
            <a:r>
              <a:rPr lang="zh-CN" altLang="en-US" sz="1700" smtClean="0">
                <a:latin typeface="楷体_GB2312" charset="-122"/>
              </a:rPr>
              <a:t>）钢筋连接所用的</a:t>
            </a:r>
            <a:r>
              <a:rPr lang="zh-CN" altLang="en-US" sz="1700" smtClean="0">
                <a:solidFill>
                  <a:srgbClr val="FF0000"/>
                </a:solidFill>
                <a:latin typeface="楷体_GB2312" charset="-122"/>
              </a:rPr>
              <a:t>焊（条）剂、套筒</a:t>
            </a:r>
            <a:r>
              <a:rPr lang="zh-CN" altLang="en-US" sz="1400" smtClean="0">
                <a:latin typeface="楷体_GB2312" charset="-122"/>
              </a:rPr>
              <a:t>等材料必须符合技术检验认定的技术要求，并具有相应的出厂合格证。 </a:t>
            </a:r>
          </a:p>
          <a:p>
            <a:pPr marL="0" indent="0">
              <a:lnSpc>
                <a:spcPct val="150000"/>
              </a:lnSpc>
              <a:buFont typeface="Wingdings" pitchFamily="2" charset="2"/>
              <a:buNone/>
            </a:pPr>
            <a:r>
              <a:rPr lang="en-US" altLang="zh-CN" sz="1500" smtClean="0">
                <a:latin typeface="楷体_GB2312" charset="-122"/>
              </a:rPr>
              <a:t>( 5 </a:t>
            </a:r>
            <a:r>
              <a:rPr lang="zh-CN" altLang="en-US" sz="1500" smtClean="0">
                <a:latin typeface="楷体_GB2312" charset="-122"/>
              </a:rPr>
              <a:t>）钢筋机械连接和焊连接操作前应首先做试件确定钢筋连接的工艺参数。</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fade">
                                      <p:cBhvr>
                                        <p:cTn id="7" dur="500"/>
                                        <p:tgtEl>
                                          <p:spTgt spid="2765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nodeType="clickEffect">
                                  <p:stCondLst>
                                    <p:cond delay="0"/>
                                  </p:stCondLst>
                                  <p:childTnLst>
                                    <p:set>
                                      <p:cBhvr>
                                        <p:cTn id="11" dur="1" fill="hold">
                                          <p:stCondLst>
                                            <p:cond delay="0"/>
                                          </p:stCondLst>
                                        </p:cTn>
                                        <p:tgtEl>
                                          <p:spTgt spid="27651">
                                            <p:txEl>
                                              <p:pRg st="1" end="1"/>
                                            </p:txEl>
                                          </p:spTgt>
                                        </p:tgtEl>
                                        <p:attrNameLst>
                                          <p:attrName>style.visibility</p:attrName>
                                        </p:attrNameLst>
                                      </p:cBhvr>
                                      <p:to>
                                        <p:strVal val="visible"/>
                                      </p:to>
                                    </p:set>
                                    <p:anim calcmode="lin" valueType="num">
                                      <p:cBhvr additive="base">
                                        <p:cTn id="12"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7651">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dur="500" fill="hold" nodeType="withEffect">
                                  <p:stCondLst>
                                    <p:cond delay="0"/>
                                  </p:stCondLst>
                                  <p:childTnLst>
                                    <p:set>
                                      <p:cBhvr>
                                        <p:cTn id="15" dur="1" fill="hold">
                                          <p:stCondLst>
                                            <p:cond delay="0"/>
                                          </p:stCondLst>
                                        </p:cTn>
                                        <p:tgtEl>
                                          <p:spTgt spid="27651">
                                            <p:txEl>
                                              <p:pRg st="2" end="2"/>
                                            </p:txEl>
                                          </p:spTgt>
                                        </p:tgtEl>
                                        <p:attrNameLst>
                                          <p:attrName>style.visibility</p:attrName>
                                        </p:attrNameLst>
                                      </p:cBhvr>
                                      <p:to>
                                        <p:strVal val="visible"/>
                                      </p:to>
                                    </p:set>
                                    <p:anim calcmode="lin" valueType="num">
                                      <p:cBhvr additive="base">
                                        <p:cTn id="16"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2765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5"/>
          <a:stretch>
            <a:fillRect/>
          </a:stretch>
        </a:blipFill>
      </p:bgPr>
    </p:bg>
    <p:spTree>
      <p:nvGrpSpPr>
        <p:cNvPr id="1" name=""/>
        <p:cNvGrpSpPr/>
        <p:nvPr/>
      </p:nvGrpSpPr>
      <p:grpSpPr>
        <a:xfrm>
          <a:off x="0" y="0"/>
          <a:ext cx="0" cy="0"/>
        </a:xfrm>
      </p:grpSpPr>
      <p:sp>
        <p:nvSpPr>
          <p:cNvPr id="28674" name="TextBox 7"/>
          <p:cNvSpPr txBox="1">
            <a:spLocks noChangeArrowheads="1"/>
          </p:cNvSpPr>
          <p:nvPr/>
        </p:nvSpPr>
        <p:spPr bwMode="auto">
          <a:xfrm>
            <a:off x="1524000" y="6113463"/>
            <a:ext cx="2844800" cy="365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1pPr>
            <a:lvl2pPr marL="742950" indent="-28575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2pPr>
            <a:lvl3pPr marL="11430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3pPr>
            <a:lvl4pPr marL="16002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4pPr>
            <a:lvl5pPr marL="1828800" algn="l" defTabSz="914400" rtl="0" eaLnBrk="1" fontAlgn="base" latinLnBrk="0" hangingPunct="1">
              <a:spcBef>
                <a:spcPct val="0"/>
              </a:spcBef>
              <a:spcAft>
                <a:spcPct val="0"/>
              </a:spcAft>
              <a:buFont typeface="Arial" pitchFamily="34" charset="0"/>
              <a:defRPr sz="2000" kern="1200">
                <a:solidFill>
                  <a:schemeClr val="tx1"/>
                </a:solidFill>
                <a:latin typeface="Arial" pitchFamily="34" charset="0"/>
                <a:ea typeface="宋体" pitchFamily="2" charset="-122"/>
                <a:cs typeface="楷体_GB2312"/>
              </a:defRPr>
            </a:lvl5pPr>
            <a:lvl6pPr marL="2286000" algn="l" defTabSz="914400" rtl="0" eaLnBrk="1" latinLnBrk="0" hangingPunct="1">
              <a:defRPr sz="2000" kern="1200">
                <a:solidFill>
                  <a:schemeClr val="tx1"/>
                </a:solidFill>
                <a:latin typeface="Arial" pitchFamily="34" charset="0"/>
                <a:ea typeface="宋体" pitchFamily="2" charset="-122"/>
                <a:cs typeface="楷体_GB2312"/>
              </a:defRPr>
            </a:lvl6pPr>
            <a:lvl7pPr marL="2743200" algn="l" defTabSz="914400" rtl="0" eaLnBrk="1" latinLnBrk="0" hangingPunct="1">
              <a:defRPr sz="2000" kern="1200">
                <a:solidFill>
                  <a:schemeClr val="tx1"/>
                </a:solidFill>
                <a:latin typeface="Arial" pitchFamily="34" charset="0"/>
                <a:ea typeface="宋体" pitchFamily="2" charset="-122"/>
                <a:cs typeface="楷体_GB2312"/>
              </a:defRPr>
            </a:lvl7pPr>
            <a:lvl8pPr marL="3200400" algn="l" defTabSz="914400" rtl="0" eaLnBrk="1" latinLnBrk="0" hangingPunct="1">
              <a:defRPr sz="2000" kern="1200">
                <a:solidFill>
                  <a:schemeClr val="tx1"/>
                </a:solidFill>
                <a:latin typeface="Arial" pitchFamily="34" charset="0"/>
                <a:ea typeface="宋体" pitchFamily="2" charset="-122"/>
                <a:cs typeface="楷体_GB2312"/>
              </a:defRPr>
            </a:lvl8pPr>
            <a:lvl9pPr marL="3657600" algn="l" defTabSz="914400" rtl="0" eaLnBrk="1" latinLnBrk="0" hangingPunct="1">
              <a:defRPr sz="2000" kern="1200">
                <a:solidFill>
                  <a:schemeClr val="tx1"/>
                </a:solidFill>
                <a:latin typeface="Arial" pitchFamily="34" charset="0"/>
                <a:ea typeface="宋体" pitchFamily="2" charset="-122"/>
                <a:cs typeface="楷体_GB2312"/>
              </a:defRPr>
            </a:lvl9pPr>
          </a:lstStyle>
          <a:p>
            <a:pPr>
              <a:buFont typeface="Wingdings" pitchFamily="2" charset="2"/>
              <a:buNone/>
            </a:pPr>
            <a:r>
              <a:rPr lang="zh-CN" altLang="zh-CN" sz="1800">
                <a:latin typeface="Arial" pitchFamily="34" charset="0"/>
                <a:ea typeface="宋体" pitchFamily="2" charset="-122"/>
              </a:rPr>
              <a:t>电渣压力焊</a:t>
            </a:r>
          </a:p>
        </p:txBody>
      </p:sp>
      <p:sp>
        <p:nvSpPr>
          <p:cNvPr id="28675" name="矩形 8"/>
          <p:cNvSpPr>
            <a:spLocks noChangeArrowheads="1"/>
          </p:cNvSpPr>
          <p:nvPr/>
        </p:nvSpPr>
        <p:spPr bwMode="auto">
          <a:xfrm>
            <a:off x="8818033" y="6097588"/>
            <a:ext cx="1799082" cy="368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buFont typeface="Wingdings" pitchFamily="2" charset="2"/>
              <a:buNone/>
            </a:pPr>
            <a:r>
              <a:rPr lang="zh-CN" altLang="zh-CN">
                <a:latin typeface="宋体" pitchFamily="2" charset="-122"/>
              </a:rPr>
              <a:t>直螺纹套筒连接</a:t>
            </a:r>
            <a:endParaRPr lang="zh-CN" altLang="zh-CN">
              <a:latin typeface="Arial" pitchFamily="34" charset="0"/>
            </a:endParaRPr>
          </a:p>
        </p:txBody>
      </p:sp>
      <p:pic>
        <p:nvPicPr>
          <p:cNvPr id="28676" name="Picture 7" descr="IMG_517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800" y="1066800"/>
            <a:ext cx="4572000" cy="4572000"/>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pic>
      <p:pic>
        <p:nvPicPr>
          <p:cNvPr id="28677" name="Picture 7" descr="c:\users\think\appdata\roaming\360se6\User Data\temp\20140424135009-643617700.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28017" y="1524000"/>
            <a:ext cx="58166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8" name="矩形 8"/>
          <p:cNvSpPr>
            <a:spLocks noChangeArrowheads="1"/>
          </p:cNvSpPr>
          <p:nvPr/>
        </p:nvSpPr>
        <p:spPr bwMode="auto">
          <a:xfrm>
            <a:off x="5516033" y="6130925"/>
            <a:ext cx="875538" cy="368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buFont typeface="Wingdings" pitchFamily="2" charset="2"/>
              <a:buNone/>
            </a:pPr>
            <a:r>
              <a:rPr lang="zh-CN" altLang="zh-CN">
                <a:latin typeface="宋体" pitchFamily="2" charset="-122"/>
              </a:rPr>
              <a:t>电弧焊</a:t>
            </a:r>
            <a:endParaRPr lang="zh-CN" altLang="zh-CN">
              <a:latin typeface="Arial" pitchFamily="34" charset="0"/>
            </a:endParaRPr>
          </a:p>
        </p:txBody>
      </p:sp>
      <p:pic>
        <p:nvPicPr>
          <p:cNvPr id="28679" name="Picture 3" descr="F:\内部学习讲解\其他工程优秀照片\照片 131.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85984" y="1600200"/>
            <a:ext cx="5806016" cy="3263900"/>
          </a:xfrm>
          <a:prstGeom prst="rect">
            <a:avLst/>
          </a:prstGeom>
          <a:noFill/>
          <a:ln w="9525">
            <a:solidFill>
              <a:schemeClr val="tx1"/>
            </a:solidFill>
            <a:miter lim="800000"/>
          </a:ln>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8676"/>
                                        </p:tgtEl>
                                        <p:attrNameLst>
                                          <p:attrName>style.visibility</p:attrName>
                                        </p:attrNameLst>
                                      </p:cBhvr>
                                      <p:to>
                                        <p:strVal val="visible"/>
                                      </p:to>
                                    </p:set>
                                    <p:anim calcmode="lin" valueType="num">
                                      <p:cBhvr additive="base">
                                        <p:cTn id="7" dur="500" fill="hold"/>
                                        <p:tgtEl>
                                          <p:spTgt spid="28676"/>
                                        </p:tgtEl>
                                        <p:attrNameLst>
                                          <p:attrName>ppt_x</p:attrName>
                                        </p:attrNameLst>
                                      </p:cBhvr>
                                      <p:tavLst>
                                        <p:tav tm="0">
                                          <p:val>
                                            <p:strVal val="#ppt_x"/>
                                          </p:val>
                                        </p:tav>
                                        <p:tav tm="100000">
                                          <p:val>
                                            <p:strVal val="#ppt_x"/>
                                          </p:val>
                                        </p:tav>
                                      </p:tavLst>
                                    </p:anim>
                                    <p:anim calcmode="lin" valueType="num">
                                      <p:cBhvr additive="base">
                                        <p:cTn id="8" dur="500" fill="hold"/>
                                        <p:tgtEl>
                                          <p:spTgt spid="2867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2" presetClass="entr" presetSubtype="0" dur="1000" fill="hold" grpId="0" nodeType="clickEffect">
                                  <p:stCondLst>
                                    <p:cond delay="0"/>
                                  </p:stCondLst>
                                  <p:childTnLst>
                                    <p:set>
                                      <p:cBhvr>
                                        <p:cTn id="12" dur="1" fill="hold">
                                          <p:stCondLst>
                                            <p:cond delay="0"/>
                                          </p:stCondLst>
                                        </p:cTn>
                                        <p:tgtEl>
                                          <p:spTgt spid="28674"/>
                                        </p:tgtEl>
                                        <p:attrNameLst>
                                          <p:attrName>style.visibility</p:attrName>
                                        </p:attrNameLst>
                                      </p:cBhvr>
                                      <p:to>
                                        <p:strVal val="visible"/>
                                      </p:to>
                                    </p:set>
                                    <p:animEffect transition="in" filter="fade">
                                      <p:cBhvr>
                                        <p:cTn id="13" dur="1000"/>
                                        <p:tgtEl>
                                          <p:spTgt spid="28674"/>
                                        </p:tgtEl>
                                      </p:cBhvr>
                                    </p:animEffect>
                                    <p:anim calcmode="lin" valueType="num">
                                      <p:cBhvr>
                                        <p:cTn id="14" dur="1000" fill="hold"/>
                                        <p:tgtEl>
                                          <p:spTgt spid="28674"/>
                                        </p:tgtEl>
                                        <p:attrNameLst>
                                          <p:attrName>ppt_x</p:attrName>
                                        </p:attrNameLst>
                                      </p:cBhvr>
                                      <p:tavLst>
                                        <p:tav tm="0">
                                          <p:val>
                                            <p:strVal val="#ppt_x"/>
                                          </p:val>
                                        </p:tav>
                                        <p:tav tm="100000">
                                          <p:val>
                                            <p:strVal val="#ppt_x"/>
                                          </p:val>
                                        </p:tav>
                                      </p:tavLst>
                                    </p:anim>
                                    <p:anim calcmode="lin" valueType="num">
                                      <p:cBhvr>
                                        <p:cTn id="15" dur="1000" fill="hold"/>
                                        <p:tgtEl>
                                          <p:spTgt spid="28674"/>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stCondLst>
                      <p:childTnLst>
                        <p:par>
                          <p:cTn id="17" fill="hold" nodeType="afterGroup">
                            <p:stCondLst>
                              <p:cond delay="0"/>
                            </p:stCondLst>
                            <p:childTnLst>
                              <p:par>
                                <p:cTn id="18" presetID="6" presetClass="entr" presetSubtype="16" dur="2000" fill="hold" nodeType="clickEffect">
                                  <p:stCondLst>
                                    <p:cond delay="0"/>
                                  </p:stCondLst>
                                  <p:childTnLst>
                                    <p:set>
                                      <p:cBhvr>
                                        <p:cTn id="19" dur="1" fill="hold">
                                          <p:stCondLst>
                                            <p:cond delay="0"/>
                                          </p:stCondLst>
                                        </p:cTn>
                                        <p:tgtEl>
                                          <p:spTgt spid="28677"/>
                                        </p:tgtEl>
                                        <p:attrNameLst>
                                          <p:attrName>style.visibility</p:attrName>
                                        </p:attrNameLst>
                                      </p:cBhvr>
                                      <p:to>
                                        <p:strVal val="visible"/>
                                      </p:to>
                                    </p:set>
                                    <p:animEffect transition="in" filter="circle(in)">
                                      <p:cBhvr>
                                        <p:cTn id="20" dur="2000"/>
                                        <p:tgtEl>
                                          <p:spTgt spid="28677"/>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21" presetClass="entr" presetSubtype="1" dur="2000" fill="hold" grpId="2" nodeType="clickEffect">
                                  <p:stCondLst>
                                    <p:cond delay="0"/>
                                  </p:stCondLst>
                                  <p:childTnLst>
                                    <p:set>
                                      <p:cBhvr>
                                        <p:cTn id="24" dur="1" fill="hold">
                                          <p:stCondLst>
                                            <p:cond delay="0"/>
                                          </p:stCondLst>
                                        </p:cTn>
                                        <p:tgtEl>
                                          <p:spTgt spid="28678"/>
                                        </p:tgtEl>
                                        <p:attrNameLst>
                                          <p:attrName>style.visibility</p:attrName>
                                        </p:attrNameLst>
                                      </p:cBhvr>
                                      <p:to>
                                        <p:strVal val="visible"/>
                                      </p:to>
                                    </p:set>
                                    <p:animEffect transition="in" filter="wheel(1)">
                                      <p:cBhvr>
                                        <p:cTn id="25" dur="2000"/>
                                        <p:tgtEl>
                                          <p:spTgt spid="28678"/>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21" presetClass="entr" presetSubtype="1" dur="2000" fill="hold" nodeType="clickEffect">
                                  <p:stCondLst>
                                    <p:cond delay="0"/>
                                  </p:stCondLst>
                                  <p:childTnLst>
                                    <p:set>
                                      <p:cBhvr>
                                        <p:cTn id="29" dur="1" fill="hold">
                                          <p:stCondLst>
                                            <p:cond delay="0"/>
                                          </p:stCondLst>
                                        </p:cTn>
                                        <p:tgtEl>
                                          <p:spTgt spid="28679"/>
                                        </p:tgtEl>
                                        <p:attrNameLst>
                                          <p:attrName>style.visibility</p:attrName>
                                        </p:attrNameLst>
                                      </p:cBhvr>
                                      <p:to>
                                        <p:strVal val="visible"/>
                                      </p:to>
                                    </p:set>
                                    <p:animEffect transition="in" filter="wheel(1)">
                                      <p:cBhvr>
                                        <p:cTn id="30" dur="2000"/>
                                        <p:tgtEl>
                                          <p:spTgt spid="28679"/>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2" presetClass="entr" presetSubtype="4" dur="500" fill="hold" grpId="1" nodeType="clickEffect">
                                  <p:stCondLst>
                                    <p:cond delay="0"/>
                                  </p:stCondLst>
                                  <p:childTnLst>
                                    <p:set>
                                      <p:cBhvr>
                                        <p:cTn id="34" dur="1" fill="hold">
                                          <p:stCondLst>
                                            <p:cond delay="0"/>
                                          </p:stCondLst>
                                        </p:cTn>
                                        <p:tgtEl>
                                          <p:spTgt spid="28675"/>
                                        </p:tgtEl>
                                        <p:attrNameLst>
                                          <p:attrName>style.visibility</p:attrName>
                                        </p:attrNameLst>
                                      </p:cBhvr>
                                      <p:to>
                                        <p:strVal val="visible"/>
                                      </p:to>
                                    </p:set>
                                    <p:anim calcmode="lin" valueType="num">
                                      <p:cBhvr additive="base">
                                        <p:cTn id="35" dur="500" fill="hold"/>
                                        <p:tgtEl>
                                          <p:spTgt spid="28675"/>
                                        </p:tgtEl>
                                        <p:attrNameLst>
                                          <p:attrName>ppt_x</p:attrName>
                                        </p:attrNameLst>
                                      </p:cBhvr>
                                      <p:tavLst>
                                        <p:tav tm="0">
                                          <p:val>
                                            <p:strVal val="#ppt_x"/>
                                          </p:val>
                                        </p:tav>
                                        <p:tav tm="100000">
                                          <p:val>
                                            <p:strVal val="#ppt_x"/>
                                          </p:val>
                                        </p:tav>
                                      </p:tavLst>
                                    </p:anim>
                                    <p:anim calcmode="lin" valueType="num">
                                      <p:cBhvr additive="base">
                                        <p:cTn id="36" dur="500" fill="hold"/>
                                        <p:tgtEl>
                                          <p:spTgt spid="286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1"/>
      <p:bldP spid="28678" grpId="2"/>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30722"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二、钢筋连接工程质量检验</a:t>
            </a:r>
          </a:p>
        </p:txBody>
      </p:sp>
      <p:sp>
        <p:nvSpPr>
          <p:cNvPr id="28675" name="内容占位符 2"/>
          <p:cNvSpPr>
            <a:spLocks noGrp="1"/>
          </p:cNvSpPr>
          <p:nvPr>
            <p:ph idx="4294967295"/>
          </p:nvPr>
        </p:nvSpPr>
        <p:spPr>
          <a:xfrm>
            <a:off x="669925" y="952500"/>
            <a:ext cx="10852150" cy="5389563"/>
          </a:xfrm>
        </p:spPr>
        <p:txBody>
          <a:bodyPr/>
          <a:lstStyle/>
          <a:p>
            <a:pPr marL="0" indent="0">
              <a:lnSpc>
                <a:spcPct val="150000"/>
              </a:lnSpc>
              <a:buFont typeface="Wingdings" pitchFamily="2" charset="2"/>
              <a:buNone/>
            </a:pPr>
            <a:r>
              <a:rPr lang="en-US" altLang="zh-CN" sz="1500" smtClean="0">
                <a:latin typeface="楷体_GB2312" charset="-122"/>
              </a:rPr>
              <a:t>( 6 </a:t>
            </a:r>
            <a:r>
              <a:rPr lang="zh-CN" altLang="en-US" sz="1500" smtClean="0">
                <a:latin typeface="楷体_GB2312" charset="-122"/>
              </a:rPr>
              <a:t>）</a:t>
            </a:r>
            <a:r>
              <a:rPr lang="zh-CN" altLang="en-US" sz="1700" smtClean="0">
                <a:solidFill>
                  <a:srgbClr val="FF0000"/>
                </a:solidFill>
                <a:latin typeface="楷体_GB2312" charset="-122"/>
              </a:rPr>
              <a:t>钢筋的接头宜设置在受力较小处。同一纵向受力钢筋不宜设置两个或两个以上接头。接头末端至钢筋弯起点的距离不应小于钢筋直径的</a:t>
            </a:r>
            <a:r>
              <a:rPr lang="en-US" altLang="zh-CN" sz="1400" smtClean="0">
                <a:solidFill>
                  <a:srgbClr val="FF0000"/>
                </a:solidFill>
                <a:latin typeface="楷体_GB2312" charset="-122"/>
              </a:rPr>
              <a:t>10</a:t>
            </a:r>
            <a:r>
              <a:rPr lang="zh-CN" altLang="en-US" sz="1400" smtClean="0">
                <a:solidFill>
                  <a:srgbClr val="FF0000"/>
                </a:solidFill>
                <a:latin typeface="楷体_GB2312" charset="-122"/>
              </a:rPr>
              <a:t>倍，且不小于</a:t>
            </a:r>
            <a:r>
              <a:rPr lang="en-US" altLang="zh-CN" sz="1500" smtClean="0">
                <a:solidFill>
                  <a:srgbClr val="FF0000"/>
                </a:solidFill>
                <a:latin typeface="楷体_GB2312" charset="-122"/>
              </a:rPr>
              <a:t>500mm</a:t>
            </a:r>
            <a:r>
              <a:rPr lang="zh-CN" altLang="en-US" sz="1400" smtClean="0">
                <a:solidFill>
                  <a:srgbClr val="FF0000"/>
                </a:solidFill>
                <a:latin typeface="楷体_GB2312" charset="-122"/>
              </a:rPr>
              <a:t>。</a:t>
            </a:r>
          </a:p>
          <a:p>
            <a:pPr marL="0" indent="0">
              <a:lnSpc>
                <a:spcPct val="150000"/>
              </a:lnSpc>
              <a:buFont typeface="Wingdings" pitchFamily="2" charset="2"/>
              <a:buNone/>
            </a:pPr>
            <a:r>
              <a:rPr lang="en-US" altLang="zh-CN" sz="1600" smtClean="0">
                <a:latin typeface="楷体_GB2312" charset="-122"/>
              </a:rPr>
              <a:t>( 7 </a:t>
            </a:r>
            <a:r>
              <a:rPr lang="zh-CN" altLang="en-US" sz="1500" smtClean="0">
                <a:latin typeface="楷体_GB2312" charset="-122"/>
              </a:rPr>
              <a:t>）</a:t>
            </a:r>
            <a:r>
              <a:rPr lang="zh-CN" altLang="en-US" sz="1400" smtClean="0">
                <a:solidFill>
                  <a:srgbClr val="FF0000"/>
                </a:solidFill>
                <a:latin typeface="楷体_GB2312" charset="-122"/>
              </a:rPr>
              <a:t>钢筋机械连接接头或焊接接头在同一构件中的设置宜相互错开</a:t>
            </a:r>
            <a:r>
              <a:rPr lang="zh-CN" altLang="en-US" sz="1700" smtClean="0">
                <a:latin typeface="楷体_GB2312" charset="-122"/>
              </a:rPr>
              <a:t>，接头位置、接头百分率应符合规范要求。</a:t>
            </a:r>
            <a:br>
              <a:rPr lang="zh-CN" altLang="en-US" sz="1700" smtClean="0">
                <a:latin typeface="楷体_GB2312" charset="-122"/>
              </a:rPr>
            </a:br>
            <a:r>
              <a:rPr lang="en-US" altLang="zh-CN" sz="1500" smtClean="0">
                <a:latin typeface="楷体_GB2312" charset="-122"/>
              </a:rPr>
              <a:t>( 8 </a:t>
            </a:r>
            <a:r>
              <a:rPr lang="zh-CN" altLang="en-US" sz="1500" smtClean="0">
                <a:latin typeface="楷体_GB2312" charset="-122"/>
              </a:rPr>
              <a:t>）</a:t>
            </a:r>
            <a:r>
              <a:rPr lang="zh-CN" altLang="en-US" sz="1700" smtClean="0">
                <a:solidFill>
                  <a:srgbClr val="FF0000"/>
                </a:solidFill>
                <a:latin typeface="楷体_GB2312" charset="-122"/>
              </a:rPr>
              <a:t>同一构件相邻纵向受力钢筋的绑扎搭接接头宜相互错开</a:t>
            </a:r>
            <a:r>
              <a:rPr lang="zh-CN" altLang="en-US" sz="1700" smtClean="0">
                <a:latin typeface="楷体_GB2312" charset="-122"/>
              </a:rPr>
              <a:t>，纵向受拉钢筋搭接接头面积百分率应符合设计要求。</a:t>
            </a:r>
            <a:endParaRPr lang="en-US" altLang="zh-CN" sz="1800" smtClean="0">
              <a:latin typeface="楷体_GB2312" charset="-122"/>
            </a:endParaRPr>
          </a:p>
          <a:p>
            <a:pPr marL="0" indent="0">
              <a:lnSpc>
                <a:spcPct val="150000"/>
              </a:lnSpc>
              <a:buFont typeface="Wingdings" pitchFamily="2" charset="2"/>
              <a:buNone/>
            </a:pPr>
            <a:endParaRPr lang="en-US" altLang="zh-CN" sz="1800" smtClean="0">
              <a:latin typeface="楷体_GB2312" charset="-122"/>
            </a:endParaRPr>
          </a:p>
          <a:p>
            <a:pPr marL="0" indent="0">
              <a:lnSpc>
                <a:spcPct val="150000"/>
              </a:lnSpc>
              <a:buFont typeface="Wingdings" pitchFamily="2" charset="2"/>
              <a:buNone/>
            </a:pPr>
            <a:br>
              <a:rPr lang="zh-CN" altLang="en-US" sz="1700" smtClean="0">
                <a:latin typeface="楷体_GB2312" charset="-122"/>
              </a:rPr>
            </a:br>
            <a:endParaRPr lang="zh-CN" altLang="en-US" smtClean="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31746" name="标题 1"/>
          <p:cNvSpPr>
            <a:spLocks noGrp="1"/>
          </p:cNvSpPr>
          <p:nvPr>
            <p:ph type="title" idx="4294967295"/>
          </p:nvPr>
        </p:nvSpPr>
        <p:spPr>
          <a:xfrm>
            <a:off x="669925" y="442913"/>
            <a:ext cx="10852150" cy="442912"/>
          </a:xfrm>
        </p:spPr>
        <p:txBody>
          <a:bodyPr/>
          <a:lstStyle/>
          <a:p>
            <a:pPr>
              <a:defRPr/>
            </a:pPr>
            <a:r>
              <a:rPr lang="zh-CN" altLang="zh-CN" smtClean="0">
                <a:effectLst>
                  <a:outerShdw blurRad="38100" dist="38100" dir="2700000" algn="tl">
                    <a:srgbClr val="C0C0C0"/>
                  </a:outerShdw>
                </a:effectLst>
              </a:rPr>
              <a:t>二、钢筋连接工程质量检验</a:t>
            </a:r>
          </a:p>
        </p:txBody>
      </p:sp>
      <p:sp>
        <p:nvSpPr>
          <p:cNvPr id="29699" name="内容占位符 2"/>
          <p:cNvSpPr>
            <a:spLocks noGrp="1"/>
          </p:cNvSpPr>
          <p:nvPr>
            <p:ph idx="4294967295"/>
          </p:nvPr>
        </p:nvSpPr>
        <p:spPr>
          <a:xfrm>
            <a:off x="669925" y="952500"/>
            <a:ext cx="10852150" cy="5389563"/>
          </a:xfrm>
        </p:spPr>
        <p:txBody>
          <a:bodyPr/>
          <a:lstStyle/>
          <a:p>
            <a:pPr marL="0" indent="0">
              <a:lnSpc>
                <a:spcPct val="150000"/>
              </a:lnSpc>
              <a:buFont typeface="Wingdings" pitchFamily="2" charset="2"/>
              <a:buNone/>
            </a:pPr>
            <a:r>
              <a:rPr lang="zh-CN" altLang="en-US" sz="1800" smtClean="0">
                <a:latin typeface="楷体_GB2312" charset="-122"/>
              </a:rPr>
              <a:t>（二）钢筋连接工程</a:t>
            </a:r>
            <a:r>
              <a:rPr lang="zh-CN" altLang="en-US" sz="1600" smtClean="0">
                <a:solidFill>
                  <a:srgbClr val="FF0000"/>
                </a:solidFill>
                <a:latin typeface="楷体_GB2312" charset="-122"/>
              </a:rPr>
              <a:t>质量检验</a:t>
            </a:r>
            <a:br>
              <a:rPr lang="zh-CN" altLang="en-US" sz="1900" smtClean="0">
                <a:solidFill>
                  <a:srgbClr val="FF00FF"/>
                </a:solidFill>
                <a:latin typeface="楷体_GB2312" charset="-122"/>
              </a:rPr>
            </a:br>
            <a:r>
              <a:rPr lang="en-US" altLang="zh-CN" sz="1400" smtClean="0">
                <a:solidFill>
                  <a:srgbClr val="0000FF"/>
                </a:solidFill>
                <a:latin typeface="楷体_GB2312" charset="-122"/>
              </a:rPr>
              <a:t>1 </a:t>
            </a:r>
            <a:r>
              <a:rPr lang="zh-CN" altLang="en-US" sz="1700" smtClean="0">
                <a:solidFill>
                  <a:srgbClr val="0000FF"/>
                </a:solidFill>
                <a:latin typeface="楷体_GB2312" charset="-122"/>
              </a:rPr>
              <a:t>．钢筋连接工程质量检验数量</a:t>
            </a:r>
            <a:br>
              <a:rPr lang="zh-CN" altLang="en-US" sz="1600" b="0" smtClean="0">
                <a:latin typeface="楷体_GB2312" charset="-122"/>
              </a:rPr>
            </a:br>
            <a:r>
              <a:rPr lang="zh-CN" altLang="en-US" sz="1600" b="0" smtClean="0">
                <a:latin typeface="楷体_GB2312" charset="-122"/>
              </a:rPr>
              <a:t>    一般</a:t>
            </a:r>
            <a:r>
              <a:rPr lang="zh-CN" altLang="en-US" sz="1700" u="sng" smtClean="0">
                <a:latin typeface="楷体_GB2312" charset="-122"/>
              </a:rPr>
              <a:t>机械连接</a:t>
            </a:r>
            <a:r>
              <a:rPr lang="zh-CN" altLang="en-US" sz="1500" b="0" smtClean="0">
                <a:latin typeface="楷体_GB2312" charset="-122"/>
              </a:rPr>
              <a:t>时：应按同一施工条件采用同一批材料的同等级、同形式、同规格接头，</a:t>
            </a:r>
            <a:r>
              <a:rPr lang="zh-CN" altLang="en-US" sz="1600" b="0" smtClean="0">
                <a:solidFill>
                  <a:srgbClr val="FF0000"/>
                </a:solidFill>
                <a:latin typeface="楷体_GB2312" charset="-122"/>
              </a:rPr>
              <a:t>以</a:t>
            </a:r>
            <a:r>
              <a:rPr lang="en-US" altLang="zh-CN" sz="1700" b="0" smtClean="0">
                <a:solidFill>
                  <a:srgbClr val="FF0000"/>
                </a:solidFill>
                <a:latin typeface="楷体_GB2312" charset="-122"/>
              </a:rPr>
              <a:t>500 </a:t>
            </a:r>
            <a:r>
              <a:rPr lang="zh-CN" altLang="en-US" sz="1600" b="0" smtClean="0">
                <a:solidFill>
                  <a:srgbClr val="FF0000"/>
                </a:solidFill>
                <a:latin typeface="楷体_GB2312" charset="-122"/>
              </a:rPr>
              <a:t>个为一个检验批</a:t>
            </a:r>
            <a:r>
              <a:rPr lang="zh-CN" altLang="en-US" sz="1700" b="0" smtClean="0">
                <a:latin typeface="楷体_GB2312" charset="-122"/>
              </a:rPr>
              <a:t>，不足</a:t>
            </a:r>
            <a:r>
              <a:rPr lang="en-US" altLang="zh-CN" sz="1600" b="0" smtClean="0">
                <a:latin typeface="楷体_GB2312" charset="-122"/>
              </a:rPr>
              <a:t>500 </a:t>
            </a:r>
            <a:r>
              <a:rPr lang="zh-CN" altLang="en-US" sz="1700" b="0" smtClean="0">
                <a:latin typeface="楷体_GB2312" charset="-122"/>
              </a:rPr>
              <a:t>个也作为一个检验批，随机抽取</a:t>
            </a:r>
            <a:r>
              <a:rPr lang="en-US" altLang="zh-CN" sz="1500" b="0" smtClean="0">
                <a:solidFill>
                  <a:srgbClr val="FF0000"/>
                </a:solidFill>
                <a:latin typeface="楷体_GB2312" charset="-122"/>
              </a:rPr>
              <a:t>3 </a:t>
            </a:r>
            <a:r>
              <a:rPr lang="zh-CN" altLang="en-US" sz="1400" b="0" smtClean="0">
                <a:solidFill>
                  <a:srgbClr val="FF0000"/>
                </a:solidFill>
                <a:latin typeface="楷体_GB2312" charset="-122"/>
              </a:rPr>
              <a:t>个</a:t>
            </a:r>
            <a:r>
              <a:rPr lang="zh-CN" altLang="en-US" sz="1400" b="0" smtClean="0">
                <a:latin typeface="楷体_GB2312" charset="-122"/>
              </a:rPr>
              <a:t>试件；</a:t>
            </a:r>
            <a:r>
              <a:rPr lang="zh-CN" altLang="en-US" sz="1700" u="sng" smtClean="0">
                <a:latin typeface="楷体_GB2312" charset="-122"/>
              </a:rPr>
              <a:t>焊接</a:t>
            </a:r>
            <a:r>
              <a:rPr lang="zh-CN" altLang="en-US" sz="1700" b="0" smtClean="0">
                <a:latin typeface="楷体_GB2312" charset="-122"/>
              </a:rPr>
              <a:t>连接时：按同一工作班、同一焊接参数、同一接头形式、同一级别钢筋，以</a:t>
            </a:r>
            <a:r>
              <a:rPr lang="en-US" altLang="zh-CN" sz="1400" b="0" smtClean="0">
                <a:solidFill>
                  <a:srgbClr val="FF0000"/>
                </a:solidFill>
                <a:latin typeface="楷体_GB2312" charset="-122"/>
              </a:rPr>
              <a:t>300 </a:t>
            </a:r>
            <a:r>
              <a:rPr lang="zh-CN" altLang="en-US" sz="1400" b="0" smtClean="0">
                <a:solidFill>
                  <a:srgbClr val="FF0000"/>
                </a:solidFill>
                <a:latin typeface="楷体_GB2312" charset="-122"/>
              </a:rPr>
              <a:t>个</a:t>
            </a:r>
            <a:r>
              <a:rPr lang="zh-CN" altLang="en-US" sz="1500" b="0" smtClean="0">
                <a:latin typeface="楷体_GB2312" charset="-122"/>
              </a:rPr>
              <a:t>焊接接头为一个检验批，闪光对焊一周内不足</a:t>
            </a:r>
            <a:r>
              <a:rPr lang="en-US" altLang="zh-CN" sz="1600" b="0" smtClean="0">
                <a:latin typeface="楷体_GB2312" charset="-122"/>
              </a:rPr>
              <a:t>300 </a:t>
            </a:r>
            <a:r>
              <a:rPr lang="zh-CN" altLang="en-US" sz="1600" b="0" smtClean="0">
                <a:latin typeface="楷体_GB2312" charset="-122"/>
              </a:rPr>
              <a:t>个、电弧焊每一至二层中不足</a:t>
            </a:r>
            <a:r>
              <a:rPr lang="en-US" altLang="zh-CN" sz="1400" b="0" smtClean="0">
                <a:latin typeface="楷体_GB2312" charset="-122"/>
              </a:rPr>
              <a:t> 300 </a:t>
            </a:r>
            <a:r>
              <a:rPr lang="zh-CN" altLang="en-US" sz="1400" b="0" smtClean="0">
                <a:latin typeface="楷体_GB2312" charset="-122"/>
              </a:rPr>
              <a:t>个、电渣（气压）焊同一层中不足</a:t>
            </a:r>
            <a:r>
              <a:rPr lang="en-US" altLang="zh-CN" sz="1400" b="0" smtClean="0">
                <a:latin typeface="楷体_GB2312" charset="-122"/>
              </a:rPr>
              <a:t>300 </a:t>
            </a:r>
            <a:r>
              <a:rPr lang="zh-CN" altLang="en-US" sz="1400" b="0" smtClean="0">
                <a:latin typeface="楷体_GB2312" charset="-122"/>
              </a:rPr>
              <a:t>个接头仍按一批计算。</a:t>
            </a:r>
            <a:endParaRPr lang="en-US" altLang="zh-CN" sz="1800" b="0" smtClean="0">
              <a:latin typeface="楷体_GB2312" charset="-122"/>
            </a:endParaRPr>
          </a:p>
          <a:p>
            <a:pPr marL="0" indent="0">
              <a:lnSpc>
                <a:spcPct val="150000"/>
              </a:lnSpc>
              <a:buFont typeface="Wingdings" pitchFamily="2" charset="2"/>
              <a:buNone/>
            </a:pPr>
            <a:r>
              <a:rPr lang="en-US" altLang="zh-CN" sz="1500" smtClean="0">
                <a:solidFill>
                  <a:srgbClr val="0000FF"/>
                </a:solidFill>
                <a:latin typeface="楷体_GB2312" charset="-122"/>
              </a:rPr>
              <a:t>2 </a:t>
            </a:r>
            <a:r>
              <a:rPr lang="zh-CN" altLang="en-US" sz="1700" smtClean="0">
                <a:solidFill>
                  <a:srgbClr val="0000FF"/>
                </a:solidFill>
                <a:latin typeface="楷体_GB2312" charset="-122"/>
              </a:rPr>
              <a:t>．钢筋连接工程质量检验标准与检查方法</a:t>
            </a:r>
            <a:r>
              <a:rPr lang="zh-CN" altLang="en-US" sz="1400" b="0" smtClean="0">
                <a:latin typeface="楷体_GB2312" charset="-122"/>
              </a:rPr>
              <a:t>（表</a:t>
            </a:r>
            <a:r>
              <a:rPr lang="en-US" altLang="zh-CN" sz="1500" b="0" smtClean="0">
                <a:latin typeface="楷体_GB2312" charset="-122"/>
              </a:rPr>
              <a:t>3 </a:t>
            </a:r>
            <a:r>
              <a:rPr lang="zh-CN" altLang="en-US" sz="1600" b="0" smtClean="0">
                <a:latin typeface="楷体_GB2312" charset="-122"/>
              </a:rPr>
              <a:t>一</a:t>
            </a:r>
            <a:r>
              <a:rPr lang="en-US" altLang="zh-CN" sz="1500" b="0" smtClean="0">
                <a:latin typeface="楷体_GB2312" charset="-122"/>
              </a:rPr>
              <a:t>3 ) </a:t>
            </a:r>
          </a:p>
          <a:p>
            <a:pPr marL="0" indent="0">
              <a:lnSpc>
                <a:spcPct val="150000"/>
              </a:lnSpc>
              <a:buFont typeface="Wingdings" pitchFamily="2" charset="2"/>
              <a:buNone/>
            </a:pPr>
            <a:endParaRPr lang="zh-CN" altLang="en-US" sz="1800" b="0" smtClean="0">
              <a:latin typeface="楷体_GB2312" charset="-122"/>
            </a:endParaRPr>
          </a:p>
          <a:p>
            <a:pPr marL="0" indent="0">
              <a:buFont typeface="Wingdings" pitchFamily="2" charset="2"/>
              <a:buNone/>
            </a:pPr>
            <a:endParaRPr lang="zh-CN" altLang="en-US" sz="2000" smtClean="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30722" name="标题 1"/>
          <p:cNvSpPr>
            <a:spLocks noGrp="1"/>
          </p:cNvSpPr>
          <p:nvPr>
            <p:ph type="title"/>
          </p:nvPr>
        </p:nvSpPr>
        <p:spPr/>
        <p:txBody>
          <a:bodyPr/>
          <a:lstStyle/>
          <a:p>
            <a:r>
              <a:rPr lang="zh-CN" altLang="en-US" smtClean="0"/>
              <a:t>钢筋分类</a:t>
            </a:r>
          </a:p>
        </p:txBody>
      </p:sp>
      <p:sp>
        <p:nvSpPr>
          <p:cNvPr id="30723" name="内容占位符 2"/>
          <p:cNvSpPr>
            <a:spLocks noGrp="1"/>
          </p:cNvSpPr>
          <p:nvPr>
            <p:ph idx="1"/>
          </p:nvPr>
        </p:nvSpPr>
        <p:spPr/>
        <p:txBody>
          <a:bodyPr/>
          <a:lstStyle/>
          <a:p>
            <a:pPr marL="0" indent="0">
              <a:buFont typeface="Wingdings" pitchFamily="2" charset="2"/>
              <a:buNone/>
              <a:defRPr/>
            </a:pPr>
            <a:r>
              <a:rPr lang="en-US" altLang="zh-CN" sz="1700" b="0" smtClean="0">
                <a:solidFill>
                  <a:srgbClr val="FF0000"/>
                </a:solidFill>
                <a:latin typeface="+mn-ea"/>
              </a:rPr>
              <a:t>1</a:t>
            </a:r>
            <a:r>
              <a:rPr lang="zh-CN" altLang="en-US" sz="1800" b="0" smtClean="0">
                <a:solidFill>
                  <a:srgbClr val="FF0000"/>
                </a:solidFill>
                <a:latin typeface="+mn-ea"/>
              </a:rPr>
              <a:t>、受力筋</a:t>
            </a:r>
            <a:r>
              <a:rPr lang="zh-CN" altLang="en-US" sz="1600" b="0" smtClean="0">
                <a:latin typeface="+mn-ea"/>
              </a:rPr>
              <a:t>：指布置在梁或板的下部</a:t>
            </a:r>
            <a:r>
              <a:rPr lang="en-US" altLang="zh-CN" sz="1600" b="0" smtClean="0">
                <a:latin typeface="+mn-ea"/>
              </a:rPr>
              <a:t>.</a:t>
            </a:r>
            <a:r>
              <a:rPr lang="zh-CN" altLang="en-US" sz="1800" b="0" smtClean="0">
                <a:latin typeface="+mn-ea"/>
              </a:rPr>
              <a:t>承受拉力的那部分钢筋及抗剪切的起弯筋</a:t>
            </a:r>
            <a:r>
              <a:rPr lang="en-US" altLang="zh-CN" sz="1900" b="0" smtClean="0">
                <a:latin typeface="+mn-ea"/>
              </a:rPr>
              <a:t>.</a:t>
            </a:r>
            <a:r>
              <a:rPr lang="zh-CN" altLang="en-US" sz="1700" b="0" smtClean="0">
                <a:latin typeface="+mn-ea"/>
              </a:rPr>
              <a:t>吊筋等。</a:t>
            </a:r>
            <a:r>
              <a:rPr lang="en-US" altLang="zh-CN" sz="1900" b="0" smtClean="0">
                <a:latin typeface="+mn-ea"/>
              </a:rPr>
              <a:t>­</a:t>
            </a:r>
          </a:p>
          <a:p>
            <a:pPr marL="0" indent="0">
              <a:buFont typeface="Wingdings" pitchFamily="2" charset="2"/>
              <a:buNone/>
              <a:defRPr/>
            </a:pPr>
            <a:r>
              <a:rPr lang="en-US" altLang="zh-CN" sz="1800" b="0" smtClean="0">
                <a:solidFill>
                  <a:srgbClr val="FF0000"/>
                </a:solidFill>
                <a:latin typeface="+mn-ea"/>
              </a:rPr>
              <a:t>2</a:t>
            </a:r>
            <a:r>
              <a:rPr lang="zh-CN" altLang="en-US" sz="1800" b="0" smtClean="0">
                <a:solidFill>
                  <a:srgbClr val="FF0000"/>
                </a:solidFill>
                <a:latin typeface="+mn-ea"/>
              </a:rPr>
              <a:t>、分布筋</a:t>
            </a:r>
            <a:r>
              <a:rPr lang="en-US" altLang="zh-CN" sz="1900" b="0" smtClean="0">
                <a:latin typeface="+mn-ea"/>
              </a:rPr>
              <a:t>: </a:t>
            </a:r>
            <a:r>
              <a:rPr lang="zh-CN" altLang="en-US" sz="1600" b="0" smtClean="0">
                <a:latin typeface="+mn-ea"/>
              </a:rPr>
              <a:t>出现在板中，布置在受力钢筋的上部，与受力钢筋垂直。作用是固定受力钢筋的位置并将板上的荷载分散到受力钢筋上，同时也能防止因混凝土的收缩和温度变化等原因，在垂直于受力钢筋方向产生的裂缝</a:t>
            </a:r>
            <a:r>
              <a:rPr lang="en-US" altLang="zh-CN" sz="1700" b="0" smtClean="0">
                <a:latin typeface="+mn-ea"/>
              </a:rPr>
              <a:t>.</a:t>
            </a:r>
            <a:r>
              <a:rPr lang="zh-CN" altLang="en-US" sz="1900" b="0" smtClean="0">
                <a:latin typeface="+mn-ea"/>
              </a:rPr>
              <a:t>属于构造钢筋。（满足构造要求，对不易计算和没有考虑进去的各种因素，所设置的钢筋为构造钢筋。）</a:t>
            </a:r>
            <a:br>
              <a:rPr lang="zh-CN" altLang="en-US" smtClean="0"/>
            </a:b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pic>
        <p:nvPicPr>
          <p:cNvPr id="31746" name="Picture 2" descr="c:\users\think\appdata\roaming\360se6\User Data\temp\ff6a726087822344f616608b9ac72034.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08667" y="549275"/>
            <a:ext cx="8128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TextBox 3"/>
          <p:cNvSpPr txBox="1">
            <a:spLocks noChangeArrowheads="1"/>
          </p:cNvSpPr>
          <p:nvPr/>
        </p:nvSpPr>
        <p:spPr bwMode="auto">
          <a:xfrm>
            <a:off x="1096433" y="5441950"/>
            <a:ext cx="10303933" cy="365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1pPr>
            <a:lvl2pPr marL="742950" indent="-28575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2pPr>
            <a:lvl3pPr marL="11430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3pPr>
            <a:lvl4pPr marL="16002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4pPr>
            <a:lvl5pPr marL="1828800" algn="l" defTabSz="914400" rtl="0" eaLnBrk="1" fontAlgn="base" latinLnBrk="0" hangingPunct="1">
              <a:spcBef>
                <a:spcPct val="0"/>
              </a:spcBef>
              <a:spcAft>
                <a:spcPct val="0"/>
              </a:spcAft>
              <a:buFont typeface="Arial" pitchFamily="34" charset="0"/>
              <a:defRPr sz="2000" kern="1200">
                <a:solidFill>
                  <a:schemeClr val="tx1"/>
                </a:solidFill>
                <a:latin typeface="Arial" pitchFamily="34" charset="0"/>
                <a:ea typeface="宋体" pitchFamily="2" charset="-122"/>
                <a:cs typeface="楷体_GB2312"/>
              </a:defRPr>
            </a:lvl5pPr>
            <a:lvl6pPr marL="2286000" algn="l" defTabSz="914400" rtl="0" eaLnBrk="1" latinLnBrk="0" hangingPunct="1">
              <a:defRPr sz="2000" kern="1200">
                <a:solidFill>
                  <a:schemeClr val="tx1"/>
                </a:solidFill>
                <a:latin typeface="Arial" pitchFamily="34" charset="0"/>
                <a:ea typeface="宋体" pitchFamily="2" charset="-122"/>
                <a:cs typeface="楷体_GB2312"/>
              </a:defRPr>
            </a:lvl6pPr>
            <a:lvl7pPr marL="2743200" algn="l" defTabSz="914400" rtl="0" eaLnBrk="1" latinLnBrk="0" hangingPunct="1">
              <a:defRPr sz="2000" kern="1200">
                <a:solidFill>
                  <a:schemeClr val="tx1"/>
                </a:solidFill>
                <a:latin typeface="Arial" pitchFamily="34" charset="0"/>
                <a:ea typeface="宋体" pitchFamily="2" charset="-122"/>
                <a:cs typeface="楷体_GB2312"/>
              </a:defRPr>
            </a:lvl7pPr>
            <a:lvl8pPr marL="3200400" algn="l" defTabSz="914400" rtl="0" eaLnBrk="1" latinLnBrk="0" hangingPunct="1">
              <a:defRPr sz="2000" kern="1200">
                <a:solidFill>
                  <a:schemeClr val="tx1"/>
                </a:solidFill>
                <a:latin typeface="Arial" pitchFamily="34" charset="0"/>
                <a:ea typeface="宋体" pitchFamily="2" charset="-122"/>
                <a:cs typeface="楷体_GB2312"/>
              </a:defRPr>
            </a:lvl8pPr>
            <a:lvl9pPr marL="3657600" algn="l" defTabSz="914400" rtl="0" eaLnBrk="1" latinLnBrk="0" hangingPunct="1">
              <a:defRPr sz="2000" kern="1200">
                <a:solidFill>
                  <a:schemeClr val="tx1"/>
                </a:solidFill>
                <a:latin typeface="Arial" pitchFamily="34" charset="0"/>
                <a:ea typeface="宋体" pitchFamily="2" charset="-122"/>
                <a:cs typeface="楷体_GB2312"/>
              </a:defRPr>
            </a:lvl9pPr>
          </a:lstStyle>
          <a:p>
            <a:r>
              <a:rPr lang="zh-CN" altLang="en-US" sz="1600" b="0">
                <a:ea typeface="宋体" pitchFamily="2" charset="-122"/>
              </a:rPr>
              <a:t>图中布置在下的钢筋为受力筋，在之上垂直分布的钢筋为分布筋</a:t>
            </a:r>
            <a:r>
              <a:rPr lang="en-US" altLang="zh-CN" sz="1800" b="0">
                <a:ea typeface="宋体" pitchFamily="2" charset="-122"/>
              </a:rPr>
              <a:t>­</a:t>
            </a:r>
            <a:endParaRPr lang="zh-CN" altLang="en-US" sz="2000">
              <a:ea typeface="宋体" pitchFamily="2"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32770" name="标题 1"/>
          <p:cNvSpPr>
            <a:spLocks noGrp="1"/>
          </p:cNvSpPr>
          <p:nvPr>
            <p:ph type="title"/>
          </p:nvPr>
        </p:nvSpPr>
        <p:spPr/>
        <p:txBody>
          <a:bodyPr/>
          <a:lstStyle/>
          <a:p>
            <a:r>
              <a:rPr lang="zh-CN" altLang="en-US" smtClean="0"/>
              <a:t>钢筋分类</a:t>
            </a:r>
          </a:p>
        </p:txBody>
      </p:sp>
      <p:sp>
        <p:nvSpPr>
          <p:cNvPr id="3" name="内容占位符 2"/>
          <p:cNvSpPr>
            <a:spLocks noGrp="1"/>
          </p:cNvSpPr>
          <p:nvPr>
            <p:ph idx="1"/>
          </p:nvPr>
        </p:nvSpPr>
        <p:spPr/>
        <p:txBody>
          <a:bodyPr/>
          <a:lstStyle/>
          <a:p>
            <a:pPr marL="0" indent="0">
              <a:buFont typeface="Wingdings" pitchFamily="2" charset="2"/>
              <a:buNone/>
              <a:defRPr/>
            </a:pPr>
            <a:r>
              <a:rPr lang="en-US" altLang="zh-CN" b="0" smtClean="0">
                <a:solidFill>
                  <a:srgbClr val="FF0000"/>
                </a:solidFill>
                <a:latin typeface="+mn-ea"/>
              </a:rPr>
              <a:t>3</a:t>
            </a:r>
            <a:r>
              <a:rPr lang="zh-CN" altLang="en-US" b="0" smtClean="0">
                <a:solidFill>
                  <a:srgbClr val="FF0000"/>
                </a:solidFill>
                <a:latin typeface="+mn-ea"/>
              </a:rPr>
              <a:t>、箍筋</a:t>
            </a:r>
            <a:r>
              <a:rPr lang="zh-CN" altLang="en-US" b="0" smtClean="0">
                <a:latin typeface="+mn-ea"/>
              </a:rPr>
              <a:t>：</a:t>
            </a:r>
            <a:r>
              <a:rPr lang="zh-CN" altLang="en-US" b="0">
                <a:latin typeface="+mn-ea"/>
              </a:rPr>
              <a:t>用来满足斜截面抗剪强度，并联结受拉主钢筋和受压区混凝土使其共同工作，此外，用来固定主钢筋的位置而使梁内各种钢筋构成钢筋骨架的钢筋。是梁和柱抵抗剪力配置的环形（当然有圆形的和矩形的）钢筋，是口字形的，将上部和下部的钢筋固定起来</a:t>
            </a:r>
            <a:r>
              <a:rPr lang="zh-CN" altLang="en-US" b="0" smtClean="0">
                <a:latin typeface="+mn-ea"/>
              </a:rPr>
              <a:t>，同时</a:t>
            </a:r>
            <a:r>
              <a:rPr lang="zh-CN" altLang="en-US" b="0">
                <a:latin typeface="+mn-ea"/>
              </a:rPr>
              <a:t>抵抗剪力。</a:t>
            </a:r>
            <a:endParaRPr lang="zh-CN" altLang="en-US">
              <a:latin typeface="+mn-ea"/>
            </a:endParaRPr>
          </a:p>
        </p:txBody>
      </p:sp>
      <p:pic>
        <p:nvPicPr>
          <p:cNvPr id="19558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54817" y="1235075"/>
            <a:ext cx="8966200" cy="5378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5586"/>
                                        </p:tgtEl>
                                        <p:attrNameLst>
                                          <p:attrName>style.visibility</p:attrName>
                                        </p:attrNameLst>
                                      </p:cBhvr>
                                      <p:to>
                                        <p:strVal val="visible"/>
                                      </p:to>
                                    </p:set>
                                    <p:anim calcmode="lin" valueType="num">
                                      <p:cBhvr additive="base">
                                        <p:cTn id="7" dur="500" fill="hold"/>
                                        <p:tgtEl>
                                          <p:spTgt spid="195586"/>
                                        </p:tgtEl>
                                        <p:attrNameLst>
                                          <p:attrName>ppt_x</p:attrName>
                                        </p:attrNameLst>
                                      </p:cBhvr>
                                      <p:tavLst>
                                        <p:tav tm="0">
                                          <p:val>
                                            <p:strVal val="#ppt_x"/>
                                          </p:val>
                                        </p:tav>
                                        <p:tav tm="100000">
                                          <p:val>
                                            <p:strVal val="#ppt_x"/>
                                          </p:val>
                                        </p:tav>
                                      </p:tavLst>
                                    </p:anim>
                                    <p:anim calcmode="lin" valueType="num">
                                      <p:cBhvr additive="base">
                                        <p:cTn id="8" dur="500" fill="hold"/>
                                        <p:tgtEl>
                                          <p:spTgt spid="19558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pic>
        <p:nvPicPr>
          <p:cNvPr id="33794" name="Picture 2" descr="c:\users\think\appdata\roaming\360se6\User Data\temp\75592ebd66d8d1fecbb08909033979ef.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1801" y="525463"/>
            <a:ext cx="11010900"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 name="矩形 1"/>
          <p:cNvSpPr/>
          <p:nvPr/>
        </p:nvSpPr>
        <p:spPr>
          <a:xfrm>
            <a:off x="548218" y="892175"/>
            <a:ext cx="11338983" cy="1298681"/>
          </a:xfrm>
          <a:prstGeom prst="rect">
            <a:avLst/>
          </a:prstGeom>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nSpc>
                <a:spcPct val="150000"/>
              </a:lnSpc>
              <a:defRPr/>
            </a:pPr>
            <a:r>
              <a:rPr lang="en-US" altLang="zh-CN" b="0">
                <a:solidFill>
                  <a:srgbClr val="FF0000"/>
                </a:solidFill>
                <a:latin typeface="+mn-ea"/>
                <a:ea typeface="+mn-ea"/>
              </a:rPr>
              <a:t>4</a:t>
            </a:r>
            <a:r>
              <a:rPr lang="zh-CN" altLang="en-US" b="0">
                <a:solidFill>
                  <a:srgbClr val="FF0000"/>
                </a:solidFill>
                <a:latin typeface="+mn-ea"/>
                <a:ea typeface="+mn-ea"/>
              </a:rPr>
              <a:t>、架立筋</a:t>
            </a:r>
            <a:r>
              <a:rPr lang="zh-CN" altLang="en-US" b="0">
                <a:latin typeface="+mn-ea"/>
                <a:ea typeface="+mn-ea"/>
              </a:rPr>
              <a:t>：是梁上部的钢筋，只起一个结构作用，没实质意义，但在梁的两端则上部的架立筋抵抗负弯距，不能缺少。（架立钢筋设置在梁的受压区外边缘两侧，用来固定箍筋和形成钢筋骨架。如受压区配有纵向受压钢筋时，则可不再配置架立钢筋。架立钢筋的直径与梁的跨度有关。）</a:t>
            </a:r>
            <a:endParaRPr lang="zh-CN" altLang="en-US">
              <a:latin typeface="+mn-ea"/>
              <a:ea typeface="+mn-ea"/>
            </a:endParaRPr>
          </a:p>
        </p:txBody>
      </p:sp>
      <p:pic>
        <p:nvPicPr>
          <p:cNvPr id="34819" name="Picture 2" descr="c:\users\think\appdata\roaming\360se6\User Data\temp\9cc023d59ff7a79677b4c5511ed52a5b.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8217" y="2759075"/>
            <a:ext cx="11097683" cy="370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 name="矩形 1"/>
          <p:cNvSpPr/>
          <p:nvPr/>
        </p:nvSpPr>
        <p:spPr>
          <a:xfrm>
            <a:off x="548218" y="892176"/>
            <a:ext cx="11338983" cy="887201"/>
          </a:xfrm>
          <a:prstGeom prst="rect">
            <a:avLst/>
          </a:prstGeom>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nSpc>
                <a:spcPct val="150000"/>
              </a:lnSpc>
              <a:defRPr/>
            </a:pPr>
            <a:r>
              <a:rPr lang="en-US" altLang="zh-CN" b="0">
                <a:solidFill>
                  <a:srgbClr val="FF0000"/>
                </a:solidFill>
                <a:latin typeface="+mn-ea"/>
                <a:ea typeface="+mn-ea"/>
              </a:rPr>
              <a:t>4</a:t>
            </a:r>
            <a:r>
              <a:rPr lang="zh-CN" altLang="en-US" b="0">
                <a:solidFill>
                  <a:srgbClr val="FF0000"/>
                </a:solidFill>
                <a:latin typeface="+mn-ea"/>
                <a:ea typeface="+mn-ea"/>
              </a:rPr>
              <a:t>、</a:t>
            </a:r>
            <a:r>
              <a:rPr lang="zh-CN" altLang="en-US" b="0">
                <a:solidFill>
                  <a:srgbClr val="FF0000"/>
                </a:solidFill>
              </a:rPr>
              <a:t>贯通筋</a:t>
            </a:r>
            <a:r>
              <a:rPr lang="zh-CN" altLang="en-US" b="0"/>
              <a:t>是指贯穿于构件（如梁）整个长度的钢筋，中间既不弯起也不中断，当钢筋过长时可以搭接或焊接，但不改变直径。</a:t>
            </a:r>
            <a:endParaRPr lang="zh-CN" altLang="en-US">
              <a:latin typeface="+mn-ea"/>
              <a:ea typeface="+mn-ea"/>
            </a:endParaRPr>
          </a:p>
        </p:txBody>
      </p:sp>
      <p:pic>
        <p:nvPicPr>
          <p:cNvPr id="35843" name="Picture 2" descr="c:\users\think\appdata\roaming\360se6\User Data\temp\c69fe7b4254475cf7b80208554d8de7d.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68451" y="1989138"/>
            <a:ext cx="8128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矩形 1"/>
          <p:cNvSpPr/>
          <p:nvPr/>
        </p:nvSpPr>
        <p:spPr>
          <a:xfrm>
            <a:off x="548218" y="568325"/>
            <a:ext cx="11338983" cy="3356082"/>
          </a:xfrm>
          <a:prstGeom prst="rect">
            <a:avLst/>
          </a:prstGeom>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nSpc>
                <a:spcPct val="150000"/>
              </a:lnSpc>
              <a:defRPr/>
            </a:pPr>
            <a:r>
              <a:rPr lang="en-US" altLang="zh-CN" b="0">
                <a:solidFill>
                  <a:srgbClr val="FF0000"/>
                </a:solidFill>
                <a:latin typeface="+mn-ea"/>
                <a:ea typeface="+mn-ea"/>
              </a:rPr>
              <a:t>5</a:t>
            </a:r>
            <a:r>
              <a:rPr lang="zh-CN" altLang="en-US" b="0">
                <a:solidFill>
                  <a:srgbClr val="FF0000"/>
                </a:solidFill>
                <a:latin typeface="+mn-ea"/>
                <a:ea typeface="+mn-ea"/>
              </a:rPr>
              <a:t>、负筋</a:t>
            </a:r>
            <a:r>
              <a:rPr lang="en-US" altLang="zh-CN" b="0">
                <a:latin typeface="+mn-ea"/>
                <a:ea typeface="+mn-ea"/>
              </a:rPr>
              <a:t>:</a:t>
            </a:r>
            <a:r>
              <a:rPr lang="zh-CN" altLang="en-US" b="0">
                <a:latin typeface="+mn-ea"/>
                <a:ea typeface="+mn-ea"/>
              </a:rPr>
              <a:t>就是负弯矩钢筋，弯矩的定义是下部受拉为正，而梁板位置的上层钢筋在支座位置根据受力一般为上部受拉，也就是承受负弯矩，所以叫负弯矩钢筋。（　支座有负筋</a:t>
            </a:r>
            <a:r>
              <a:rPr lang="en-US" altLang="zh-CN" b="0">
                <a:latin typeface="+mn-ea"/>
                <a:ea typeface="+mn-ea"/>
              </a:rPr>
              <a:t>,</a:t>
            </a:r>
            <a:r>
              <a:rPr lang="zh-CN" altLang="en-US" b="0">
                <a:latin typeface="+mn-ea"/>
                <a:ea typeface="+mn-ea"/>
              </a:rPr>
              <a:t>是相对而言的</a:t>
            </a:r>
            <a:r>
              <a:rPr lang="en-US" altLang="zh-CN" b="0">
                <a:latin typeface="+mn-ea"/>
                <a:ea typeface="+mn-ea"/>
              </a:rPr>
              <a:t>,</a:t>
            </a:r>
            <a:r>
              <a:rPr lang="zh-CN" altLang="en-US" b="0">
                <a:latin typeface="+mn-ea"/>
                <a:ea typeface="+mn-ea"/>
              </a:rPr>
              <a:t>一般应该是指梁的支座部位用以抵消负弯矩的钢筋，俗称担担筋。一般结构构件受力弯矩分正弯矩和负弯矩</a:t>
            </a:r>
            <a:r>
              <a:rPr lang="en-US" altLang="zh-CN" b="0">
                <a:latin typeface="+mn-ea"/>
                <a:ea typeface="+mn-ea"/>
              </a:rPr>
              <a:t>,</a:t>
            </a:r>
            <a:r>
              <a:rPr lang="zh-CN" altLang="en-US" b="0">
                <a:solidFill>
                  <a:srgbClr val="FF0000"/>
                </a:solidFill>
                <a:latin typeface="+mn-ea"/>
                <a:ea typeface="+mn-ea"/>
              </a:rPr>
              <a:t>抵抗负弯矩所配备的钢筋称为负筋</a:t>
            </a:r>
            <a:r>
              <a:rPr lang="en-US" altLang="zh-CN" b="0">
                <a:solidFill>
                  <a:srgbClr val="FF0000"/>
                </a:solidFill>
                <a:latin typeface="+mn-ea"/>
                <a:ea typeface="+mn-ea"/>
              </a:rPr>
              <a:t>,</a:t>
            </a:r>
            <a:r>
              <a:rPr lang="zh-CN" altLang="en-US" b="0">
                <a:solidFill>
                  <a:srgbClr val="FF0000"/>
                </a:solidFill>
                <a:latin typeface="+mn-ea"/>
                <a:ea typeface="+mn-ea"/>
              </a:rPr>
              <a:t>一般指板、梁的上部钢筋</a:t>
            </a:r>
            <a:r>
              <a:rPr lang="zh-CN" altLang="en-US" b="0">
                <a:latin typeface="+mn-ea"/>
                <a:ea typeface="+mn-ea"/>
              </a:rPr>
              <a:t>，有些上部配置的构造钢筋习惯上也称为负筋。当梁、板的上部钢筋通长时，大家也习惯地称之为上部钢筋，梁或板的面筋就是负筋）</a:t>
            </a:r>
            <a:endParaRPr lang="en-US" altLang="zh-CN" b="0">
              <a:latin typeface="+mn-ea"/>
              <a:ea typeface="+mn-ea"/>
            </a:endParaRPr>
          </a:p>
          <a:p>
            <a:pPr>
              <a:lnSpc>
                <a:spcPct val="150000"/>
              </a:lnSpc>
              <a:defRPr/>
            </a:pPr>
            <a:endParaRPr lang="en-US" altLang="zh-CN" b="0">
              <a:latin typeface="+mn-ea"/>
              <a:ea typeface="+mn-ea"/>
            </a:endParaRPr>
          </a:p>
          <a:p>
            <a:pPr>
              <a:lnSpc>
                <a:spcPct val="150000"/>
              </a:lnSpc>
              <a:defRPr/>
            </a:pPr>
            <a:r>
              <a:rPr lang="en-US" altLang="zh-CN" b="0">
                <a:solidFill>
                  <a:srgbClr val="FF0000"/>
                </a:solidFill>
                <a:latin typeface="+mn-ea"/>
                <a:ea typeface="+mn-ea"/>
              </a:rPr>
              <a:t>6</a:t>
            </a:r>
            <a:r>
              <a:rPr lang="zh-CN" altLang="en-US" b="0">
                <a:solidFill>
                  <a:srgbClr val="FF0000"/>
                </a:solidFill>
                <a:latin typeface="+mn-ea"/>
                <a:ea typeface="+mn-ea"/>
              </a:rPr>
              <a:t>、拉结筋</a:t>
            </a:r>
            <a:r>
              <a:rPr lang="zh-CN" altLang="en-US" b="0">
                <a:latin typeface="+mn-ea"/>
                <a:ea typeface="+mn-ea"/>
              </a:rPr>
              <a:t>：在无法同时施工的两个或多个构件之间预留的起拉结作用的钢筋就是拉结筋 。是</a:t>
            </a:r>
            <a:r>
              <a:rPr lang="zh-CN" altLang="en-US" b="0">
                <a:solidFill>
                  <a:srgbClr val="FF0000"/>
                </a:solidFill>
                <a:latin typeface="+mn-ea"/>
                <a:ea typeface="+mn-ea"/>
              </a:rPr>
              <a:t>加强框架填充墙与柱连结的受力钢筋</a:t>
            </a:r>
            <a:r>
              <a:rPr lang="zh-CN" altLang="en-US" b="0">
                <a:latin typeface="+mn-ea"/>
                <a:ea typeface="+mn-ea"/>
              </a:rPr>
              <a:t>，提高了填充墙稳定性和抗震能力。</a:t>
            </a:r>
            <a:r>
              <a:rPr lang="en-US" altLang="zh-CN" b="0">
                <a:latin typeface="+mn-ea"/>
                <a:ea typeface="+mn-ea"/>
              </a:rPr>
              <a:t>­</a:t>
            </a:r>
            <a:endParaRPr lang="zh-CN" altLang="en-US">
              <a:latin typeface="+mn-ea"/>
              <a:ea typeface="+mn-ea"/>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矩形 1"/>
          <p:cNvSpPr/>
          <p:nvPr/>
        </p:nvSpPr>
        <p:spPr>
          <a:xfrm>
            <a:off x="548218" y="568326"/>
            <a:ext cx="11338983" cy="2121642"/>
          </a:xfrm>
          <a:prstGeom prst="rect">
            <a:avLst/>
          </a:prstGeom>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nSpc>
                <a:spcPct val="150000"/>
              </a:lnSpc>
              <a:defRPr/>
            </a:pPr>
            <a:r>
              <a:rPr lang="en-US" altLang="zh-CN" b="0">
                <a:solidFill>
                  <a:srgbClr val="FF0000"/>
                </a:solidFill>
                <a:latin typeface="+mn-ea"/>
                <a:ea typeface="+mn-ea"/>
              </a:rPr>
              <a:t>7</a:t>
            </a:r>
            <a:r>
              <a:rPr lang="zh-CN" altLang="en-US" b="0">
                <a:solidFill>
                  <a:srgbClr val="FF0000"/>
                </a:solidFill>
                <a:latin typeface="+mn-ea"/>
                <a:ea typeface="+mn-ea"/>
              </a:rPr>
              <a:t>、</a:t>
            </a:r>
            <a:r>
              <a:rPr lang="zh-CN" altLang="en-US" b="0">
                <a:solidFill>
                  <a:srgbClr val="FF0000"/>
                </a:solidFill>
              </a:rPr>
              <a:t>腰筋</a:t>
            </a:r>
            <a:r>
              <a:rPr lang="zh-CN" altLang="en-US" b="0"/>
              <a:t>又称“腹筋”，他的得名是因为他的位置一般位于梁两侧中间部位而得来的，是梁中部构造钢筋</a:t>
            </a:r>
            <a:r>
              <a:rPr lang="en-US" altLang="zh-CN" b="0"/>
              <a:t>,</a:t>
            </a:r>
            <a:r>
              <a:rPr lang="zh-CN" altLang="en-US" b="0"/>
              <a:t>主要是因为有的梁太高</a:t>
            </a:r>
            <a:r>
              <a:rPr lang="en-US" altLang="zh-CN" b="0"/>
              <a:t>,</a:t>
            </a:r>
            <a:r>
              <a:rPr lang="zh-CN" altLang="en-US" b="0"/>
              <a:t>需要在箍筋中部加条连接筋</a:t>
            </a:r>
            <a:r>
              <a:rPr lang="zh-CN" altLang="en-US" b="0">
                <a:solidFill>
                  <a:srgbClr val="FF0000"/>
                </a:solidFill>
              </a:rPr>
              <a:t> </a:t>
            </a:r>
            <a:r>
              <a:rPr lang="zh-CN" altLang="en-US" b="0"/>
              <a:t>（</a:t>
            </a:r>
            <a:r>
              <a:rPr lang="zh-CN" altLang="en-US" b="0">
                <a:solidFill>
                  <a:srgbClr val="FF0000"/>
                </a:solidFill>
              </a:rPr>
              <a:t>梁侧的纵向构造钢筋</a:t>
            </a:r>
            <a:r>
              <a:rPr lang="zh-CN" altLang="en-US" b="0"/>
              <a:t>实际中又称为腰筋）</a:t>
            </a:r>
            <a:r>
              <a:rPr lang="en-US" altLang="zh-CN" b="0"/>
              <a:t>­</a:t>
            </a:r>
          </a:p>
          <a:p>
            <a:pPr>
              <a:lnSpc>
                <a:spcPct val="150000"/>
              </a:lnSpc>
              <a:defRPr/>
            </a:pPr>
            <a:r>
              <a:rPr lang="en-US" altLang="zh-CN" b="0"/>
              <a:t>	</a:t>
            </a:r>
            <a:r>
              <a:rPr lang="zh-CN" altLang="en-US" b="0"/>
              <a:t>在</a:t>
            </a:r>
            <a:r>
              <a:rPr lang="zh-CN" altLang="en-US" b="0">
                <a:solidFill>
                  <a:srgbClr val="FF0000"/>
                </a:solidFill>
              </a:rPr>
              <a:t>梁高</a:t>
            </a:r>
            <a:r>
              <a:rPr lang="en-US" altLang="zh-CN" b="0">
                <a:solidFill>
                  <a:srgbClr val="FF0000"/>
                </a:solidFill>
              </a:rPr>
              <a:t>450mm</a:t>
            </a:r>
            <a:r>
              <a:rPr lang="zh-CN" altLang="en-US" b="0"/>
              <a:t>，就应沿梁高两侧应设腰筋，所以数量上就不会少于</a:t>
            </a:r>
            <a:r>
              <a:rPr lang="en-US" altLang="zh-CN" b="0"/>
              <a:t>2</a:t>
            </a:r>
            <a:r>
              <a:rPr lang="zh-CN" altLang="en-US" b="0"/>
              <a:t>根。腰筋的直径最小的直径为</a:t>
            </a:r>
            <a:r>
              <a:rPr lang="en-US" altLang="zh-CN" b="0"/>
              <a:t>10mm</a:t>
            </a:r>
            <a:r>
              <a:rPr lang="zh-CN" altLang="en-US" b="0"/>
              <a:t>，间距不应大于</a:t>
            </a:r>
            <a:r>
              <a:rPr lang="en-US" altLang="zh-CN" b="0"/>
              <a:t>200mm</a:t>
            </a:r>
            <a:r>
              <a:rPr lang="zh-CN" altLang="en-US" b="0"/>
              <a:t>，同时面积配筋率不应小于百分之</a:t>
            </a:r>
            <a:r>
              <a:rPr lang="en-US" altLang="zh-CN" b="0"/>
              <a:t>0.3</a:t>
            </a:r>
            <a:r>
              <a:rPr lang="zh-CN" altLang="en-US" b="0"/>
              <a:t>，在梁两侧的纵向构造钢筋（腰筋）之间还要配置拉结钢筋。 一般民用建筑的腰筋直径用</a:t>
            </a:r>
            <a:r>
              <a:rPr lang="en-US" altLang="zh-CN" b="0"/>
              <a:t>16</a:t>
            </a:r>
            <a:r>
              <a:rPr lang="zh-CN" altLang="en-US" b="0"/>
              <a:t>和</a:t>
            </a:r>
            <a:r>
              <a:rPr lang="en-US" altLang="zh-CN" b="0"/>
              <a:t>18</a:t>
            </a:r>
            <a:r>
              <a:rPr lang="zh-CN" altLang="en-US" b="0"/>
              <a:t>就可以了，拉筋用圆</a:t>
            </a:r>
            <a:r>
              <a:rPr lang="en-US" altLang="zh-CN" b="0"/>
              <a:t>8</a:t>
            </a:r>
            <a:r>
              <a:rPr lang="zh-CN" altLang="en-US" b="0"/>
              <a:t>。</a:t>
            </a:r>
            <a:r>
              <a:rPr lang="en-US" altLang="zh-CN" b="0"/>
              <a:t>­</a:t>
            </a:r>
            <a:endParaRPr lang="zh-CN" altLang="en-US">
              <a:latin typeface="+mn-ea"/>
              <a:ea typeface="+mn-ea"/>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32770" name="内容占位符 2"/>
          <p:cNvSpPr>
            <a:spLocks noGrp="1"/>
          </p:cNvSpPr>
          <p:nvPr>
            <p:ph idx="4294967295"/>
          </p:nvPr>
        </p:nvSpPr>
        <p:spPr>
          <a:xfrm>
            <a:off x="609600" y="304800"/>
            <a:ext cx="10972800" cy="6096000"/>
          </a:xfrm>
        </p:spPr>
        <p:txBody>
          <a:bodyPr/>
          <a:lstStyle/>
          <a:p>
            <a:pPr marL="0" indent="0">
              <a:lnSpc>
                <a:spcPct val="150000"/>
              </a:lnSpc>
              <a:spcBef>
                <a:spcPct val="0"/>
              </a:spcBef>
              <a:buFont typeface="Wingdings" pitchFamily="2" charset="2"/>
              <a:buNone/>
              <a:defRPr/>
            </a:pPr>
            <a:r>
              <a:rPr lang="zh-CN" altLang="en-US" sz="2400" smtClean="0">
                <a:solidFill>
                  <a:srgbClr val="0000FF"/>
                </a:solidFill>
                <a:effectLst>
                  <a:outerShdw blurRad="38100" dist="38100" dir="2700000" algn="tl">
                    <a:srgbClr val="C0C0C0"/>
                  </a:outerShdw>
                </a:effectLst>
                <a:latin typeface="楷体_GB2312" charset="-122"/>
              </a:rPr>
              <a:t>三、钢筋安装工程质量检验</a:t>
            </a:r>
            <a:endParaRPr lang="en-US" altLang="zh-CN" sz="2800" smtClean="0">
              <a:solidFill>
                <a:srgbClr val="0000FF"/>
              </a:solidFill>
              <a:effectLst>
                <a:outerShdw blurRad="38100" dist="38100" dir="2700000" algn="tl">
                  <a:srgbClr val="C0C0C0"/>
                </a:outerShdw>
              </a:effectLst>
              <a:latin typeface="楷体_GB2312" charset="-122"/>
            </a:endParaRPr>
          </a:p>
          <a:p>
            <a:pPr marL="0" indent="0">
              <a:lnSpc>
                <a:spcPct val="150000"/>
              </a:lnSpc>
              <a:buFont typeface="Wingdings" pitchFamily="2" charset="2"/>
              <a:buNone/>
              <a:defRPr/>
            </a:pPr>
            <a:r>
              <a:rPr lang="zh-CN" altLang="en-US" sz="1600" smtClean="0">
                <a:latin typeface="楷体_GB2312" charset="-122"/>
              </a:rPr>
              <a:t>（一）钢筋安装工程</a:t>
            </a:r>
            <a:r>
              <a:rPr lang="zh-CN" altLang="en-US" sz="1700" smtClean="0">
                <a:solidFill>
                  <a:srgbClr val="FF0000"/>
                </a:solidFill>
                <a:latin typeface="楷体_GB2312" charset="-122"/>
              </a:rPr>
              <a:t>质量控制</a:t>
            </a:r>
            <a:br>
              <a:rPr lang="zh-CN" altLang="en-US" sz="3900" b="0" smtClean="0">
                <a:latin typeface="楷体_GB2312" charset="-122"/>
              </a:rPr>
            </a:br>
            <a:r>
              <a:rPr lang="en-US" altLang="zh-CN" sz="1600" smtClean="0">
                <a:latin typeface="楷体_GB2312" charset="-122"/>
              </a:rPr>
              <a:t>( 1 </a:t>
            </a:r>
            <a:r>
              <a:rPr lang="zh-CN" altLang="en-US" sz="1500" smtClean="0">
                <a:latin typeface="楷体_GB2312" charset="-122"/>
              </a:rPr>
              <a:t>）钢筋安装前，应进行安全技术交底，并履行有关手续。</a:t>
            </a:r>
            <a:br>
              <a:rPr lang="zh-CN" altLang="en-US" sz="1500" smtClean="0">
                <a:latin typeface="楷体_GB2312" charset="-122"/>
              </a:rPr>
            </a:br>
            <a:r>
              <a:rPr lang="en-US" altLang="zh-CN" sz="1600" smtClean="0">
                <a:latin typeface="楷体_GB2312" charset="-122"/>
              </a:rPr>
              <a:t>( 2 </a:t>
            </a:r>
            <a:r>
              <a:rPr lang="zh-CN" altLang="en-US" sz="1500" smtClean="0">
                <a:latin typeface="楷体_GB2312" charset="-122"/>
              </a:rPr>
              <a:t>）钢筋安装前，应根据施工图核对钢筋的品种、规格、尺寸和数量，并落实钢筋安装工序。</a:t>
            </a:r>
            <a:br>
              <a:rPr lang="zh-CN" altLang="en-US" sz="1500" smtClean="0">
                <a:latin typeface="楷体_GB2312" charset="-122"/>
              </a:rPr>
            </a:br>
            <a:r>
              <a:rPr lang="en-US" altLang="zh-CN" sz="1600" smtClean="0">
                <a:latin typeface="楷体_GB2312" charset="-122"/>
              </a:rPr>
              <a:t>( 3 </a:t>
            </a:r>
            <a:r>
              <a:rPr lang="zh-CN" altLang="en-US" sz="1400" smtClean="0">
                <a:latin typeface="楷体_GB2312" charset="-122"/>
              </a:rPr>
              <a:t>）钢筋安装时应检查钢筋的</a:t>
            </a:r>
            <a:r>
              <a:rPr lang="zh-CN" altLang="en-US" sz="1500" smtClean="0">
                <a:solidFill>
                  <a:srgbClr val="FF0000"/>
                </a:solidFill>
                <a:latin typeface="楷体_GB2312" charset="-122"/>
              </a:rPr>
              <a:t>品种、级别、规格、数量</a:t>
            </a:r>
            <a:r>
              <a:rPr lang="zh-CN" altLang="en-US" sz="1600" smtClean="0">
                <a:latin typeface="楷体_GB2312" charset="-122"/>
              </a:rPr>
              <a:t>是否符合设计要求。</a:t>
            </a:r>
          </a:p>
          <a:p>
            <a:pPr marL="0" indent="0">
              <a:lnSpc>
                <a:spcPct val="150000"/>
              </a:lnSpc>
              <a:buFont typeface="Wingdings" pitchFamily="2" charset="2"/>
              <a:buNone/>
              <a:defRPr/>
            </a:pPr>
            <a:r>
              <a:rPr lang="en-US" altLang="zh-CN" sz="1700" smtClean="0">
                <a:latin typeface="楷体_GB2312" charset="-122"/>
              </a:rPr>
              <a:t>( 4 </a:t>
            </a:r>
            <a:r>
              <a:rPr lang="zh-CN" altLang="en-US" sz="1400" smtClean="0">
                <a:latin typeface="楷体_GB2312" charset="-122"/>
              </a:rPr>
              <a:t>）钢筋安装时检查</a:t>
            </a:r>
            <a:r>
              <a:rPr lang="zh-CN" altLang="en-US" sz="1500" smtClean="0">
                <a:solidFill>
                  <a:srgbClr val="FF0000"/>
                </a:solidFill>
                <a:latin typeface="楷体_GB2312" charset="-122"/>
              </a:rPr>
              <a:t>钢筋骨架、钢筋网绑扎方法</a:t>
            </a:r>
            <a:r>
              <a:rPr lang="zh-CN" altLang="en-US" sz="1400" smtClean="0">
                <a:latin typeface="楷体_GB2312" charset="-122"/>
              </a:rPr>
              <a:t>是否正确、是否牢固可靠。</a:t>
            </a:r>
            <a:r>
              <a:rPr lang="en-US" altLang="zh-CN" sz="1600" smtClean="0">
                <a:latin typeface="楷体_GB2312" charset="-122"/>
              </a:rPr>
              <a:t> </a:t>
            </a:r>
          </a:p>
          <a:p>
            <a:pPr marL="0" indent="0">
              <a:lnSpc>
                <a:spcPct val="150000"/>
              </a:lnSpc>
              <a:buFont typeface="Wingdings" pitchFamily="2" charset="2"/>
              <a:buNone/>
              <a:defRPr/>
            </a:pPr>
            <a:r>
              <a:rPr lang="en-US" altLang="zh-CN" sz="1500" smtClean="0">
                <a:latin typeface="楷体_GB2312" charset="-122"/>
              </a:rPr>
              <a:t>( 5 </a:t>
            </a:r>
            <a:r>
              <a:rPr lang="zh-CN" altLang="en-US" sz="1700" smtClean="0">
                <a:latin typeface="楷体_GB2312" charset="-122"/>
              </a:rPr>
              <a:t>）钢筋绑扎时应检查钢筋的</a:t>
            </a:r>
            <a:r>
              <a:rPr lang="zh-CN" altLang="en-US" sz="1500" smtClean="0">
                <a:solidFill>
                  <a:srgbClr val="FF0000"/>
                </a:solidFill>
                <a:latin typeface="楷体_GB2312" charset="-122"/>
              </a:rPr>
              <a:t>交叉点是否用铁丝扎牢</a:t>
            </a:r>
            <a:r>
              <a:rPr lang="zh-CN" altLang="en-US" sz="1500" smtClean="0">
                <a:latin typeface="楷体_GB2312" charset="-122"/>
              </a:rPr>
              <a:t>，</a:t>
            </a:r>
            <a:r>
              <a:rPr lang="zh-CN" altLang="en-US" sz="1400" smtClean="0">
                <a:solidFill>
                  <a:srgbClr val="FF0000"/>
                </a:solidFill>
                <a:latin typeface="楷体_GB2312" charset="-122"/>
              </a:rPr>
              <a:t>板、墙钢筋网的受力钢筋位置</a:t>
            </a:r>
            <a:r>
              <a:rPr lang="zh-CN" altLang="en-US" sz="1600" smtClean="0">
                <a:latin typeface="楷体_GB2312" charset="-122"/>
              </a:rPr>
              <a:t>是否准确；</a:t>
            </a:r>
            <a:r>
              <a:rPr lang="zh-CN" altLang="en-US" sz="1600" smtClean="0">
                <a:solidFill>
                  <a:srgbClr val="FF0000"/>
                </a:solidFill>
                <a:latin typeface="楷体_GB2312" charset="-122"/>
              </a:rPr>
              <a:t>双向受力钢筋必须绑扎牢固</a:t>
            </a:r>
            <a:r>
              <a:rPr lang="zh-CN" altLang="en-US" sz="1700" smtClean="0">
                <a:latin typeface="楷体_GB2312" charset="-122"/>
              </a:rPr>
              <a:t>，绑扎基础底板钢筋，应使弯钩朝上，</a:t>
            </a:r>
            <a:r>
              <a:rPr lang="zh-CN" altLang="en-US" sz="1700" smtClean="0">
                <a:solidFill>
                  <a:srgbClr val="FF0000"/>
                </a:solidFill>
                <a:latin typeface="楷体_GB2312" charset="-122"/>
              </a:rPr>
              <a:t>梁和柱的箍筋（除有特殊设计要求外），应与受力钢筋垂直</a:t>
            </a:r>
            <a:r>
              <a:rPr lang="zh-CN" altLang="en-US" sz="1400" smtClean="0">
                <a:latin typeface="楷体_GB2312" charset="-122"/>
              </a:rPr>
              <a:t>，箍筋弯钩叠合处，应沿受力钢筋方向错开放置，梁的箍筋弯钩应放在受压处。</a:t>
            </a:r>
            <a:br>
              <a:rPr lang="zh-CN" altLang="en-US" sz="1400" smtClean="0">
                <a:latin typeface="楷体_GB2312" charset="-122"/>
              </a:rPr>
            </a:br>
            <a:r>
              <a:rPr lang="en-US" altLang="zh-CN" sz="1600" smtClean="0">
                <a:latin typeface="楷体_GB2312" charset="-122"/>
              </a:rPr>
              <a:t>( 6 </a:t>
            </a:r>
            <a:r>
              <a:rPr lang="zh-CN" altLang="en-US" sz="1400" smtClean="0">
                <a:latin typeface="楷体_GB2312" charset="-122"/>
              </a:rPr>
              <a:t>）注意控制</a:t>
            </a:r>
            <a:r>
              <a:rPr lang="zh-CN" altLang="en-US" sz="1600" smtClean="0">
                <a:solidFill>
                  <a:srgbClr val="FF0000"/>
                </a:solidFill>
                <a:latin typeface="楷体_GB2312" charset="-122"/>
              </a:rPr>
              <a:t>框架结构节点核心区、剪力墙结构暗柱与连梁交接处梁与柱的箍筋设置</a:t>
            </a:r>
            <a:r>
              <a:rPr lang="zh-CN" altLang="en-US" sz="1600" smtClean="0">
                <a:latin typeface="楷体_GB2312" charset="-122"/>
              </a:rPr>
              <a:t>是否符合要求。 </a:t>
            </a:r>
          </a:p>
          <a:p>
            <a:pPr marL="0" indent="0">
              <a:buFont typeface="Wingdings" pitchFamily="2" charset="2"/>
              <a:buNone/>
              <a:defRPr/>
            </a:pPr>
            <a:endParaRPr lang="zh-CN" altLang="en-US" smtClean="0">
              <a:ea typeface="宋体" pitchFamily="2"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sp>
        <p:nvSpPr>
          <p:cNvPr id="39938" name="Text Box 2"/>
          <p:cNvSpPr txBox="1">
            <a:spLocks noChangeArrowheads="1"/>
          </p:cNvSpPr>
          <p:nvPr/>
        </p:nvSpPr>
        <p:spPr bwMode="auto">
          <a:xfrm>
            <a:off x="1102784" y="3644900"/>
            <a:ext cx="9601200" cy="3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1pPr>
            <a:lvl2pPr marL="742950" indent="-28575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2pPr>
            <a:lvl3pPr marL="11430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3pPr>
            <a:lvl4pPr marL="16002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4pPr>
            <a:lvl5pPr marL="1828800" algn="l" defTabSz="914400" rtl="0" eaLnBrk="1" fontAlgn="base" latinLnBrk="0" hangingPunct="1">
              <a:spcBef>
                <a:spcPct val="0"/>
              </a:spcBef>
              <a:spcAft>
                <a:spcPct val="0"/>
              </a:spcAft>
              <a:buFont typeface="Arial" pitchFamily="34" charset="0"/>
              <a:defRPr sz="2000" kern="1200">
                <a:solidFill>
                  <a:schemeClr val="tx1"/>
                </a:solidFill>
                <a:latin typeface="Arial" pitchFamily="34" charset="0"/>
                <a:ea typeface="宋体" pitchFamily="2" charset="-122"/>
                <a:cs typeface="楷体_GB2312"/>
              </a:defRPr>
            </a:lvl5pPr>
            <a:lvl6pPr marL="2286000" algn="l" defTabSz="914400" rtl="0" eaLnBrk="1" latinLnBrk="0" hangingPunct="1">
              <a:defRPr sz="2000" kern="1200">
                <a:solidFill>
                  <a:schemeClr val="tx1"/>
                </a:solidFill>
                <a:latin typeface="Arial" pitchFamily="34" charset="0"/>
                <a:ea typeface="宋体" pitchFamily="2" charset="-122"/>
                <a:cs typeface="楷体_GB2312"/>
              </a:defRPr>
            </a:lvl6pPr>
            <a:lvl7pPr marL="2743200" algn="l" defTabSz="914400" rtl="0" eaLnBrk="1" latinLnBrk="0" hangingPunct="1">
              <a:defRPr sz="2000" kern="1200">
                <a:solidFill>
                  <a:schemeClr val="tx1"/>
                </a:solidFill>
                <a:latin typeface="Arial" pitchFamily="34" charset="0"/>
                <a:ea typeface="宋体" pitchFamily="2" charset="-122"/>
                <a:cs typeface="楷体_GB2312"/>
              </a:defRPr>
            </a:lvl7pPr>
            <a:lvl8pPr marL="3200400" algn="l" defTabSz="914400" rtl="0" eaLnBrk="1" latinLnBrk="0" hangingPunct="1">
              <a:defRPr sz="2000" kern="1200">
                <a:solidFill>
                  <a:schemeClr val="tx1"/>
                </a:solidFill>
                <a:latin typeface="Arial" pitchFamily="34" charset="0"/>
                <a:ea typeface="宋体" pitchFamily="2" charset="-122"/>
                <a:cs typeface="楷体_GB2312"/>
              </a:defRPr>
            </a:lvl8pPr>
            <a:lvl9pPr marL="3657600" algn="l" defTabSz="914400" rtl="0" eaLnBrk="1" latinLnBrk="0" hangingPunct="1">
              <a:defRPr sz="2000" kern="1200">
                <a:solidFill>
                  <a:schemeClr val="tx1"/>
                </a:solidFill>
                <a:latin typeface="Arial" pitchFamily="34" charset="0"/>
                <a:ea typeface="宋体" pitchFamily="2" charset="-122"/>
                <a:cs typeface="楷体_GB2312"/>
              </a:defRPr>
            </a:lvl9pPr>
          </a:lstStyle>
          <a:p>
            <a:pPr>
              <a:buFont typeface="Wingdings" pitchFamily="2" charset="2"/>
              <a:buNone/>
            </a:pPr>
            <a:endParaRPr lang="zh-CN" altLang="zh-CN" sz="2800" baseline="-25000">
              <a:ea typeface="宋体" pitchFamily="2" charset="-122"/>
            </a:endParaRPr>
          </a:p>
        </p:txBody>
      </p:sp>
      <p:sp>
        <p:nvSpPr>
          <p:cNvPr id="33795" name="Text Box 3"/>
          <p:cNvSpPr txBox="1">
            <a:spLocks noChangeArrowheads="1"/>
          </p:cNvSpPr>
          <p:nvPr/>
        </p:nvSpPr>
        <p:spPr bwMode="auto">
          <a:xfrm>
            <a:off x="334433" y="260350"/>
            <a:ext cx="11618384" cy="571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fontAlgn="base" latinLnBrk="0" hangingPunct="0">
              <a:lnSpc>
                <a:spcPct val="110000"/>
              </a:lnSpc>
              <a:spcBef>
                <a:spcPct val="20000"/>
              </a:spcBef>
              <a:spcAft>
                <a:spcPct val="0"/>
              </a:spcAft>
              <a:buClr>
                <a:srgbClr val="0000FF"/>
              </a:buClr>
              <a:buFont typeface="Wingdings" pitchFamily="2" charset="2"/>
              <a:buChar char="•"/>
              <a:defRPr sz="2400" b="1" kern="1200">
                <a:solidFill>
                  <a:schemeClr val="tx1"/>
                </a:solidFill>
                <a:latin typeface="Times New Roman" pitchFamily="18" charset="0"/>
                <a:ea typeface="楷体_GB2312" charset="-122"/>
                <a:cs typeface="楷体_GB2312"/>
              </a:defRPr>
            </a:lvl1pPr>
            <a:lvl2pPr marL="742950" indent="-285750" algn="l" defTabSz="914400" rtl="0" eaLnBrk="0" fontAlgn="base" latinLnBrk="0" hangingPunct="0">
              <a:lnSpc>
                <a:spcPct val="110000"/>
              </a:lnSpc>
              <a:spcBef>
                <a:spcPct val="20000"/>
              </a:spcBef>
              <a:spcAft>
                <a:spcPct val="0"/>
              </a:spcAft>
              <a:buClr>
                <a:srgbClr val="0000FF"/>
              </a:buClr>
              <a:buFont typeface="Wingdings" pitchFamily="2" charset="2"/>
              <a:buChar char="Ø"/>
              <a:defRPr sz="2400" b="1" kern="1200">
                <a:solidFill>
                  <a:schemeClr val="tx1"/>
                </a:solidFill>
                <a:latin typeface="Times New Roman" pitchFamily="18" charset="0"/>
                <a:ea typeface="楷体_GB2312" charset="-122"/>
                <a:cs typeface="楷体_GB2312"/>
              </a:defRPr>
            </a:lvl2pPr>
            <a:lvl3pPr marL="1143000" indent="-228600" algn="l" defTabSz="914400" rtl="0" eaLnBrk="0" fontAlgn="base" latinLnBrk="0" hangingPunct="0">
              <a:lnSpc>
                <a:spcPct val="110000"/>
              </a:lnSpc>
              <a:spcBef>
                <a:spcPct val="20000"/>
              </a:spcBef>
              <a:spcAft>
                <a:spcPct val="0"/>
              </a:spcAft>
              <a:buFont typeface="Wingdings" pitchFamily="2" charset="2"/>
              <a:buBlip>
                <a:blip r:embed="rId2"/>
              </a:buBlip>
              <a:defRPr sz="2000" b="1" kern="1200">
                <a:solidFill>
                  <a:schemeClr val="tx1"/>
                </a:solidFill>
                <a:latin typeface="Times New Roman" pitchFamily="18" charset="0"/>
                <a:ea typeface="楷体_GB2312" charset="-122"/>
                <a:cs typeface="楷体_GB2312"/>
              </a:defRPr>
            </a:lvl3pPr>
            <a:lvl4pPr marL="1600200" indent="-228600" algn="l" defTabSz="914400" rtl="0" eaLnBrk="0" fontAlgn="base" latinLnBrk="0" hangingPunct="0">
              <a:lnSpc>
                <a:spcPct val="110000"/>
              </a:lnSpc>
              <a:spcBef>
                <a:spcPct val="20000"/>
              </a:spcBef>
              <a:spcAft>
                <a:spcPct val="0"/>
              </a:spcAft>
              <a:buFont typeface="Wingdings" pitchFamily="2" charset="2"/>
              <a:buBlip>
                <a:blip r:embed="rId3"/>
              </a:buBlip>
              <a:defRPr sz="2000" b="1" kern="1200">
                <a:solidFill>
                  <a:schemeClr val="tx1"/>
                </a:solidFill>
                <a:latin typeface="Times New Roman" pitchFamily="18" charset="0"/>
                <a:ea typeface="楷体_GB2312" charset="-122"/>
                <a:cs typeface="楷体_GB2312"/>
              </a:defRPr>
            </a:lvl4pPr>
            <a:lvl5pPr marL="20574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5pPr>
            <a:lvl6pPr marL="25146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6pPr>
            <a:lvl7pPr marL="29718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7pPr>
            <a:lvl8pPr marL="34290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8pPr>
            <a:lvl9pPr marL="38862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9pPr>
          </a:lstStyle>
          <a:p>
            <a:pPr>
              <a:lnSpc>
                <a:spcPct val="150000"/>
              </a:lnSpc>
              <a:buFont typeface="Wingdings" pitchFamily="2" charset="2"/>
              <a:buNone/>
              <a:defRPr/>
            </a:pPr>
            <a:r>
              <a:rPr lang="zh-CN" altLang="en-US" sz="2400" smtClean="0">
                <a:solidFill>
                  <a:srgbClr val="0000FF"/>
                </a:solidFill>
                <a:effectLst>
                  <a:outerShdw blurRad="38100" dist="38100" dir="2700000" algn="tl">
                    <a:srgbClr val="C0C0C0"/>
                  </a:outerShdw>
                </a:effectLst>
                <a:latin typeface="楷体_GB2312" charset="-122"/>
              </a:rPr>
              <a:t>三、钢筋安装工程质量检验</a:t>
            </a:r>
            <a:br>
              <a:rPr lang="zh-CN" altLang="en-US" sz="2800" smtClean="0">
                <a:solidFill>
                  <a:srgbClr val="FF0066"/>
                </a:solidFill>
                <a:ea typeface="宋体" pitchFamily="2" charset="-122"/>
              </a:rPr>
            </a:br>
            <a:r>
              <a:rPr lang="en-US" altLang="zh-CN" sz="1400" smtClean="0">
                <a:latin typeface="楷体_GB2312" charset="-122"/>
              </a:rPr>
              <a:t>( 7 </a:t>
            </a:r>
            <a:r>
              <a:rPr lang="zh-CN" altLang="en-US" sz="1700" smtClean="0">
                <a:latin typeface="楷体_GB2312" charset="-122"/>
              </a:rPr>
              <a:t>）注意控制，</a:t>
            </a:r>
            <a:r>
              <a:rPr lang="zh-CN" altLang="en-US" sz="1500" smtClean="0">
                <a:solidFill>
                  <a:srgbClr val="FF0000"/>
                </a:solidFill>
                <a:latin typeface="楷体_GB2312" charset="-122"/>
              </a:rPr>
              <a:t>框一剪或剪力墙结构中连梁箍筋在暗柱中的设置</a:t>
            </a:r>
            <a:r>
              <a:rPr lang="zh-CN" altLang="en-US" sz="1700" smtClean="0">
                <a:latin typeface="楷体_GB2312" charset="-122"/>
              </a:rPr>
              <a:t>是否符合要求。</a:t>
            </a:r>
          </a:p>
          <a:p>
            <a:pPr>
              <a:lnSpc>
                <a:spcPct val="150000"/>
              </a:lnSpc>
              <a:buFont typeface="Wingdings" pitchFamily="2" charset="2"/>
              <a:buNone/>
              <a:defRPr/>
            </a:pPr>
            <a:r>
              <a:rPr lang="en-US" altLang="zh-CN" sz="1700" smtClean="0">
                <a:latin typeface="楷体_GB2312" charset="-122"/>
              </a:rPr>
              <a:t>( 8 </a:t>
            </a:r>
            <a:r>
              <a:rPr lang="zh-CN" altLang="en-US" sz="1500" smtClean="0">
                <a:latin typeface="楷体_GB2312" charset="-122"/>
              </a:rPr>
              <a:t>）注意控制，</a:t>
            </a:r>
            <a:r>
              <a:rPr lang="zh-CN" altLang="en-US" sz="1600" smtClean="0">
                <a:solidFill>
                  <a:srgbClr val="FF0000"/>
                </a:solidFill>
                <a:latin typeface="楷体_GB2312" charset="-122"/>
              </a:rPr>
              <a:t>框架梁、柱箍筋加密区长度和间距</a:t>
            </a:r>
            <a:r>
              <a:rPr lang="zh-CN" altLang="en-US" sz="1400" smtClean="0">
                <a:latin typeface="楷体_GB2312" charset="-122"/>
              </a:rPr>
              <a:t>是否符合要求。</a:t>
            </a:r>
            <a:endParaRPr lang="en-US" altLang="zh-CN" sz="1800" smtClean="0">
              <a:latin typeface="楷体_GB2312" charset="-122"/>
            </a:endParaRPr>
          </a:p>
          <a:p>
            <a:pPr>
              <a:lnSpc>
                <a:spcPct val="150000"/>
              </a:lnSpc>
              <a:buFont typeface="Wingdings" pitchFamily="2" charset="2"/>
              <a:buNone/>
              <a:defRPr/>
            </a:pPr>
            <a:r>
              <a:rPr lang="en-US" altLang="zh-CN" sz="1500" smtClean="0">
                <a:latin typeface="楷体_GB2312" charset="-122"/>
              </a:rPr>
              <a:t>( 9 </a:t>
            </a:r>
            <a:r>
              <a:rPr lang="zh-CN" altLang="en-US" sz="1600" smtClean="0">
                <a:latin typeface="楷体_GB2312" charset="-122"/>
              </a:rPr>
              <a:t>）注意控制，</a:t>
            </a:r>
            <a:r>
              <a:rPr lang="zh-CN" altLang="en-US" sz="1600" smtClean="0">
                <a:solidFill>
                  <a:srgbClr val="FF0000"/>
                </a:solidFill>
                <a:latin typeface="楷体_GB2312" charset="-122"/>
              </a:rPr>
              <a:t>框架梁、连梁在柱（墙、梁）中的锚固方式和锚固长度</a:t>
            </a:r>
            <a:r>
              <a:rPr lang="zh-CN" altLang="en-US" sz="1500" smtClean="0">
                <a:latin typeface="楷体_GB2312" charset="-122"/>
              </a:rPr>
              <a:t>是否符合设计要求（工程中往往存在部分钢筋水平段锚固不满足设计要求的现象）。</a:t>
            </a:r>
            <a:br>
              <a:rPr lang="zh-CN" altLang="en-US" sz="1500" smtClean="0">
                <a:latin typeface="楷体_GB2312" charset="-122"/>
              </a:rPr>
            </a:br>
            <a:r>
              <a:rPr lang="en-US" altLang="zh-CN" sz="1500" smtClean="0">
                <a:latin typeface="楷体_GB2312" charset="-122"/>
              </a:rPr>
              <a:t>( 10 </a:t>
            </a:r>
            <a:r>
              <a:rPr lang="zh-CN" altLang="en-US" sz="1700" smtClean="0">
                <a:latin typeface="楷体_GB2312" charset="-122"/>
              </a:rPr>
              <a:t>）当剪力墙钢筋直径较细时，注意控制钢筋的水平度与垂直度，应当采取适当措施（如增加梯子筋数量等）确保钢筋位置正确。</a:t>
            </a:r>
          </a:p>
          <a:p>
            <a:pPr>
              <a:lnSpc>
                <a:spcPct val="150000"/>
              </a:lnSpc>
              <a:buFont typeface="Wingdings" pitchFamily="2" charset="2"/>
              <a:buNone/>
              <a:defRPr/>
            </a:pPr>
            <a:r>
              <a:rPr lang="en-US" altLang="zh-CN" sz="1500" smtClean="0">
                <a:latin typeface="楷体_GB2312" charset="-122"/>
              </a:rPr>
              <a:t>( 11 </a:t>
            </a:r>
            <a:r>
              <a:rPr lang="zh-CN" altLang="en-US" sz="1400" smtClean="0">
                <a:latin typeface="楷体_GB2312" charset="-122"/>
              </a:rPr>
              <a:t>）工程实践中为便于施工，</a:t>
            </a:r>
            <a:r>
              <a:rPr lang="zh-CN" altLang="en-US" sz="1600" smtClean="0">
                <a:solidFill>
                  <a:srgbClr val="FF0000"/>
                </a:solidFill>
                <a:latin typeface="楷体_GB2312" charset="-122"/>
              </a:rPr>
              <a:t>剪力墙中的拉筋加工往往是一端加工成</a:t>
            </a:r>
            <a:r>
              <a:rPr lang="en-US" altLang="zh-CN" sz="1600" smtClean="0">
                <a:solidFill>
                  <a:srgbClr val="FF0000"/>
                </a:solidFill>
                <a:latin typeface="楷体_GB2312" charset="-122"/>
              </a:rPr>
              <a:t>135 </a:t>
            </a:r>
            <a:r>
              <a:rPr lang="zh-CN" altLang="en-US" sz="1500" smtClean="0">
                <a:solidFill>
                  <a:srgbClr val="FF0000"/>
                </a:solidFill>
                <a:latin typeface="楷体_GB2312" charset="-122"/>
              </a:rPr>
              <a:t>度弯钩另一端暂时加工成</a:t>
            </a:r>
            <a:r>
              <a:rPr lang="en-US" altLang="zh-CN" sz="1500" smtClean="0">
                <a:solidFill>
                  <a:srgbClr val="FF0000"/>
                </a:solidFill>
                <a:latin typeface="楷体_GB2312" charset="-122"/>
              </a:rPr>
              <a:t>90 </a:t>
            </a:r>
            <a:r>
              <a:rPr lang="zh-CN" altLang="en-US" sz="1400" smtClean="0">
                <a:solidFill>
                  <a:srgbClr val="FF0000"/>
                </a:solidFill>
                <a:latin typeface="楷体_GB2312" charset="-122"/>
              </a:rPr>
              <a:t>度弯钩，待拉筋就位后再将</a:t>
            </a:r>
            <a:r>
              <a:rPr lang="en-US" altLang="zh-CN" sz="1500" smtClean="0">
                <a:solidFill>
                  <a:srgbClr val="FF0000"/>
                </a:solidFill>
                <a:latin typeface="楷体_GB2312" charset="-122"/>
              </a:rPr>
              <a:t>90 </a:t>
            </a:r>
            <a:r>
              <a:rPr lang="zh-CN" altLang="en-US" sz="1600" smtClean="0">
                <a:solidFill>
                  <a:srgbClr val="FF0000"/>
                </a:solidFill>
                <a:latin typeface="楷体_GB2312" charset="-122"/>
              </a:rPr>
              <a:t>度弯钩弯扎成型</a:t>
            </a:r>
            <a:r>
              <a:rPr lang="zh-CN" altLang="en-US" sz="1400" smtClean="0">
                <a:latin typeface="楷体_GB2312" charset="-122"/>
              </a:rPr>
              <a:t>，这样，如加工措施不当往往会出现拉筋变形，钢筋安装时应予以控制。</a:t>
            </a:r>
            <a:br>
              <a:rPr lang="zh-CN" altLang="en-US" sz="1400" smtClean="0">
                <a:latin typeface="楷体_GB2312" charset="-122"/>
              </a:rPr>
            </a:br>
            <a:r>
              <a:rPr lang="en-US" altLang="zh-CN" sz="1700" smtClean="0">
                <a:latin typeface="楷体_GB2312" charset="-122"/>
              </a:rPr>
              <a:t>( 12 </a:t>
            </a:r>
            <a:r>
              <a:rPr lang="zh-CN" altLang="en-US" sz="1400" smtClean="0">
                <a:latin typeface="楷体_GB2312" charset="-122"/>
              </a:rPr>
              <a:t>）注意控制，</a:t>
            </a:r>
            <a:r>
              <a:rPr lang="zh-CN" altLang="en-US" sz="1700" smtClean="0">
                <a:solidFill>
                  <a:srgbClr val="FF0000"/>
                </a:solidFill>
                <a:latin typeface="楷体_GB2312" charset="-122"/>
              </a:rPr>
              <a:t>预留洞口加强筋</a:t>
            </a:r>
            <a:r>
              <a:rPr lang="zh-CN" altLang="en-US" sz="1500" smtClean="0">
                <a:latin typeface="楷体_GB2312" charset="-122"/>
              </a:rPr>
              <a:t>的设置是否符合设计要求。</a:t>
            </a:r>
            <a:br>
              <a:rPr lang="zh-CN" altLang="en-US" sz="1500" smtClean="0">
                <a:latin typeface="楷体_GB2312" charset="-122"/>
              </a:rPr>
            </a:br>
            <a:r>
              <a:rPr lang="en-US" altLang="zh-CN" sz="1700" smtClean="0">
                <a:latin typeface="楷体_GB2312" charset="-122"/>
              </a:rPr>
              <a:t>( 13 </a:t>
            </a:r>
            <a:r>
              <a:rPr lang="zh-CN" altLang="en-US" sz="1600" smtClean="0">
                <a:latin typeface="楷体_GB2312" charset="-122"/>
              </a:rPr>
              <a:t>）工程中常常出现由于墙柱钢筋固定措施不合格，导致下柱（墙）钢筋位置偏离设计要求的现象，隐蔽工程验收时应查验</a:t>
            </a:r>
            <a:r>
              <a:rPr lang="zh-CN" altLang="en-US" sz="1700" smtClean="0">
                <a:solidFill>
                  <a:srgbClr val="FF0000"/>
                </a:solidFill>
                <a:latin typeface="楷体_GB2312" charset="-122"/>
              </a:rPr>
              <a:t>防止墙柱钢筋错位的措施</a:t>
            </a:r>
            <a:r>
              <a:rPr lang="zh-CN" altLang="en-US" sz="1500" smtClean="0">
                <a:latin typeface="楷体_GB2312" charset="-122"/>
              </a:rPr>
              <a:t>是否得当。  </a:t>
            </a:r>
          </a:p>
          <a:p>
            <a:pPr eaLnBrk="1" hangingPunct="1">
              <a:lnSpc>
                <a:spcPts val="3100"/>
              </a:lnSpc>
              <a:spcBef>
                <a:spcPct val="0"/>
              </a:spcBef>
              <a:buClrTx/>
              <a:buFont typeface="Wingdings" pitchFamily="2" charset="2"/>
              <a:buNone/>
              <a:defRPr/>
            </a:pPr>
            <a:br>
              <a:rPr lang="zh-CN" altLang="en-US" sz="1700" smtClean="0">
                <a:latin typeface="楷体_GB2312" charset="-122"/>
              </a:rPr>
            </a:b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sp>
        <p:nvSpPr>
          <p:cNvPr id="40962" name="Text Box 2"/>
          <p:cNvSpPr txBox="1">
            <a:spLocks noChangeArrowheads="1"/>
          </p:cNvSpPr>
          <p:nvPr/>
        </p:nvSpPr>
        <p:spPr bwMode="auto">
          <a:xfrm>
            <a:off x="1102784" y="3644900"/>
            <a:ext cx="9601200" cy="3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1pPr>
            <a:lvl2pPr marL="742950" indent="-285750" algn="l" defTabSz="914400" rtl="0" eaLnBrk="1" fontAlgn="base" latinLnBrk="0" hangingPunct="1">
              <a:spcBef>
                <a:spcPct val="0"/>
              </a:spcBef>
              <a:spcAft>
                <a:spcPct val="0"/>
              </a:spcAft>
              <a:buFont typeface="Arial" pitchFamily="34" charset="0"/>
              <a:defRPr sz="2400" b="1" kern="1200">
                <a:solidFill>
                  <a:schemeClr val="tx1"/>
                </a:solidFill>
                <a:latin typeface="Times New Roman" pitchFamily="18" charset="0"/>
                <a:ea typeface="楷体_GB2312" charset="-122"/>
                <a:cs typeface="楷体_GB2312"/>
              </a:defRPr>
            </a:lvl2pPr>
            <a:lvl3pPr marL="11430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3pPr>
            <a:lvl4pPr marL="1600200" indent="-228600" algn="l" defTabSz="914400" rtl="0" eaLnBrk="1" fontAlgn="base" latinLnBrk="0" hangingPunct="1">
              <a:spcBef>
                <a:spcPct val="0"/>
              </a:spcBef>
              <a:spcAft>
                <a:spcPct val="0"/>
              </a:spcAft>
              <a:buFont typeface="Arial" pitchFamily="34" charset="0"/>
              <a:defRPr sz="2000" b="1" kern="1200">
                <a:solidFill>
                  <a:schemeClr val="tx1"/>
                </a:solidFill>
                <a:latin typeface="Times New Roman" pitchFamily="18" charset="0"/>
                <a:ea typeface="楷体_GB2312" charset="-122"/>
                <a:cs typeface="楷体_GB2312"/>
              </a:defRPr>
            </a:lvl4pPr>
            <a:lvl5pPr marL="1828800" algn="l" defTabSz="914400" rtl="0" eaLnBrk="1" fontAlgn="base" latinLnBrk="0" hangingPunct="1">
              <a:spcBef>
                <a:spcPct val="0"/>
              </a:spcBef>
              <a:spcAft>
                <a:spcPct val="0"/>
              </a:spcAft>
              <a:buFont typeface="Arial" pitchFamily="34" charset="0"/>
              <a:defRPr sz="2000" kern="1200">
                <a:solidFill>
                  <a:schemeClr val="tx1"/>
                </a:solidFill>
                <a:latin typeface="Arial" pitchFamily="34" charset="0"/>
                <a:ea typeface="宋体" pitchFamily="2" charset="-122"/>
                <a:cs typeface="楷体_GB2312"/>
              </a:defRPr>
            </a:lvl5pPr>
            <a:lvl6pPr marL="2286000" algn="l" defTabSz="914400" rtl="0" eaLnBrk="1" latinLnBrk="0" hangingPunct="1">
              <a:defRPr sz="2000" kern="1200">
                <a:solidFill>
                  <a:schemeClr val="tx1"/>
                </a:solidFill>
                <a:latin typeface="Arial" pitchFamily="34" charset="0"/>
                <a:ea typeface="宋体" pitchFamily="2" charset="-122"/>
                <a:cs typeface="楷体_GB2312"/>
              </a:defRPr>
            </a:lvl6pPr>
            <a:lvl7pPr marL="2743200" algn="l" defTabSz="914400" rtl="0" eaLnBrk="1" latinLnBrk="0" hangingPunct="1">
              <a:defRPr sz="2000" kern="1200">
                <a:solidFill>
                  <a:schemeClr val="tx1"/>
                </a:solidFill>
                <a:latin typeface="Arial" pitchFamily="34" charset="0"/>
                <a:ea typeface="宋体" pitchFamily="2" charset="-122"/>
                <a:cs typeface="楷体_GB2312"/>
              </a:defRPr>
            </a:lvl7pPr>
            <a:lvl8pPr marL="3200400" algn="l" defTabSz="914400" rtl="0" eaLnBrk="1" latinLnBrk="0" hangingPunct="1">
              <a:defRPr sz="2000" kern="1200">
                <a:solidFill>
                  <a:schemeClr val="tx1"/>
                </a:solidFill>
                <a:latin typeface="Arial" pitchFamily="34" charset="0"/>
                <a:ea typeface="宋体" pitchFamily="2" charset="-122"/>
                <a:cs typeface="楷体_GB2312"/>
              </a:defRPr>
            </a:lvl8pPr>
            <a:lvl9pPr marL="3657600" algn="l" defTabSz="914400" rtl="0" eaLnBrk="1" latinLnBrk="0" hangingPunct="1">
              <a:defRPr sz="2000" kern="1200">
                <a:solidFill>
                  <a:schemeClr val="tx1"/>
                </a:solidFill>
                <a:latin typeface="Arial" pitchFamily="34" charset="0"/>
                <a:ea typeface="宋体" pitchFamily="2" charset="-122"/>
                <a:cs typeface="楷体_GB2312"/>
              </a:defRPr>
            </a:lvl9pPr>
          </a:lstStyle>
          <a:p>
            <a:pPr>
              <a:buFont typeface="Wingdings" pitchFamily="2" charset="2"/>
              <a:buNone/>
            </a:pPr>
            <a:endParaRPr lang="zh-CN" altLang="zh-CN" sz="2800" baseline="-25000">
              <a:ea typeface="宋体" pitchFamily="2" charset="-122"/>
            </a:endParaRPr>
          </a:p>
        </p:txBody>
      </p:sp>
      <p:sp>
        <p:nvSpPr>
          <p:cNvPr id="34819" name="Text Box 3"/>
          <p:cNvSpPr txBox="1">
            <a:spLocks noChangeArrowheads="1"/>
          </p:cNvSpPr>
          <p:nvPr/>
        </p:nvSpPr>
        <p:spPr bwMode="auto">
          <a:xfrm>
            <a:off x="609600" y="228600"/>
            <a:ext cx="11008784" cy="2434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fontAlgn="base" latinLnBrk="0" hangingPunct="0">
              <a:lnSpc>
                <a:spcPct val="110000"/>
              </a:lnSpc>
              <a:spcBef>
                <a:spcPct val="20000"/>
              </a:spcBef>
              <a:spcAft>
                <a:spcPct val="0"/>
              </a:spcAft>
              <a:buClr>
                <a:srgbClr val="0000FF"/>
              </a:buClr>
              <a:buFont typeface="Wingdings" pitchFamily="2" charset="2"/>
              <a:buChar char="•"/>
              <a:defRPr sz="2400" b="1" kern="1200">
                <a:solidFill>
                  <a:schemeClr val="tx1"/>
                </a:solidFill>
                <a:latin typeface="Times New Roman" pitchFamily="18" charset="0"/>
                <a:ea typeface="楷体_GB2312" charset="-122"/>
                <a:cs typeface="楷体_GB2312"/>
              </a:defRPr>
            </a:lvl1pPr>
            <a:lvl2pPr marL="742950" indent="-285750" algn="l" defTabSz="914400" rtl="0" eaLnBrk="0" fontAlgn="base" latinLnBrk="0" hangingPunct="0">
              <a:lnSpc>
                <a:spcPct val="110000"/>
              </a:lnSpc>
              <a:spcBef>
                <a:spcPct val="20000"/>
              </a:spcBef>
              <a:spcAft>
                <a:spcPct val="0"/>
              </a:spcAft>
              <a:buClr>
                <a:srgbClr val="0000FF"/>
              </a:buClr>
              <a:buFont typeface="Wingdings" pitchFamily="2" charset="2"/>
              <a:buChar char="Ø"/>
              <a:defRPr sz="2400" b="1" kern="1200">
                <a:solidFill>
                  <a:schemeClr val="tx1"/>
                </a:solidFill>
                <a:latin typeface="Times New Roman" pitchFamily="18" charset="0"/>
                <a:ea typeface="楷体_GB2312" charset="-122"/>
                <a:cs typeface="楷体_GB2312"/>
              </a:defRPr>
            </a:lvl2pPr>
            <a:lvl3pPr marL="1143000" indent="-228600" algn="l" defTabSz="914400" rtl="0" eaLnBrk="0" fontAlgn="base" latinLnBrk="0" hangingPunct="0">
              <a:lnSpc>
                <a:spcPct val="110000"/>
              </a:lnSpc>
              <a:spcBef>
                <a:spcPct val="20000"/>
              </a:spcBef>
              <a:spcAft>
                <a:spcPct val="0"/>
              </a:spcAft>
              <a:buFont typeface="Wingdings" pitchFamily="2" charset="2"/>
              <a:buBlip>
                <a:blip r:embed="rId2"/>
              </a:buBlip>
              <a:defRPr sz="2000" b="1" kern="1200">
                <a:solidFill>
                  <a:schemeClr val="tx1"/>
                </a:solidFill>
                <a:latin typeface="Times New Roman" pitchFamily="18" charset="0"/>
                <a:ea typeface="楷体_GB2312" charset="-122"/>
                <a:cs typeface="楷体_GB2312"/>
              </a:defRPr>
            </a:lvl3pPr>
            <a:lvl4pPr marL="1600200" indent="-228600" algn="l" defTabSz="914400" rtl="0" eaLnBrk="0" fontAlgn="base" latinLnBrk="0" hangingPunct="0">
              <a:lnSpc>
                <a:spcPct val="110000"/>
              </a:lnSpc>
              <a:spcBef>
                <a:spcPct val="20000"/>
              </a:spcBef>
              <a:spcAft>
                <a:spcPct val="0"/>
              </a:spcAft>
              <a:buFont typeface="Wingdings" pitchFamily="2" charset="2"/>
              <a:buBlip>
                <a:blip r:embed="rId3"/>
              </a:buBlip>
              <a:defRPr sz="2000" b="1" kern="1200">
                <a:solidFill>
                  <a:schemeClr val="tx1"/>
                </a:solidFill>
                <a:latin typeface="Times New Roman" pitchFamily="18" charset="0"/>
                <a:ea typeface="楷体_GB2312" charset="-122"/>
                <a:cs typeface="楷体_GB2312"/>
              </a:defRPr>
            </a:lvl4pPr>
            <a:lvl5pPr marL="20574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5pPr>
            <a:lvl6pPr marL="25146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6pPr>
            <a:lvl7pPr marL="29718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7pPr>
            <a:lvl8pPr marL="34290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8pPr>
            <a:lvl9pPr marL="3886200" indent="-228600" algn="l" defTabSz="914400" rtl="0" eaLnBrk="0" fontAlgn="base" latinLnBrk="0" hangingPunct="0">
              <a:spcBef>
                <a:spcPct val="20000"/>
              </a:spcBef>
              <a:spcAft>
                <a:spcPct val="0"/>
              </a:spcAft>
              <a:buFont typeface="Wingdings" pitchFamily="2" charset="2"/>
              <a:buChar char="»"/>
              <a:defRPr sz="2000" kern="1200">
                <a:solidFill>
                  <a:schemeClr val="tx1"/>
                </a:solidFill>
                <a:latin typeface="Arial" pitchFamily="34" charset="0"/>
                <a:ea typeface="宋体" pitchFamily="2" charset="-122"/>
                <a:cs typeface="楷体_GB2312"/>
              </a:defRPr>
            </a:lvl9pPr>
          </a:lstStyle>
          <a:p>
            <a:pPr eaLnBrk="1" hangingPunct="1">
              <a:lnSpc>
                <a:spcPts val="3100"/>
              </a:lnSpc>
              <a:spcBef>
                <a:spcPct val="0"/>
              </a:spcBef>
              <a:buClrTx/>
              <a:buFont typeface="Wingdings" pitchFamily="2" charset="2"/>
              <a:buNone/>
              <a:defRPr/>
            </a:pPr>
            <a:r>
              <a:rPr lang="zh-CN" altLang="en-US" sz="2400" smtClean="0">
                <a:solidFill>
                  <a:srgbClr val="0000FF"/>
                </a:solidFill>
                <a:effectLst>
                  <a:outerShdw blurRad="38100" dist="38100" dir="2700000" algn="tl">
                    <a:srgbClr val="C0C0C0"/>
                  </a:outerShdw>
                </a:effectLst>
                <a:latin typeface="楷体_GB2312" charset="-122"/>
              </a:rPr>
              <a:t>三、钢筋安装工程质量检验</a:t>
            </a:r>
            <a:br>
              <a:rPr lang="zh-CN" altLang="en-US" sz="2400" smtClean="0">
                <a:solidFill>
                  <a:srgbClr val="0000FF"/>
                </a:solidFill>
                <a:effectLst>
                  <a:outerShdw blurRad="38100" dist="38100" dir="2700000" algn="tl">
                    <a:srgbClr val="C0C0C0"/>
                  </a:outerShdw>
                </a:effectLst>
                <a:latin typeface="楷体_GB2312" charset="-122"/>
              </a:rPr>
            </a:br>
            <a:endParaRPr lang="en-US" altLang="zh-CN" sz="2800" smtClean="0">
              <a:solidFill>
                <a:srgbClr val="FF00FF"/>
              </a:solidFill>
              <a:ea typeface="宋体" pitchFamily="2" charset="-122"/>
            </a:endParaRPr>
          </a:p>
          <a:p>
            <a:pPr eaLnBrk="1" hangingPunct="1">
              <a:lnSpc>
                <a:spcPts val="3100"/>
              </a:lnSpc>
              <a:spcBef>
                <a:spcPct val="0"/>
              </a:spcBef>
              <a:buClrTx/>
              <a:buFont typeface="Wingdings" pitchFamily="2" charset="2"/>
              <a:buNone/>
              <a:defRPr/>
            </a:pPr>
            <a:r>
              <a:rPr lang="en-US" altLang="zh-CN" sz="1500" smtClean="0">
                <a:latin typeface="楷体_GB2312" charset="-122"/>
              </a:rPr>
              <a:t>( 14 </a:t>
            </a:r>
            <a:r>
              <a:rPr lang="zh-CN" altLang="en-US" sz="1500" smtClean="0">
                <a:latin typeface="楷体_GB2312" charset="-122"/>
              </a:rPr>
              <a:t>）注意控制，</a:t>
            </a:r>
            <a:r>
              <a:rPr lang="zh-CN" altLang="en-US" sz="1600" smtClean="0">
                <a:solidFill>
                  <a:srgbClr val="FF0000"/>
                </a:solidFill>
                <a:latin typeface="楷体_GB2312" charset="-122"/>
              </a:rPr>
              <a:t>钢筋接头质量、位置和百分率</a:t>
            </a:r>
            <a:r>
              <a:rPr lang="zh-CN" altLang="en-US" sz="1400" smtClean="0">
                <a:latin typeface="楷体_GB2312" charset="-122"/>
              </a:rPr>
              <a:t>是否符合设计要求。</a:t>
            </a:r>
            <a:br>
              <a:rPr lang="zh-CN" altLang="en-US" sz="1400" smtClean="0">
                <a:latin typeface="楷体_GB2312" charset="-122"/>
              </a:rPr>
            </a:br>
            <a:r>
              <a:rPr lang="en-US" altLang="zh-CN" sz="1700" smtClean="0">
                <a:latin typeface="楷体_GB2312" charset="-122"/>
              </a:rPr>
              <a:t>( 15 </a:t>
            </a:r>
            <a:r>
              <a:rPr lang="zh-CN" altLang="en-US" sz="1600" smtClean="0">
                <a:latin typeface="楷体_GB2312" charset="-122"/>
              </a:rPr>
              <a:t>）钢筋安装时，检查</a:t>
            </a:r>
            <a:r>
              <a:rPr lang="zh-CN" altLang="en-US" sz="1700" smtClean="0">
                <a:solidFill>
                  <a:srgbClr val="FF0000"/>
                </a:solidFill>
                <a:latin typeface="楷体_GB2312" charset="-122"/>
              </a:rPr>
              <a:t>梁、柱箍筋弯钩处是否沿受力钢筋方向相互错开放置，绑扎扣是否按变换方向进行绑扎</a:t>
            </a:r>
            <a:r>
              <a:rPr lang="zh-CN" altLang="en-US" sz="1400" smtClean="0">
                <a:latin typeface="楷体_GB2312" charset="-122"/>
              </a:rPr>
              <a:t>。</a:t>
            </a:r>
            <a:br>
              <a:rPr lang="zh-CN" altLang="en-US" sz="1400" smtClean="0">
                <a:latin typeface="楷体_GB2312" charset="-122"/>
              </a:rPr>
            </a:br>
            <a:r>
              <a:rPr lang="en-US" altLang="zh-CN" sz="1400" smtClean="0">
                <a:latin typeface="楷体_GB2312" charset="-122"/>
              </a:rPr>
              <a:t>( 16 </a:t>
            </a:r>
            <a:r>
              <a:rPr lang="zh-CN" altLang="en-US" sz="1500" smtClean="0">
                <a:latin typeface="楷体_GB2312" charset="-122"/>
              </a:rPr>
              <a:t>）钢筋安装完毕后，检查</a:t>
            </a:r>
            <a:r>
              <a:rPr lang="zh-CN" altLang="en-US" sz="1500" smtClean="0">
                <a:solidFill>
                  <a:srgbClr val="FF0000"/>
                </a:solidFill>
                <a:latin typeface="楷体_GB2312" charset="-122"/>
              </a:rPr>
              <a:t>钢筋保护层垫块、马蹬</a:t>
            </a:r>
            <a:r>
              <a:rPr lang="zh-CN" altLang="en-US" sz="1600" smtClean="0">
                <a:latin typeface="楷体_GB2312" charset="-122"/>
              </a:rPr>
              <a:t>等是否根据钢筋直径、间距和设计要求正确放置。</a:t>
            </a:r>
            <a:br>
              <a:rPr lang="zh-CN" altLang="en-US" sz="1600" smtClean="0">
                <a:latin typeface="楷体_GB2312" charset="-122"/>
              </a:rPr>
            </a:br>
            <a:r>
              <a:rPr lang="en-US" altLang="zh-CN" sz="1600" smtClean="0">
                <a:latin typeface="楷体_GB2312" charset="-122"/>
              </a:rPr>
              <a:t>( 17 </a:t>
            </a:r>
            <a:r>
              <a:rPr lang="zh-CN" altLang="en-US" sz="1700" smtClean="0">
                <a:latin typeface="楷体_GB2312" charset="-122"/>
              </a:rPr>
              <a:t>）钢筋安装时，检查受力钢筋放置的位置是否符合设计要求，特别是</a:t>
            </a:r>
            <a:r>
              <a:rPr lang="zh-CN" altLang="en-US" sz="1500" smtClean="0">
                <a:solidFill>
                  <a:srgbClr val="FF0000"/>
                </a:solidFill>
                <a:latin typeface="楷体_GB2312" charset="-122"/>
              </a:rPr>
              <a:t>梁、板、悬挑构件的上部纵向受力钢筋</a:t>
            </a:r>
            <a:r>
              <a:rPr lang="zh-CN" altLang="en-US" sz="1400" smtClean="0">
                <a:latin typeface="楷体_GB2312" charset="-122"/>
              </a:rPr>
              <a:t>。 </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41986" name="Rectangle 2"/>
          <p:cNvSpPr>
            <a:spLocks noGrp="1" noChangeArrowheads="1"/>
          </p:cNvSpPr>
          <p:nvPr>
            <p:ph type="title" idx="4294967295"/>
          </p:nvPr>
        </p:nvSpPr>
        <p:spPr>
          <a:xfrm>
            <a:off x="476251" y="455613"/>
            <a:ext cx="10972800" cy="647700"/>
          </a:xfrm>
        </p:spPr>
        <p:txBody>
          <a:bodyPr/>
          <a:lstStyle/>
          <a:p>
            <a:r>
              <a:rPr lang="zh-CN" altLang="zh-CN" sz="3100" smtClean="0">
                <a:latin typeface="楷体_GB2312" charset="-122"/>
              </a:rPr>
              <a:t>钢筋绑扎的相关规定</a:t>
            </a:r>
          </a:p>
        </p:txBody>
      </p:sp>
      <p:sp>
        <p:nvSpPr>
          <p:cNvPr id="41987" name="Rectangle 3"/>
          <p:cNvSpPr>
            <a:spLocks noGrp="1" noChangeArrowheads="1"/>
          </p:cNvSpPr>
          <p:nvPr>
            <p:ph type="body" idx="4294967295"/>
          </p:nvPr>
        </p:nvSpPr>
        <p:spPr>
          <a:xfrm>
            <a:off x="245533" y="1241426"/>
            <a:ext cx="11516784" cy="1439863"/>
          </a:xfrm>
        </p:spPr>
        <p:txBody>
          <a:bodyPr/>
          <a:lstStyle/>
          <a:p>
            <a:pPr marL="0" indent="0">
              <a:lnSpc>
                <a:spcPct val="150000"/>
              </a:lnSpc>
              <a:buFont typeface="Wingdings" pitchFamily="2" charset="2"/>
              <a:buNone/>
            </a:pPr>
            <a:r>
              <a:rPr lang="zh-CN" altLang="en-US" sz="1900" smtClean="0">
                <a:latin typeface="楷体_GB2312" charset="-122"/>
              </a:rPr>
              <a:t>（</a:t>
            </a:r>
            <a:r>
              <a:rPr lang="en-US" altLang="zh-CN" sz="1800" smtClean="0">
                <a:latin typeface="楷体_GB2312" charset="-122"/>
              </a:rPr>
              <a:t>1</a:t>
            </a:r>
            <a:r>
              <a:rPr lang="zh-CN" altLang="en-US" sz="1600" smtClean="0">
                <a:latin typeface="楷体_GB2312" charset="-122"/>
              </a:rPr>
              <a:t>）</a:t>
            </a:r>
            <a:r>
              <a:rPr lang="zh-CN" altLang="en-US" sz="1800" smtClean="0">
                <a:solidFill>
                  <a:srgbClr val="FF0000"/>
                </a:solidFill>
                <a:latin typeface="楷体_GB2312" charset="-122"/>
              </a:rPr>
              <a:t>轴心受拉</a:t>
            </a:r>
            <a:r>
              <a:rPr lang="zh-CN" altLang="en-US" sz="1600" smtClean="0">
                <a:latin typeface="楷体_GB2312" charset="-122"/>
              </a:rPr>
              <a:t>及</a:t>
            </a:r>
            <a:r>
              <a:rPr lang="zh-CN" altLang="en-US" sz="1600" smtClean="0">
                <a:solidFill>
                  <a:srgbClr val="FF0000"/>
                </a:solidFill>
                <a:latin typeface="楷体_GB2312" charset="-122"/>
              </a:rPr>
              <a:t>小偏心受拉</a:t>
            </a:r>
            <a:r>
              <a:rPr lang="zh-CN" altLang="en-US" sz="1600" smtClean="0">
                <a:latin typeface="楷体_GB2312" charset="-122"/>
              </a:rPr>
              <a:t>构件的纵向受力钢筋</a:t>
            </a:r>
            <a:r>
              <a:rPr lang="zh-CN" altLang="en-US" sz="1800" smtClean="0">
                <a:solidFill>
                  <a:srgbClr val="FF0000"/>
                </a:solidFill>
                <a:latin typeface="楷体_GB2312" charset="-122"/>
              </a:rPr>
              <a:t>不得</a:t>
            </a:r>
            <a:r>
              <a:rPr lang="zh-CN" altLang="en-US" sz="1700" smtClean="0">
                <a:latin typeface="楷体_GB2312" charset="-122"/>
              </a:rPr>
              <a:t>采用绑扎搭接接头；当受拉钢筋的直径</a:t>
            </a:r>
            <a:r>
              <a:rPr lang="en-US" altLang="zh-CN" sz="1700" smtClean="0">
                <a:latin typeface="楷体_GB2312" charset="-122"/>
              </a:rPr>
              <a:t>d</a:t>
            </a:r>
            <a:r>
              <a:rPr lang="zh-CN" altLang="en-US" sz="1700" smtClean="0">
                <a:latin typeface="楷体_GB2312" charset="-122"/>
              </a:rPr>
              <a:t>＞</a:t>
            </a:r>
            <a:r>
              <a:rPr lang="en-US" altLang="zh-CN" sz="1900" smtClean="0">
                <a:latin typeface="楷体_GB2312" charset="-122"/>
              </a:rPr>
              <a:t>28mm</a:t>
            </a:r>
            <a:r>
              <a:rPr lang="zh-CN" altLang="en-US" sz="1800" smtClean="0">
                <a:latin typeface="楷体_GB2312" charset="-122"/>
              </a:rPr>
              <a:t>及受压钢筋</a:t>
            </a:r>
            <a:r>
              <a:rPr lang="en-US" altLang="zh-CN" sz="1600" smtClean="0">
                <a:latin typeface="楷体_GB2312" charset="-122"/>
              </a:rPr>
              <a:t>d</a:t>
            </a:r>
            <a:r>
              <a:rPr lang="zh-CN" altLang="en-US" sz="1700" smtClean="0">
                <a:latin typeface="楷体_GB2312" charset="-122"/>
              </a:rPr>
              <a:t>＞</a:t>
            </a:r>
            <a:r>
              <a:rPr lang="en-US" altLang="zh-CN" sz="1800" smtClean="0">
                <a:latin typeface="楷体_GB2312" charset="-122"/>
              </a:rPr>
              <a:t>32mm</a:t>
            </a:r>
            <a:r>
              <a:rPr lang="zh-CN" altLang="en-US" sz="1900" smtClean="0">
                <a:latin typeface="楷体_GB2312" charset="-122"/>
              </a:rPr>
              <a:t>时</a:t>
            </a:r>
            <a:r>
              <a:rPr lang="zh-CN" altLang="en-US" sz="1600" smtClean="0">
                <a:solidFill>
                  <a:srgbClr val="FF0000"/>
                </a:solidFill>
                <a:latin typeface="楷体_GB2312" charset="-122"/>
              </a:rPr>
              <a:t>不宜</a:t>
            </a:r>
            <a:r>
              <a:rPr lang="zh-CN" altLang="en-US" sz="1800" smtClean="0">
                <a:latin typeface="楷体_GB2312" charset="-122"/>
              </a:rPr>
              <a:t>采用绑扎搭接接头。</a:t>
            </a:r>
          </a:p>
        </p:txBody>
      </p:sp>
      <p:sp>
        <p:nvSpPr>
          <p:cNvPr id="35844" name="Rectangle 4"/>
          <p:cNvSpPr>
            <a:spLocks noChangeArrowheads="1"/>
          </p:cNvSpPr>
          <p:nvPr/>
        </p:nvSpPr>
        <p:spPr bwMode="auto">
          <a:xfrm>
            <a:off x="-203199" y="2708275"/>
            <a:ext cx="5058833" cy="3384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50000"/>
              </a:lnSpc>
              <a:buFont typeface="Wingdings" pitchFamily="2" charset="2"/>
              <a:buNone/>
            </a:pPr>
            <a:r>
              <a:rPr lang="zh-CN" altLang="en-US">
                <a:latin typeface="楷体_GB2312" charset="-122"/>
                <a:ea typeface="楷体_GB2312" charset="-122"/>
              </a:rPr>
              <a:t>  （</a:t>
            </a:r>
            <a:r>
              <a:rPr lang="en-US" altLang="zh-CN">
                <a:latin typeface="楷体_GB2312" charset="-122"/>
                <a:ea typeface="楷体_GB2312" charset="-122"/>
              </a:rPr>
              <a:t>2</a:t>
            </a:r>
            <a:r>
              <a:rPr lang="zh-CN" altLang="en-US">
                <a:latin typeface="楷体_GB2312" charset="-122"/>
                <a:ea typeface="楷体_GB2312" charset="-122"/>
              </a:rPr>
              <a:t>）钢筋接头宜设置在</a:t>
            </a:r>
            <a:r>
              <a:rPr lang="zh-CN" altLang="en-US">
                <a:solidFill>
                  <a:srgbClr val="FF0000"/>
                </a:solidFill>
                <a:latin typeface="楷体_GB2312" charset="-122"/>
                <a:ea typeface="楷体_GB2312" charset="-122"/>
              </a:rPr>
              <a:t>构件受力较小处</a:t>
            </a:r>
            <a:r>
              <a:rPr lang="zh-CN" altLang="en-US">
                <a:latin typeface="楷体_GB2312" charset="-122"/>
                <a:ea typeface="楷体_GB2312" charset="-122"/>
              </a:rPr>
              <a:t>，同一纵向受力钢筋不宜设置</a:t>
            </a:r>
            <a:r>
              <a:rPr lang="zh-CN" altLang="en-US">
                <a:solidFill>
                  <a:srgbClr val="FF0000"/>
                </a:solidFill>
                <a:latin typeface="楷体_GB2312" charset="-122"/>
                <a:ea typeface="楷体_GB2312" charset="-122"/>
              </a:rPr>
              <a:t>两个或两个以上接头</a:t>
            </a:r>
            <a:r>
              <a:rPr lang="en-US" altLang="zh-CN">
                <a:latin typeface="楷体_GB2312" charset="-122"/>
                <a:ea typeface="楷体_GB2312" charset="-122"/>
              </a:rPr>
              <a:t>,</a:t>
            </a:r>
            <a:r>
              <a:rPr lang="zh-CN" altLang="en-US">
                <a:latin typeface="楷体_GB2312" charset="-122"/>
                <a:ea typeface="楷体_GB2312" charset="-122"/>
              </a:rPr>
              <a:t>接头末端至钢筋弯起点的距离不应小于钢筋直径的</a:t>
            </a:r>
            <a:r>
              <a:rPr lang="en-US" altLang="zh-CN">
                <a:latin typeface="楷体_GB2312" charset="-122"/>
                <a:ea typeface="楷体_GB2312" charset="-122"/>
              </a:rPr>
              <a:t>10</a:t>
            </a:r>
            <a:r>
              <a:rPr lang="zh-CN" altLang="en-US">
                <a:latin typeface="楷体_GB2312" charset="-122"/>
                <a:ea typeface="楷体_GB2312" charset="-122"/>
              </a:rPr>
              <a:t>倍</a:t>
            </a:r>
            <a:r>
              <a:rPr lang="zh-CN" altLang="en-US" sz="2000">
                <a:latin typeface="宋体" pitchFamily="2" charset="-122"/>
              </a:rPr>
              <a:t>。</a:t>
            </a:r>
          </a:p>
        </p:txBody>
      </p:sp>
      <p:pic>
        <p:nvPicPr>
          <p:cNvPr id="41989" name="Picture 5" descr="柱钢筋绑扎"/>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8001" y="2590800"/>
            <a:ext cx="5755217" cy="345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Rectangle 6"/>
          <p:cNvSpPr>
            <a:spLocks noChangeArrowheads="1"/>
          </p:cNvSpPr>
          <p:nvPr/>
        </p:nvSpPr>
        <p:spPr bwMode="auto">
          <a:xfrm>
            <a:off x="5033434" y="6021389"/>
            <a:ext cx="6381751" cy="377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gn="ctr">
              <a:lnSpc>
                <a:spcPct val="105000"/>
              </a:lnSpc>
              <a:buFont typeface="Wingdings" pitchFamily="2" charset="2"/>
              <a:buNone/>
            </a:pPr>
            <a:r>
              <a:rPr lang="zh-CN" altLang="zh-CN">
                <a:solidFill>
                  <a:srgbClr val="0000FF"/>
                </a:solidFill>
                <a:latin typeface="楷体_GB2312" charset="-122"/>
                <a:ea typeface="楷体_GB2312" charset="-122"/>
              </a:rPr>
              <a:t>柱钢筋绑扎</a:t>
            </a:r>
          </a:p>
        </p:txBody>
      </p:sp>
    </p:spTree>
  </p:cSld>
  <p:clrMapOvr>
    <a:masterClrMapping/>
  </p:clrMapOvr>
  <p:transition>
    <p:strips dir="l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35844"/>
                                        </p:tgtEl>
                                        <p:attrNameLst>
                                          <p:attrName>style.visibility</p:attrName>
                                        </p:attrNameLst>
                                      </p:cBhvr>
                                      <p:to>
                                        <p:strVal val="visible"/>
                                      </p:to>
                                    </p:set>
                                    <p:anim calcmode="lin" valueType="num">
                                      <p:cBhvr>
                                        <p:cTn id="7" dur="500" fill="hold"/>
                                        <p:tgtEl>
                                          <p:spTgt spid="35844"/>
                                        </p:tgtEl>
                                        <p:attrNameLst>
                                          <p:attrName>ppt_w</p:attrName>
                                        </p:attrNameLst>
                                      </p:cBhvr>
                                      <p:tavLst>
                                        <p:tav tm="0">
                                          <p:val>
                                            <p:fltVal val="0"/>
                                          </p:val>
                                        </p:tav>
                                        <p:tav tm="100000">
                                          <p:val>
                                            <p:strVal val="#ppt_w"/>
                                          </p:val>
                                        </p:tav>
                                      </p:tavLst>
                                    </p:anim>
                                    <p:anim calcmode="lin" valueType="num">
                                      <p:cBhvr>
                                        <p:cTn id="8" dur="500" fill="hold"/>
                                        <p:tgtEl>
                                          <p:spTgt spid="3584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43010" name="Rectangle 2"/>
          <p:cNvSpPr>
            <a:spLocks noGrp="1" noChangeArrowheads="1"/>
          </p:cNvSpPr>
          <p:nvPr>
            <p:ph type="body" idx="4294967295"/>
          </p:nvPr>
        </p:nvSpPr>
        <p:spPr>
          <a:xfrm>
            <a:off x="245533" y="690564"/>
            <a:ext cx="11516784" cy="1849437"/>
          </a:xfrm>
        </p:spPr>
        <p:txBody>
          <a:bodyPr/>
          <a:lstStyle/>
          <a:p>
            <a:pPr marL="0" indent="0">
              <a:lnSpc>
                <a:spcPct val="150000"/>
              </a:lnSpc>
              <a:buFont typeface="Wingdings" pitchFamily="2" charset="2"/>
              <a:buNone/>
            </a:pPr>
            <a:r>
              <a:rPr lang="zh-CN" altLang="en-US" sz="1700" smtClean="0">
                <a:latin typeface="楷体_GB2312" charset="-122"/>
              </a:rPr>
              <a:t>（</a:t>
            </a:r>
            <a:r>
              <a:rPr lang="en-US" altLang="zh-CN" sz="1700" smtClean="0">
                <a:latin typeface="楷体_GB2312" charset="-122"/>
              </a:rPr>
              <a:t>3</a:t>
            </a:r>
            <a:r>
              <a:rPr lang="zh-CN" altLang="en-US" sz="1900" smtClean="0">
                <a:latin typeface="楷体_GB2312" charset="-122"/>
              </a:rPr>
              <a:t>）同一构件中相邻</a:t>
            </a:r>
            <a:r>
              <a:rPr lang="zh-CN" altLang="en-US" sz="1800" smtClean="0">
                <a:solidFill>
                  <a:srgbClr val="FF0000"/>
                </a:solidFill>
                <a:latin typeface="楷体_GB2312" charset="-122"/>
              </a:rPr>
              <a:t>纵向受力钢筋的</a:t>
            </a:r>
            <a:r>
              <a:rPr lang="zh-CN" altLang="en-US" sz="1700" smtClean="0">
                <a:solidFill>
                  <a:srgbClr val="0000FF"/>
                </a:solidFill>
                <a:latin typeface="楷体_GB2312" charset="-122"/>
              </a:rPr>
              <a:t>绑扎搭接接头</a:t>
            </a:r>
            <a:r>
              <a:rPr lang="zh-CN" altLang="en-US" sz="1800" smtClean="0">
                <a:latin typeface="楷体_GB2312" charset="-122"/>
              </a:rPr>
              <a:t>宜相互错开</a:t>
            </a:r>
            <a:r>
              <a:rPr lang="en-US" altLang="zh-CN" sz="1700" smtClean="0">
                <a:latin typeface="楷体_GB2312" charset="-122"/>
              </a:rPr>
              <a:t>,</a:t>
            </a:r>
            <a:r>
              <a:rPr lang="zh-CN" altLang="en-US" sz="1600" smtClean="0">
                <a:latin typeface="楷体_GB2312" charset="-122"/>
              </a:rPr>
              <a:t>位于同一连接区段内</a:t>
            </a:r>
            <a:r>
              <a:rPr lang="en-US" altLang="zh-CN" sz="1700" smtClean="0">
                <a:latin typeface="楷体_GB2312" charset="-122"/>
              </a:rPr>
              <a:t>(</a:t>
            </a:r>
            <a:r>
              <a:rPr lang="zh-CN" altLang="en-US" sz="1800" smtClean="0">
                <a:latin typeface="楷体_GB2312" charset="-122"/>
              </a:rPr>
              <a:t>钢筋搭接长度的</a:t>
            </a:r>
            <a:r>
              <a:rPr lang="en-US" altLang="zh-CN" sz="1800" smtClean="0">
                <a:latin typeface="楷体_GB2312" charset="-122"/>
              </a:rPr>
              <a:t>1.3</a:t>
            </a:r>
            <a:r>
              <a:rPr lang="zh-CN" altLang="en-US" sz="1800" smtClean="0">
                <a:latin typeface="楷体_GB2312" charset="-122"/>
              </a:rPr>
              <a:t>倍</a:t>
            </a:r>
            <a:r>
              <a:rPr lang="en-US" altLang="zh-CN" sz="1600" smtClean="0">
                <a:latin typeface="楷体_GB2312" charset="-122"/>
              </a:rPr>
              <a:t>)</a:t>
            </a:r>
            <a:r>
              <a:rPr lang="zh-CN" altLang="en-US" sz="1800" smtClean="0">
                <a:latin typeface="楷体_GB2312" charset="-122"/>
              </a:rPr>
              <a:t>的受拉钢筋搭接</a:t>
            </a:r>
            <a:r>
              <a:rPr lang="zh-CN" altLang="en-US" sz="1700" smtClean="0">
                <a:solidFill>
                  <a:srgbClr val="FF0000"/>
                </a:solidFill>
                <a:latin typeface="楷体_GB2312" charset="-122"/>
              </a:rPr>
              <a:t>接头面积百分率</a:t>
            </a:r>
            <a:r>
              <a:rPr lang="zh-CN" altLang="en-US" sz="1800" smtClean="0">
                <a:latin typeface="楷体_GB2312" charset="-122"/>
              </a:rPr>
              <a:t>：</a:t>
            </a:r>
            <a:r>
              <a:rPr lang="zh-CN" altLang="en-US" sz="1700" smtClean="0">
                <a:solidFill>
                  <a:srgbClr val="FF0000"/>
                </a:solidFill>
                <a:latin typeface="楷体_GB2312" charset="-122"/>
              </a:rPr>
              <a:t>对梁类、板类及墙类构件不宜大于</a:t>
            </a:r>
            <a:r>
              <a:rPr lang="en-US" altLang="zh-CN" sz="1900" smtClean="0">
                <a:solidFill>
                  <a:srgbClr val="FF0000"/>
                </a:solidFill>
                <a:latin typeface="楷体_GB2312" charset="-122"/>
              </a:rPr>
              <a:t>25%</a:t>
            </a:r>
            <a:r>
              <a:rPr lang="zh-CN" altLang="en-US" sz="1600" smtClean="0">
                <a:solidFill>
                  <a:srgbClr val="FF0000"/>
                </a:solidFill>
                <a:latin typeface="楷体_GB2312" charset="-122"/>
              </a:rPr>
              <a:t>，对柱类构件不宜大于</a:t>
            </a:r>
            <a:r>
              <a:rPr lang="en-US" altLang="zh-CN" sz="1900" smtClean="0">
                <a:solidFill>
                  <a:srgbClr val="FF0000"/>
                </a:solidFill>
                <a:latin typeface="楷体_GB2312" charset="-122"/>
              </a:rPr>
              <a:t>50%</a:t>
            </a:r>
            <a:r>
              <a:rPr lang="zh-CN" altLang="en-US" sz="1900" smtClean="0">
                <a:solidFill>
                  <a:srgbClr val="FF0000"/>
                </a:solidFill>
                <a:latin typeface="楷体_GB2312" charset="-122"/>
              </a:rPr>
              <a:t>。</a:t>
            </a:r>
          </a:p>
        </p:txBody>
      </p:sp>
      <p:sp>
        <p:nvSpPr>
          <p:cNvPr id="43011" name="Rectangle 3"/>
          <p:cNvSpPr>
            <a:spLocks noChangeArrowheads="1"/>
          </p:cNvSpPr>
          <p:nvPr/>
        </p:nvSpPr>
        <p:spPr bwMode="auto">
          <a:xfrm>
            <a:off x="245534" y="2362200"/>
            <a:ext cx="7357533" cy="4090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50000"/>
              </a:lnSpc>
              <a:spcBef>
                <a:spcPct val="20000"/>
              </a:spcBef>
              <a:buFont typeface="Wingdings" pitchFamily="2" charset="2"/>
              <a:buNone/>
            </a:pPr>
            <a:r>
              <a:rPr lang="zh-CN" altLang="en-US">
                <a:latin typeface="楷体_GB2312" charset="-122"/>
                <a:ea typeface="楷体_GB2312" charset="-122"/>
              </a:rPr>
              <a:t>（</a:t>
            </a:r>
            <a:r>
              <a:rPr lang="en-US" altLang="zh-CN">
                <a:latin typeface="楷体_GB2312" charset="-122"/>
                <a:ea typeface="楷体_GB2312" charset="-122"/>
              </a:rPr>
              <a:t>4</a:t>
            </a:r>
            <a:r>
              <a:rPr lang="zh-CN" altLang="en-US">
                <a:latin typeface="楷体_GB2312" charset="-122"/>
                <a:ea typeface="楷体_GB2312" charset="-122"/>
              </a:rPr>
              <a:t>）梁、柱类构件的纵向钢筋搭接区段内：</a:t>
            </a:r>
          </a:p>
          <a:p>
            <a:pPr marL="342900" indent="-342900">
              <a:lnSpc>
                <a:spcPct val="150000"/>
              </a:lnSpc>
              <a:spcBef>
                <a:spcPct val="20000"/>
              </a:spcBef>
              <a:buFont typeface="Wingdings" pitchFamily="2" charset="2"/>
              <a:buNone/>
            </a:pPr>
            <a:r>
              <a:rPr lang="zh-CN" altLang="en-US">
                <a:latin typeface="楷体_GB2312" charset="-122"/>
                <a:ea typeface="楷体_GB2312" charset="-122"/>
              </a:rPr>
              <a:t>① 箍筋直径≮搭接钢筋较大直径的</a:t>
            </a:r>
            <a:r>
              <a:rPr lang="en-US" altLang="zh-CN">
                <a:latin typeface="楷体_GB2312" charset="-122"/>
                <a:ea typeface="楷体_GB2312" charset="-122"/>
              </a:rPr>
              <a:t>0.25</a:t>
            </a:r>
            <a:r>
              <a:rPr lang="zh-CN" altLang="en-US">
                <a:latin typeface="楷体_GB2312" charset="-122"/>
                <a:ea typeface="楷体_GB2312" charset="-122"/>
              </a:rPr>
              <a:t>倍；</a:t>
            </a:r>
          </a:p>
          <a:p>
            <a:pPr marL="342900" indent="-342900">
              <a:lnSpc>
                <a:spcPct val="150000"/>
              </a:lnSpc>
              <a:spcBef>
                <a:spcPct val="20000"/>
              </a:spcBef>
              <a:buFont typeface="Wingdings" pitchFamily="2" charset="2"/>
              <a:buNone/>
            </a:pPr>
            <a:r>
              <a:rPr lang="zh-CN" altLang="en-US">
                <a:latin typeface="楷体_GB2312" charset="-122"/>
                <a:ea typeface="楷体_GB2312" charset="-122"/>
              </a:rPr>
              <a:t>② 受拉搭接区段的箍筋间距≯搭接钢筋较小直径的</a:t>
            </a:r>
            <a:r>
              <a:rPr lang="en-US" altLang="zh-CN">
                <a:latin typeface="楷体_GB2312" charset="-122"/>
                <a:ea typeface="楷体_GB2312" charset="-122"/>
              </a:rPr>
              <a:t>5</a:t>
            </a:r>
            <a:r>
              <a:rPr lang="zh-CN" altLang="en-US">
                <a:latin typeface="楷体_GB2312" charset="-122"/>
                <a:ea typeface="楷体_GB2312" charset="-122"/>
              </a:rPr>
              <a:t>倍，且≮</a:t>
            </a:r>
            <a:r>
              <a:rPr lang="en-US" altLang="zh-CN">
                <a:latin typeface="楷体_GB2312" charset="-122"/>
                <a:ea typeface="楷体_GB2312" charset="-122"/>
              </a:rPr>
              <a:t>100mm</a:t>
            </a:r>
            <a:r>
              <a:rPr lang="zh-CN" altLang="en-US">
                <a:latin typeface="楷体_GB2312" charset="-122"/>
                <a:ea typeface="楷体_GB2312" charset="-122"/>
              </a:rPr>
              <a:t>；</a:t>
            </a:r>
          </a:p>
          <a:p>
            <a:pPr marL="342900" indent="-342900">
              <a:lnSpc>
                <a:spcPct val="150000"/>
              </a:lnSpc>
              <a:spcBef>
                <a:spcPct val="20000"/>
              </a:spcBef>
              <a:buFont typeface="Wingdings" pitchFamily="2" charset="2"/>
              <a:buNone/>
            </a:pPr>
            <a:r>
              <a:rPr lang="zh-CN" altLang="en-US">
                <a:latin typeface="楷体_GB2312" charset="-122"/>
                <a:ea typeface="楷体_GB2312" charset="-122"/>
              </a:rPr>
              <a:t>③ 受压搭接区段的箍筋间距≯搭接钢筋较小直径的</a:t>
            </a:r>
            <a:r>
              <a:rPr lang="en-US" altLang="zh-CN">
                <a:latin typeface="楷体_GB2312" charset="-122"/>
                <a:ea typeface="楷体_GB2312" charset="-122"/>
              </a:rPr>
              <a:t>10</a:t>
            </a:r>
            <a:r>
              <a:rPr lang="zh-CN" altLang="en-US">
                <a:latin typeface="楷体_GB2312" charset="-122"/>
                <a:ea typeface="楷体_GB2312" charset="-122"/>
              </a:rPr>
              <a:t>倍，≮</a:t>
            </a:r>
            <a:r>
              <a:rPr lang="en-US" altLang="zh-CN">
                <a:latin typeface="楷体_GB2312" charset="-122"/>
                <a:ea typeface="楷体_GB2312" charset="-122"/>
              </a:rPr>
              <a:t>200mm</a:t>
            </a:r>
            <a:r>
              <a:rPr lang="zh-CN" altLang="en-US">
                <a:latin typeface="楷体_GB2312" charset="-122"/>
                <a:ea typeface="楷体_GB2312" charset="-122"/>
              </a:rPr>
              <a:t>。</a:t>
            </a:r>
          </a:p>
        </p:txBody>
      </p:sp>
      <p:pic>
        <p:nvPicPr>
          <p:cNvPr id="43012" name="Picture 4" descr="电梯井钢筋绑扎"/>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83500" y="2085976"/>
            <a:ext cx="3668184" cy="397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3" name="Rectangle 5"/>
          <p:cNvSpPr>
            <a:spLocks noChangeArrowheads="1"/>
          </p:cNvSpPr>
          <p:nvPr/>
        </p:nvSpPr>
        <p:spPr bwMode="auto">
          <a:xfrm>
            <a:off x="7780868" y="6008689"/>
            <a:ext cx="3543300" cy="377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gn="ctr">
              <a:lnSpc>
                <a:spcPct val="105000"/>
              </a:lnSpc>
              <a:buFont typeface="Wingdings" pitchFamily="2" charset="2"/>
              <a:buNone/>
            </a:pPr>
            <a:r>
              <a:rPr lang="zh-CN" altLang="zh-CN">
                <a:solidFill>
                  <a:srgbClr val="0000FF"/>
                </a:solidFill>
                <a:latin typeface="楷体_GB2312" charset="-122"/>
                <a:ea typeface="楷体_GB2312" charset="-122"/>
              </a:rPr>
              <a:t>电梯井钢筋绑扎</a:t>
            </a:r>
          </a:p>
        </p:txBody>
      </p:sp>
    </p:spTree>
  </p:cSld>
  <p:clrMapOvr>
    <a:masterClrMapping/>
  </p:clrMapOvr>
  <p:transition>
    <p:strips dir="rd"/>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44034" name="Rectangle 2"/>
          <p:cNvSpPr>
            <a:spLocks noGrp="1" noChangeArrowheads="1"/>
          </p:cNvSpPr>
          <p:nvPr>
            <p:ph type="body" idx="4294967295"/>
          </p:nvPr>
        </p:nvSpPr>
        <p:spPr>
          <a:xfrm>
            <a:off x="245533" y="692150"/>
            <a:ext cx="11516784" cy="1944688"/>
          </a:xfrm>
        </p:spPr>
        <p:txBody>
          <a:bodyPr/>
          <a:lstStyle/>
          <a:p>
            <a:pPr marL="0" indent="0">
              <a:lnSpc>
                <a:spcPct val="150000"/>
              </a:lnSpc>
              <a:buFont typeface="Wingdings" pitchFamily="2" charset="2"/>
              <a:buNone/>
            </a:pPr>
            <a:r>
              <a:rPr lang="zh-CN" altLang="en-US" sz="1600" smtClean="0">
                <a:latin typeface="楷体_GB2312" charset="-122"/>
              </a:rPr>
              <a:t>（</a:t>
            </a:r>
            <a:r>
              <a:rPr lang="en-US" altLang="zh-CN" sz="1900" smtClean="0">
                <a:latin typeface="楷体_GB2312" charset="-122"/>
              </a:rPr>
              <a:t>5</a:t>
            </a:r>
            <a:r>
              <a:rPr lang="zh-CN" altLang="en-US" sz="1700" smtClean="0">
                <a:latin typeface="楷体_GB2312" charset="-122"/>
              </a:rPr>
              <a:t>）同一构件中受力钢筋的</a:t>
            </a:r>
            <a:r>
              <a:rPr lang="zh-CN" altLang="en-US" sz="1900" smtClean="0">
                <a:solidFill>
                  <a:srgbClr val="0000FF"/>
                </a:solidFill>
                <a:latin typeface="楷体_GB2312" charset="-122"/>
              </a:rPr>
              <a:t>机械连接接头</a:t>
            </a:r>
            <a:r>
              <a:rPr lang="zh-CN" altLang="en-US" sz="1700" smtClean="0">
                <a:latin typeface="楷体_GB2312" charset="-122"/>
              </a:rPr>
              <a:t>或</a:t>
            </a:r>
            <a:r>
              <a:rPr lang="zh-CN" altLang="en-US" sz="1700" smtClean="0">
                <a:solidFill>
                  <a:srgbClr val="0000FF"/>
                </a:solidFill>
                <a:latin typeface="楷体_GB2312" charset="-122"/>
              </a:rPr>
              <a:t>焊接接头</a:t>
            </a:r>
            <a:r>
              <a:rPr lang="zh-CN" altLang="en-US" sz="1900" smtClean="0">
                <a:latin typeface="楷体_GB2312" charset="-122"/>
              </a:rPr>
              <a:t>宜相互错开，位于同一连接区段内</a:t>
            </a:r>
            <a:r>
              <a:rPr lang="en-US" altLang="zh-CN" sz="1800" smtClean="0">
                <a:latin typeface="楷体_GB2312" charset="-122"/>
              </a:rPr>
              <a:t>(</a:t>
            </a:r>
            <a:r>
              <a:rPr lang="zh-CN" altLang="en-US" sz="1900" smtClean="0">
                <a:latin typeface="楷体_GB2312" charset="-122"/>
              </a:rPr>
              <a:t>长度为受力钢筋中较大直径的</a:t>
            </a:r>
            <a:r>
              <a:rPr lang="en-US" altLang="zh-CN" sz="1700" smtClean="0">
                <a:latin typeface="楷体_GB2312" charset="-122"/>
              </a:rPr>
              <a:t>35d</a:t>
            </a:r>
            <a:r>
              <a:rPr lang="zh-CN" altLang="en-US" sz="1600" smtClean="0">
                <a:latin typeface="楷体_GB2312" charset="-122"/>
              </a:rPr>
              <a:t>，且不小于</a:t>
            </a:r>
            <a:r>
              <a:rPr lang="en-US" altLang="zh-CN" sz="1900" smtClean="0">
                <a:latin typeface="楷体_GB2312" charset="-122"/>
              </a:rPr>
              <a:t>500mm)</a:t>
            </a:r>
            <a:r>
              <a:rPr lang="zh-CN" altLang="en-US" sz="1700" smtClean="0">
                <a:latin typeface="楷体_GB2312" charset="-122"/>
              </a:rPr>
              <a:t>的纵向受力钢筋接头面积百分率：</a:t>
            </a:r>
          </a:p>
          <a:p>
            <a:pPr marL="0" indent="0">
              <a:lnSpc>
                <a:spcPct val="150000"/>
              </a:lnSpc>
              <a:buFont typeface="Wingdings" pitchFamily="2" charset="2"/>
              <a:buNone/>
            </a:pPr>
            <a:r>
              <a:rPr lang="zh-CN" altLang="en-US" sz="1800" smtClean="0">
                <a:latin typeface="楷体_GB2312" charset="-122"/>
              </a:rPr>
              <a:t>  ① 在</a:t>
            </a:r>
            <a:r>
              <a:rPr lang="zh-CN" altLang="en-US" sz="1700" smtClean="0">
                <a:solidFill>
                  <a:srgbClr val="FF0000"/>
                </a:solidFill>
                <a:latin typeface="楷体_GB2312" charset="-122"/>
              </a:rPr>
              <a:t>受拉区不宜大于</a:t>
            </a:r>
            <a:r>
              <a:rPr lang="en-US" altLang="zh-CN" sz="1600" smtClean="0">
                <a:solidFill>
                  <a:srgbClr val="FF0000"/>
                </a:solidFill>
                <a:latin typeface="楷体_GB2312" charset="-122"/>
              </a:rPr>
              <a:t>50%</a:t>
            </a:r>
            <a:r>
              <a:rPr lang="zh-CN" altLang="en-US" sz="1800" smtClean="0">
                <a:latin typeface="楷体_GB2312" charset="-122"/>
              </a:rPr>
              <a:t>；</a:t>
            </a:r>
          </a:p>
        </p:txBody>
      </p:sp>
      <p:sp>
        <p:nvSpPr>
          <p:cNvPr id="44035" name="Rectangle 3"/>
          <p:cNvSpPr>
            <a:spLocks noChangeArrowheads="1"/>
          </p:cNvSpPr>
          <p:nvPr/>
        </p:nvSpPr>
        <p:spPr bwMode="auto">
          <a:xfrm>
            <a:off x="-101599" y="2625725"/>
            <a:ext cx="5930900" cy="389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50000"/>
              </a:lnSpc>
              <a:spcBef>
                <a:spcPct val="15000"/>
              </a:spcBef>
              <a:buFont typeface="Wingdings" pitchFamily="2" charset="2"/>
              <a:buNone/>
            </a:pPr>
            <a:r>
              <a:rPr lang="en-US" altLang="zh-CN">
                <a:latin typeface="楷体_GB2312" charset="-122"/>
                <a:ea typeface="楷体_GB2312" charset="-122"/>
              </a:rPr>
              <a:t>    ② </a:t>
            </a:r>
            <a:r>
              <a:rPr lang="zh-CN" altLang="en-US">
                <a:latin typeface="楷体_GB2312" charset="-122"/>
                <a:ea typeface="楷体_GB2312" charset="-122"/>
              </a:rPr>
              <a:t>接头不宜设在有抗震要求的</a:t>
            </a:r>
            <a:r>
              <a:rPr lang="zh-CN" altLang="en-US">
                <a:solidFill>
                  <a:srgbClr val="FF0000"/>
                </a:solidFill>
                <a:latin typeface="楷体_GB2312" charset="-122"/>
                <a:ea typeface="楷体_GB2312" charset="-122"/>
              </a:rPr>
              <a:t>框架梁端、柱端的箍筋加密区</a:t>
            </a:r>
            <a:r>
              <a:rPr lang="zh-CN" altLang="en-US">
                <a:latin typeface="楷体_GB2312" charset="-122"/>
                <a:ea typeface="楷体_GB2312" charset="-122"/>
              </a:rPr>
              <a:t>，无法避开时，对等强度高质量的机械连接接头≯</a:t>
            </a:r>
            <a:r>
              <a:rPr lang="en-US" altLang="zh-CN">
                <a:latin typeface="楷体_GB2312" charset="-122"/>
                <a:ea typeface="楷体_GB2312" charset="-122"/>
              </a:rPr>
              <a:t>50%</a:t>
            </a:r>
            <a:r>
              <a:rPr lang="zh-CN" altLang="en-US">
                <a:latin typeface="楷体_GB2312" charset="-122"/>
                <a:ea typeface="楷体_GB2312" charset="-122"/>
              </a:rPr>
              <a:t>；</a:t>
            </a:r>
          </a:p>
          <a:p>
            <a:pPr marL="342900" indent="-342900">
              <a:lnSpc>
                <a:spcPct val="150000"/>
              </a:lnSpc>
              <a:spcBef>
                <a:spcPct val="15000"/>
              </a:spcBef>
              <a:buFont typeface="Wingdings" pitchFamily="2" charset="2"/>
              <a:buNone/>
            </a:pPr>
            <a:r>
              <a:rPr lang="zh-CN" altLang="en-US">
                <a:latin typeface="楷体_GB2312" charset="-122"/>
                <a:ea typeface="楷体_GB2312" charset="-122"/>
              </a:rPr>
              <a:t>    ③ 直接承受动力荷载的结构构件中，不宜采用焊接接头；当采用机械连接接头时≯</a:t>
            </a:r>
            <a:r>
              <a:rPr lang="en-US" altLang="zh-CN">
                <a:latin typeface="楷体_GB2312" charset="-122"/>
                <a:ea typeface="楷体_GB2312" charset="-122"/>
              </a:rPr>
              <a:t>50%</a:t>
            </a:r>
            <a:r>
              <a:rPr lang="zh-CN" altLang="en-US">
                <a:latin typeface="楷体_GB2312" charset="-122"/>
                <a:ea typeface="楷体_GB2312" charset="-122"/>
              </a:rPr>
              <a:t>。</a:t>
            </a:r>
          </a:p>
        </p:txBody>
      </p:sp>
      <p:pic>
        <p:nvPicPr>
          <p:cNvPr id="44036" name="Picture 4" descr="地坑钢筋绑扎"/>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8201" y="2565400"/>
            <a:ext cx="5753100" cy="350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Rectangle 5"/>
          <p:cNvSpPr>
            <a:spLocks noChangeArrowheads="1"/>
          </p:cNvSpPr>
          <p:nvPr/>
        </p:nvSpPr>
        <p:spPr bwMode="auto">
          <a:xfrm>
            <a:off x="6096000" y="6021389"/>
            <a:ext cx="5319184" cy="377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gn="ctr">
              <a:lnSpc>
                <a:spcPct val="105000"/>
              </a:lnSpc>
              <a:buFont typeface="Wingdings" pitchFamily="2" charset="2"/>
              <a:buNone/>
            </a:pPr>
            <a:r>
              <a:rPr lang="zh-CN" altLang="zh-CN">
                <a:solidFill>
                  <a:srgbClr val="0000FF"/>
                </a:solidFill>
                <a:latin typeface="楷体_GB2312" charset="-122"/>
                <a:ea typeface="楷体_GB2312" charset="-122"/>
              </a:rPr>
              <a:t>地坑钢筋绑扎</a:t>
            </a:r>
          </a:p>
        </p:txBody>
      </p:sp>
    </p:spTree>
  </p:cSld>
  <p:clrMapOvr>
    <a:masterClrMapping/>
  </p:clrMapOvr>
  <p:transition>
    <p:strips dir="ru"/>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45058" name="Rectangle 2"/>
          <p:cNvSpPr>
            <a:spLocks noGrp="1" noChangeArrowheads="1"/>
          </p:cNvSpPr>
          <p:nvPr>
            <p:ph type="body" sz="half" idx="4294967295"/>
          </p:nvPr>
        </p:nvSpPr>
        <p:spPr>
          <a:xfrm>
            <a:off x="245533" y="692151"/>
            <a:ext cx="11516784" cy="1008063"/>
          </a:xfrm>
        </p:spPr>
        <p:txBody>
          <a:bodyPr/>
          <a:lstStyle/>
          <a:p>
            <a:pPr>
              <a:lnSpc>
                <a:spcPct val="150000"/>
              </a:lnSpc>
              <a:buFont typeface="Wingdings" pitchFamily="2" charset="2"/>
              <a:buNone/>
            </a:pPr>
            <a:r>
              <a:rPr lang="en-US" altLang="zh-CN" smtClean="0">
                <a:latin typeface="宋体" pitchFamily="2" charset="-122"/>
              </a:rPr>
              <a:t>  </a:t>
            </a:r>
            <a:r>
              <a:rPr lang="zh-CN" altLang="en-US" smtClean="0">
                <a:latin typeface="宋体" pitchFamily="2" charset="-122"/>
              </a:rPr>
              <a:t>（</a:t>
            </a:r>
            <a:r>
              <a:rPr lang="en-US" altLang="zh-CN" smtClean="0">
                <a:latin typeface="宋体" pitchFamily="2" charset="-122"/>
              </a:rPr>
              <a:t>6</a:t>
            </a:r>
            <a:r>
              <a:rPr lang="zh-CN" altLang="en-US" smtClean="0">
                <a:latin typeface="宋体" pitchFamily="2" charset="-122"/>
              </a:rPr>
              <a:t>）</a:t>
            </a:r>
            <a:r>
              <a:rPr lang="zh-CN" altLang="en-US" sz="1900" smtClean="0">
                <a:latin typeface="楷体_GB2312" charset="-122"/>
              </a:rPr>
              <a:t>纵向受力钢筋的</a:t>
            </a:r>
            <a:r>
              <a:rPr lang="zh-CN" altLang="en-US" sz="1800" smtClean="0">
                <a:solidFill>
                  <a:srgbClr val="FF0000"/>
                </a:solidFill>
                <a:latin typeface="楷体_GB2312" charset="-122"/>
              </a:rPr>
              <a:t>最小搭接长度</a:t>
            </a:r>
            <a:r>
              <a:rPr lang="zh-CN" altLang="en-US" sz="1900" smtClean="0">
                <a:latin typeface="楷体_GB2312" charset="-122"/>
              </a:rPr>
              <a:t>：当纵向受拉钢筋的绑扎接头的百分率≯</a:t>
            </a:r>
            <a:r>
              <a:rPr lang="en-US" altLang="zh-CN" sz="1900" smtClean="0">
                <a:latin typeface="楷体_GB2312" charset="-122"/>
              </a:rPr>
              <a:t>25%</a:t>
            </a:r>
            <a:r>
              <a:rPr lang="zh-CN" altLang="en-US" sz="1700" smtClean="0">
                <a:latin typeface="楷体_GB2312" charset="-122"/>
              </a:rPr>
              <a:t>时，最小搭接长度按下表规定：</a:t>
            </a:r>
          </a:p>
        </p:txBody>
      </p:sp>
      <p:graphicFrame>
        <p:nvGraphicFramePr>
          <p:cNvPr id="38915" name="Group 3"/>
          <p:cNvGraphicFramePr>
            <a:graphicFrameLocks noGrp="1"/>
          </p:cNvGraphicFramePr>
          <p:nvPr>
            <p:ph sz="half" idx="4294967295"/>
          </p:nvPr>
        </p:nvGraphicFramePr>
        <p:xfrm>
          <a:off x="1382185" y="1917700"/>
          <a:ext cx="9510183" cy="3214689"/>
        </p:xfrm>
        <a:graphic>
          <a:graphicData uri="http://schemas.openxmlformats.org/drawingml/2006/table">
            <a:tbl>
              <a:tblPr/>
              <a:tblGrid>
                <a:gridCol w="1439333"/>
                <a:gridCol w="2396067"/>
                <a:gridCol w="1166283"/>
                <a:gridCol w="1697567"/>
                <a:gridCol w="1477433"/>
                <a:gridCol w="1333500"/>
              </a:tblGrid>
              <a:tr h="396875">
                <a:tc rowSpan="2" gridSpan="2">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zh-CN" altLang="zh-CN" sz="2000" b="1" i="0" u="none" strike="noStrike" cap="none" normalizeH="0" baseline="0" smtClean="0">
                          <a:ln>
                            <a:noFill/>
                          </a:ln>
                          <a:solidFill>
                            <a:schemeClr val="tx1"/>
                          </a:solidFill>
                          <a:effectLst/>
                          <a:latin typeface="Arial" pitchFamily="34" charset="0"/>
                          <a:ea typeface="宋体" pitchFamily="2" charset="-122"/>
                          <a:cs typeface="楷体_GB2312"/>
                        </a:rPr>
                        <a:t>钢 筋 类 型</a:t>
                      </a:r>
                      <a:endParaRPr kumimoji="0" lang="zh-CN"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rowSpan="2" hMerge="1">
                  <a:txBody>
                    <a:bodyPr vert="horz" wrap="square"/>
                    <a:lstStyle/>
                    <a:p>
                      <a:endParaRPr lang="zh-CN" altLang="en-US"/>
                    </a:p>
                  </a:txBody>
                  <a:tcPr/>
                </a:tc>
                <a:tc gridSpan="4">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zh-CN" altLang="zh-CN" sz="2000" b="1" i="0" u="none" strike="noStrike" cap="none" normalizeH="0" baseline="0" smtClean="0">
                          <a:ln>
                            <a:noFill/>
                          </a:ln>
                          <a:solidFill>
                            <a:schemeClr val="tx1"/>
                          </a:solidFill>
                          <a:effectLst/>
                          <a:latin typeface="Arial" pitchFamily="34" charset="0"/>
                          <a:ea typeface="宋体" pitchFamily="2" charset="-122"/>
                          <a:cs typeface="楷体_GB2312"/>
                        </a:rPr>
                        <a:t>砼 强 度 等 级</a:t>
                      </a:r>
                      <a:endParaRPr kumimoji="0" lang="zh-CN"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763588">
                <a:tc gridSpan="2" vMerge="1">
                  <a:txBody>
                    <a:bodyPr vert="horz" wrap="square"/>
                    <a:lstStyle/>
                    <a:p>
                      <a:endParaRPr lang="zh-CN" altLang="en-US"/>
                    </a:p>
                  </a:txBody>
                  <a:tcPr/>
                </a:tc>
                <a:tc hMerge="1" vMerge="1">
                  <a:txBody>
                    <a:bodyPr vert="horz" wrap="square"/>
                    <a:lstStyle/>
                    <a:p>
                      <a:endParaRPr lang="zh-CN" altLang="en-US"/>
                    </a:p>
                  </a:txBody>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C15</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C20</a:t>
                      </a:r>
                      <a:r>
                        <a:rPr kumimoji="0" lang="zh-CN" altLang="en-US" sz="2000" b="1" i="0" u="none" strike="noStrike" cap="none" normalizeH="0" baseline="0" smtClean="0">
                          <a:ln>
                            <a:noFill/>
                          </a:ln>
                          <a:solidFill>
                            <a:schemeClr val="tx1"/>
                          </a:solidFill>
                          <a:effectLst/>
                          <a:latin typeface="Arial" pitchFamily="34" charset="0"/>
                          <a:ea typeface="宋体" pitchFamily="2" charset="-122"/>
                          <a:cs typeface="楷体_GB2312"/>
                        </a:rPr>
                        <a:t>～</a:t>
                      </a: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C25</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C30</a:t>
                      </a:r>
                      <a:r>
                        <a:rPr kumimoji="0" lang="zh-CN" altLang="en-US" sz="2000" b="1" i="0" u="none" strike="noStrike" cap="none" normalizeH="0" baseline="0" smtClean="0">
                          <a:ln>
                            <a:noFill/>
                          </a:ln>
                          <a:solidFill>
                            <a:schemeClr val="tx1"/>
                          </a:solidFill>
                          <a:effectLst/>
                          <a:latin typeface="Arial" pitchFamily="34" charset="0"/>
                          <a:ea typeface="宋体" pitchFamily="2" charset="-122"/>
                          <a:cs typeface="楷体_GB2312"/>
                        </a:rPr>
                        <a:t>～</a:t>
                      </a: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C35</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≥C40</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zh-CN" altLang="zh-CN" sz="2000" b="1" i="0" u="none" strike="noStrike" cap="none" normalizeH="0" baseline="0" smtClean="0">
                          <a:ln>
                            <a:noFill/>
                          </a:ln>
                          <a:solidFill>
                            <a:schemeClr val="tx1"/>
                          </a:solidFill>
                          <a:effectLst/>
                          <a:latin typeface="Arial" pitchFamily="34" charset="0"/>
                          <a:ea typeface="宋体" pitchFamily="2" charset="-122"/>
                          <a:cs typeface="楷体_GB2312"/>
                        </a:rPr>
                        <a:t>光面</a:t>
                      </a:r>
                    </a:p>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zh-CN" altLang="zh-CN" sz="2000" b="1" i="0" u="none" strike="noStrike" cap="none" normalizeH="0" baseline="0" smtClean="0">
                          <a:ln>
                            <a:noFill/>
                          </a:ln>
                          <a:solidFill>
                            <a:schemeClr val="tx1"/>
                          </a:solidFill>
                          <a:effectLst/>
                          <a:latin typeface="Arial" pitchFamily="34" charset="0"/>
                          <a:ea typeface="宋体" pitchFamily="2" charset="-122"/>
                          <a:cs typeface="楷体_GB2312"/>
                        </a:rPr>
                        <a:t>钢筋</a:t>
                      </a:r>
                      <a:endParaRPr kumimoji="0" lang="zh-CN"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HPB235</a:t>
                      </a:r>
                      <a:r>
                        <a:rPr kumimoji="0" lang="zh-CN" altLang="en-US" sz="2000" b="1" i="0" u="none" strike="noStrike" cap="none" normalizeH="0" baseline="0" smtClean="0">
                          <a:ln>
                            <a:noFill/>
                          </a:ln>
                          <a:solidFill>
                            <a:schemeClr val="tx1"/>
                          </a:solidFill>
                          <a:effectLst/>
                          <a:latin typeface="Arial" pitchFamily="34" charset="0"/>
                          <a:ea typeface="宋体" pitchFamily="2" charset="-122"/>
                          <a:cs typeface="楷体_GB2312"/>
                        </a:rPr>
                        <a:t>级</a:t>
                      </a:r>
                      <a:endParaRPr kumimoji="0" lang="zh-CN" altLang="en-US"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45d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35d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30d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25d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8638">
                <a:tc rowSpan="2">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zh-CN" altLang="zh-CN" sz="2000" b="1" i="0" u="none" strike="noStrike" cap="none" normalizeH="0" baseline="0" smtClean="0">
                          <a:ln>
                            <a:noFill/>
                          </a:ln>
                          <a:solidFill>
                            <a:schemeClr val="tx1"/>
                          </a:solidFill>
                          <a:effectLst/>
                          <a:latin typeface="Arial" pitchFamily="34" charset="0"/>
                          <a:ea typeface="宋体" pitchFamily="2" charset="-122"/>
                          <a:cs typeface="楷体_GB2312"/>
                        </a:rPr>
                        <a:t>带肋</a:t>
                      </a:r>
                    </a:p>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zh-CN" altLang="zh-CN" sz="2000" b="1" i="0" u="none" strike="noStrike" cap="none" normalizeH="0" baseline="0" smtClean="0">
                          <a:ln>
                            <a:noFill/>
                          </a:ln>
                          <a:solidFill>
                            <a:schemeClr val="tx1"/>
                          </a:solidFill>
                          <a:effectLst/>
                          <a:latin typeface="Arial" pitchFamily="34" charset="0"/>
                          <a:ea typeface="宋体" pitchFamily="2" charset="-122"/>
                          <a:cs typeface="楷体_GB2312"/>
                        </a:rPr>
                        <a:t>钢筋</a:t>
                      </a:r>
                      <a:endParaRPr kumimoji="0" lang="zh-CN"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HRB335</a:t>
                      </a:r>
                      <a:r>
                        <a:rPr kumimoji="0" lang="zh-CN" altLang="en-US" sz="2000" b="1" i="0" u="none" strike="noStrike" cap="none" normalizeH="0" baseline="0" smtClean="0">
                          <a:ln>
                            <a:noFill/>
                          </a:ln>
                          <a:solidFill>
                            <a:schemeClr val="tx1"/>
                          </a:solidFill>
                          <a:effectLst/>
                          <a:latin typeface="Arial" pitchFamily="34" charset="0"/>
                          <a:ea typeface="宋体" pitchFamily="2" charset="-122"/>
                          <a:cs typeface="楷体_GB2312"/>
                        </a:rPr>
                        <a:t>级</a:t>
                      </a:r>
                      <a:endParaRPr kumimoji="0" lang="zh-CN" altLang="en-US"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55d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45d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35d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30d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3588">
                <a:tc vMerge="1">
                  <a:txBody>
                    <a:bodyPr vert="horz" wrap="square"/>
                    <a:lstStyle/>
                    <a:p>
                      <a:endParaRPr lang="zh-CN" altLang="en-US"/>
                    </a:p>
                  </a:txBody>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HRB400</a:t>
                      </a:r>
                      <a:r>
                        <a:rPr kumimoji="0" lang="zh-CN" altLang="en-US" sz="2000" b="1" i="0" u="none" strike="noStrike" cap="none" normalizeH="0" baseline="0" smtClean="0">
                          <a:ln>
                            <a:noFill/>
                          </a:ln>
                          <a:solidFill>
                            <a:schemeClr val="tx1"/>
                          </a:solidFill>
                          <a:effectLst/>
                          <a:latin typeface="Arial" pitchFamily="34" charset="0"/>
                          <a:ea typeface="宋体" pitchFamily="2" charset="-122"/>
                          <a:cs typeface="楷体_GB2312"/>
                        </a:rPr>
                        <a:t>、</a:t>
                      </a: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RRB400</a:t>
                      </a:r>
                      <a:r>
                        <a:rPr kumimoji="0" lang="zh-CN" altLang="en-US" sz="2000" b="1" i="0" u="none" strike="noStrike" cap="none" normalizeH="0" baseline="0" smtClean="0">
                          <a:ln>
                            <a:noFill/>
                          </a:ln>
                          <a:solidFill>
                            <a:schemeClr val="tx1"/>
                          </a:solidFill>
                          <a:effectLst/>
                          <a:latin typeface="Arial" pitchFamily="34" charset="0"/>
                          <a:ea typeface="宋体" pitchFamily="2" charset="-122"/>
                          <a:cs typeface="楷体_GB2312"/>
                        </a:rPr>
                        <a:t>级</a:t>
                      </a:r>
                      <a:endParaRPr kumimoji="0" lang="zh-CN" altLang="en-US"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Times New Roman" pitchFamily="18" charset="0"/>
                          <a:ea typeface="宋体" pitchFamily="2" charset="-122"/>
                          <a:cs typeface="楷体_GB2312"/>
                        </a:rPr>
                        <a:t>—</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55d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40d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1pPr>
                      <a:lvl2pPr marL="742950" indent="-563563" eaLnBrk="0" hangingPunct="0">
                        <a:lnSpc>
                          <a:spcPct val="110000"/>
                        </a:lnSpc>
                        <a:spcBef>
                          <a:spcPct val="20000"/>
                        </a:spcBef>
                        <a:buClr>
                          <a:srgbClr val="0000FF"/>
                        </a:buClr>
                        <a:buFont typeface="Wingdings" pitchFamily="2" charset="2"/>
                        <a:defRPr sz="2000" b="1">
                          <a:solidFill>
                            <a:schemeClr val="tx1"/>
                          </a:solidFill>
                          <a:latin typeface="Times New Roman" pitchFamily="18" charset="0"/>
                          <a:ea typeface="楷体_GB2312" charset="-122"/>
                          <a:cs typeface="楷体_GB2312"/>
                        </a:defRPr>
                      </a:lvl2pPr>
                      <a:lvl3pPr marL="1143000" indent="-701675"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3pPr>
                      <a:lvl4pPr marL="1600200" indent="-709613" eaLnBrk="0" hangingPunct="0">
                        <a:lnSpc>
                          <a:spcPct val="110000"/>
                        </a:lnSpc>
                        <a:spcBef>
                          <a:spcPct val="20000"/>
                        </a:spcBef>
                        <a:buFont typeface="Wingdings" pitchFamily="2" charset="2"/>
                        <a:defRPr b="1">
                          <a:solidFill>
                            <a:schemeClr val="tx1"/>
                          </a:solidFill>
                          <a:latin typeface="Times New Roman" pitchFamily="18" charset="0"/>
                          <a:ea typeface="楷体_GB2312" charset="-122"/>
                          <a:cs typeface="楷体_GB2312"/>
                        </a:defRPr>
                      </a:lvl4pPr>
                      <a:lvl5pPr marL="2057400" indent="-228600" eaLnBrk="0" hangingPunct="0">
                        <a:spcBef>
                          <a:spcPct val="20000"/>
                        </a:spcBef>
                        <a:buFont typeface="Wingdings" pitchFamily="2" charset="2"/>
                        <a:defRPr>
                          <a:solidFill>
                            <a:schemeClr val="tx1"/>
                          </a:solidFill>
                          <a:latin typeface="Arial" pitchFamily="34" charset="0"/>
                          <a:ea typeface="宋体" pitchFamily="2" charset="-122"/>
                          <a:cs typeface="楷体_GB2312"/>
                        </a:defRPr>
                      </a:lvl5pPr>
                      <a:lvl6pPr marL="25146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6pPr>
                      <a:lvl7pPr marL="29718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7pPr>
                      <a:lvl8pPr marL="34290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8pPr>
                      <a:lvl9pPr marL="3886200" indent="-228600" eaLnBrk="0" fontAlgn="base" hangingPunct="0">
                        <a:spcBef>
                          <a:spcPct val="20000"/>
                        </a:spcBef>
                        <a:spcAft>
                          <a:spcPct val="0"/>
                        </a:spcAft>
                        <a:buFont typeface="Wingdings" pitchFamily="2" charset="2"/>
                        <a:defRPr>
                          <a:solidFill>
                            <a:schemeClr val="tx1"/>
                          </a:solidFill>
                          <a:latin typeface="Arial" pitchFamily="34" charset="0"/>
                          <a:ea typeface="宋体" pitchFamily="2" charset="-122"/>
                          <a:cs typeface="楷体_GB2312"/>
                        </a:defRPr>
                      </a:lvl9pPr>
                    </a:lstStyle>
                    <a:p>
                      <a:pPr marL="0" marR="0" lvl="0" indent="0" algn="ctr" defTabSz="914400" rtl="0" eaLnBrk="1" fontAlgn="base" latinLnBrk="0" hangingPunct="1">
                        <a:lnSpc>
                          <a:spcPct val="100000"/>
                        </a:lnSpc>
                        <a:spcBef>
                          <a:spcPct val="20000"/>
                        </a:spcBef>
                        <a:spcAft>
                          <a:spcPct val="0"/>
                        </a:spcAft>
                        <a:buClrTx/>
                        <a:buSzTx/>
                        <a:buFont typeface="Arial" pitchFamily="34" charset="0"/>
                        <a:buNone/>
                      </a:pPr>
                      <a:r>
                        <a:rPr kumimoji="0" lang="en-US" altLang="zh-CN" sz="2000" b="1" i="0" u="none" strike="noStrike" cap="none" normalizeH="0" baseline="0" smtClean="0">
                          <a:ln>
                            <a:noFill/>
                          </a:ln>
                          <a:solidFill>
                            <a:schemeClr val="tx1"/>
                          </a:solidFill>
                          <a:effectLst/>
                          <a:latin typeface="Arial" pitchFamily="34" charset="0"/>
                          <a:ea typeface="宋体" pitchFamily="2" charset="-122"/>
                          <a:cs typeface="楷体_GB2312"/>
                        </a:rPr>
                        <a:t>35d</a:t>
                      </a:r>
                      <a:endParaRPr kumimoji="0" lang="en-US" altLang="zh-CN" sz="2000" b="1" i="0" u="none" strike="noStrike" cap="none" normalizeH="0" baseline="0" smtClean="0">
                        <a:ln>
                          <a:noFill/>
                        </a:ln>
                        <a:solidFill>
                          <a:schemeClr val="tx1"/>
                        </a:solidFill>
                        <a:effectLst/>
                        <a:latin typeface="Arial" pitchFamily="34" charset="0"/>
                        <a:ea typeface="楷体_GB2312" charset="-122"/>
                        <a:cs typeface="楷体_GB2312"/>
                      </a:endParaRPr>
                    </a:p>
                  </a:txBody>
                  <a:tcPr marL="121925" marR="121925" marT="45705" marB="45705"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5096" name="Rectangle 40"/>
          <p:cNvSpPr>
            <a:spLocks noChangeArrowheads="1"/>
          </p:cNvSpPr>
          <p:nvPr/>
        </p:nvSpPr>
        <p:spPr bwMode="auto">
          <a:xfrm>
            <a:off x="245534" y="5300664"/>
            <a:ext cx="11434233" cy="895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50000"/>
              </a:lnSpc>
            </a:pPr>
            <a:r>
              <a:rPr lang="en-US" altLang="zh-CN">
                <a:latin typeface="楷体_GB2312" charset="-122"/>
                <a:ea typeface="楷体_GB2312" charset="-122"/>
              </a:rPr>
              <a:t>       </a:t>
            </a:r>
            <a:r>
              <a:rPr lang="zh-CN" altLang="en-US">
                <a:latin typeface="楷体_GB2312" charset="-122"/>
                <a:ea typeface="楷体_GB2312" charset="-122"/>
              </a:rPr>
              <a:t>注：带肋钢筋直径</a:t>
            </a:r>
            <a:r>
              <a:rPr lang="en-US" altLang="zh-CN">
                <a:latin typeface="楷体_GB2312" charset="-122"/>
                <a:ea typeface="楷体_GB2312" charset="-122"/>
              </a:rPr>
              <a:t>d</a:t>
            </a:r>
            <a:r>
              <a:rPr lang="zh-CN" altLang="en-US">
                <a:latin typeface="楷体_GB2312" charset="-122"/>
                <a:ea typeface="楷体_GB2312" charset="-122"/>
              </a:rPr>
              <a:t>＞</a:t>
            </a:r>
            <a:r>
              <a:rPr lang="en-US" altLang="zh-CN">
                <a:latin typeface="楷体_GB2312" charset="-122"/>
                <a:ea typeface="楷体_GB2312" charset="-122"/>
              </a:rPr>
              <a:t>25mm</a:t>
            </a:r>
            <a:r>
              <a:rPr lang="zh-CN" altLang="en-US">
                <a:latin typeface="楷体_GB2312" charset="-122"/>
                <a:ea typeface="楷体_GB2312" charset="-122"/>
              </a:rPr>
              <a:t>时，最小搭接长度按相应数值乘以</a:t>
            </a:r>
            <a:r>
              <a:rPr lang="en-US" altLang="zh-CN">
                <a:latin typeface="楷体_GB2312" charset="-122"/>
                <a:ea typeface="楷体_GB2312" charset="-122"/>
              </a:rPr>
              <a:t>1.1</a:t>
            </a:r>
            <a:r>
              <a:rPr lang="zh-CN" altLang="en-US">
                <a:latin typeface="楷体_GB2312" charset="-122"/>
                <a:ea typeface="楷体_GB2312" charset="-122"/>
              </a:rPr>
              <a:t>取用；有抗震设 防要求的构件，最小搭接长度按相应数值乘以</a:t>
            </a:r>
            <a:r>
              <a:rPr lang="en-US" altLang="zh-CN">
                <a:latin typeface="楷体_GB2312" charset="-122"/>
                <a:ea typeface="楷体_GB2312" charset="-122"/>
              </a:rPr>
              <a:t>1.05(</a:t>
            </a:r>
            <a:r>
              <a:rPr lang="zh-CN" altLang="en-US">
                <a:latin typeface="楷体_GB2312" charset="-122"/>
                <a:ea typeface="楷体_GB2312" charset="-122"/>
              </a:rPr>
              <a:t>三级抗震</a:t>
            </a:r>
            <a:r>
              <a:rPr lang="en-US" altLang="zh-CN">
                <a:latin typeface="楷体_GB2312" charset="-122"/>
                <a:ea typeface="楷体_GB2312" charset="-122"/>
              </a:rPr>
              <a:t>)</a:t>
            </a:r>
            <a:r>
              <a:rPr lang="zh-CN" altLang="en-US">
                <a:latin typeface="楷体_GB2312" charset="-122"/>
                <a:ea typeface="楷体_GB2312" charset="-122"/>
              </a:rPr>
              <a:t>～１</a:t>
            </a:r>
            <a:r>
              <a:rPr lang="en-US" altLang="zh-CN">
                <a:latin typeface="楷体_GB2312" charset="-122"/>
                <a:ea typeface="楷体_GB2312" charset="-122"/>
              </a:rPr>
              <a:t>.15(</a:t>
            </a:r>
            <a:r>
              <a:rPr lang="zh-CN" altLang="en-US">
                <a:latin typeface="楷体_GB2312" charset="-122"/>
                <a:ea typeface="楷体_GB2312" charset="-122"/>
              </a:rPr>
              <a:t>一、二级抗震</a:t>
            </a:r>
            <a:r>
              <a:rPr lang="en-US" altLang="zh-CN">
                <a:latin typeface="楷体_GB2312" charset="-122"/>
                <a:ea typeface="楷体_GB2312" charset="-122"/>
              </a:rPr>
              <a:t>)</a:t>
            </a:r>
            <a:r>
              <a:rPr lang="zh-CN" altLang="en-US">
                <a:latin typeface="楷体_GB2312" charset="-122"/>
                <a:ea typeface="楷体_GB2312" charset="-122"/>
              </a:rPr>
              <a:t>取用。</a:t>
            </a:r>
          </a:p>
        </p:txBody>
      </p:sp>
    </p:spTree>
  </p:cSld>
  <p:clrMapOvr>
    <a:masterClrMapping/>
  </p:clrMapOvr>
  <p:transition>
    <p:comb/>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sp>
        <p:nvSpPr>
          <p:cNvPr id="46082" name="Rectangle 2"/>
          <p:cNvSpPr>
            <a:spLocks noGrp="1" noChangeArrowheads="1"/>
          </p:cNvSpPr>
          <p:nvPr>
            <p:ph type="body" idx="4294967295"/>
          </p:nvPr>
        </p:nvSpPr>
        <p:spPr>
          <a:xfrm>
            <a:off x="245534" y="692151"/>
            <a:ext cx="5583767" cy="2881313"/>
          </a:xfrm>
        </p:spPr>
        <p:txBody>
          <a:bodyPr/>
          <a:lstStyle/>
          <a:p>
            <a:pPr marL="0" indent="0">
              <a:lnSpc>
                <a:spcPct val="150000"/>
              </a:lnSpc>
              <a:buFont typeface="Wingdings" pitchFamily="2" charset="2"/>
              <a:buNone/>
            </a:pPr>
            <a:r>
              <a:rPr lang="zh-CN" altLang="en-US" sz="1900" smtClean="0">
                <a:latin typeface="楷体_GB2312" charset="-122"/>
              </a:rPr>
              <a:t>（</a:t>
            </a:r>
            <a:r>
              <a:rPr lang="en-US" altLang="zh-CN" sz="1800" smtClean="0">
                <a:latin typeface="楷体_GB2312" charset="-122"/>
              </a:rPr>
              <a:t>7</a:t>
            </a:r>
            <a:r>
              <a:rPr lang="zh-CN" altLang="en-US" sz="1700" smtClean="0">
                <a:latin typeface="楷体_GB2312" charset="-122"/>
              </a:rPr>
              <a:t>）钢筋接头搭接处，应在中心和两端用铁丝扎牢；绑扎接头的搭接长度应符合设计要求且不得小于规范规定的</a:t>
            </a:r>
            <a:r>
              <a:rPr lang="zh-CN" altLang="en-US" sz="1600" smtClean="0">
                <a:solidFill>
                  <a:srgbClr val="FF0000"/>
                </a:solidFill>
                <a:latin typeface="楷体_GB2312" charset="-122"/>
              </a:rPr>
              <a:t>最小搭接长度</a:t>
            </a:r>
            <a:r>
              <a:rPr lang="en-US" altLang="zh-CN" sz="1600" smtClean="0">
                <a:latin typeface="楷体_GB2312" charset="-122"/>
              </a:rPr>
              <a:t>(</a:t>
            </a:r>
            <a:r>
              <a:rPr lang="zh-CN" altLang="en-US" sz="1600" smtClean="0">
                <a:solidFill>
                  <a:srgbClr val="FF0000"/>
                </a:solidFill>
                <a:latin typeface="楷体_GB2312" charset="-122"/>
              </a:rPr>
              <a:t>受拉钢筋</a:t>
            </a:r>
            <a:r>
              <a:rPr lang="en-US" altLang="zh-CN" sz="1800" smtClean="0">
                <a:solidFill>
                  <a:srgbClr val="FF0000"/>
                </a:solidFill>
                <a:latin typeface="楷体_GB2312" charset="-122"/>
              </a:rPr>
              <a:t>300mm,</a:t>
            </a:r>
            <a:r>
              <a:rPr lang="zh-CN" altLang="en-US" sz="1700" smtClean="0">
                <a:solidFill>
                  <a:srgbClr val="FF0000"/>
                </a:solidFill>
                <a:latin typeface="楷体_GB2312" charset="-122"/>
              </a:rPr>
              <a:t>受压钢筋</a:t>
            </a:r>
            <a:r>
              <a:rPr lang="en-US" altLang="zh-CN" sz="1700" smtClean="0">
                <a:solidFill>
                  <a:srgbClr val="FF0000"/>
                </a:solidFill>
                <a:latin typeface="楷体_GB2312" charset="-122"/>
              </a:rPr>
              <a:t>200mm</a:t>
            </a:r>
            <a:r>
              <a:rPr lang="en-US" altLang="zh-CN" sz="1700" smtClean="0">
                <a:latin typeface="楷体_GB2312" charset="-122"/>
              </a:rPr>
              <a:t>)</a:t>
            </a:r>
            <a:r>
              <a:rPr lang="zh-CN" altLang="en-US" sz="1700" smtClean="0">
                <a:latin typeface="楷体_GB2312" charset="-122"/>
              </a:rPr>
              <a:t>。</a:t>
            </a:r>
          </a:p>
        </p:txBody>
      </p:sp>
      <p:sp>
        <p:nvSpPr>
          <p:cNvPr id="46083" name="Rectangle 3"/>
          <p:cNvSpPr>
            <a:spLocks noChangeArrowheads="1"/>
          </p:cNvSpPr>
          <p:nvPr/>
        </p:nvSpPr>
        <p:spPr bwMode="auto">
          <a:xfrm>
            <a:off x="-222250" y="3387726"/>
            <a:ext cx="6426201"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nSpc>
                <a:spcPct val="150000"/>
              </a:lnSpc>
              <a:buFont typeface="Wingdings" pitchFamily="2" charset="2"/>
              <a:buNone/>
            </a:pPr>
            <a:r>
              <a:rPr lang="en-US" altLang="zh-CN">
                <a:latin typeface="楷体_GB2312" charset="-122"/>
                <a:ea typeface="楷体_GB2312" charset="-122"/>
              </a:rPr>
              <a:t>   </a:t>
            </a:r>
            <a:r>
              <a:rPr lang="zh-CN" altLang="en-US">
                <a:latin typeface="楷体_GB2312" charset="-122"/>
                <a:ea typeface="楷体_GB2312" charset="-122"/>
              </a:rPr>
              <a:t>（</a:t>
            </a:r>
            <a:r>
              <a:rPr lang="en-US" altLang="zh-CN">
                <a:latin typeface="楷体_GB2312" charset="-122"/>
                <a:ea typeface="楷体_GB2312" charset="-122"/>
              </a:rPr>
              <a:t>8</a:t>
            </a:r>
            <a:r>
              <a:rPr lang="zh-CN" altLang="en-US">
                <a:latin typeface="楷体_GB2312" charset="-122"/>
                <a:ea typeface="楷体_GB2312" charset="-122"/>
              </a:rPr>
              <a:t>）应特别注意</a:t>
            </a:r>
            <a:r>
              <a:rPr lang="zh-CN" altLang="en-US">
                <a:solidFill>
                  <a:srgbClr val="FF0000"/>
                </a:solidFill>
                <a:latin typeface="楷体_GB2312" charset="-122"/>
                <a:ea typeface="楷体_GB2312" charset="-122"/>
              </a:rPr>
              <a:t>板上部的负筋</a:t>
            </a:r>
            <a:r>
              <a:rPr lang="en-US" altLang="zh-CN">
                <a:latin typeface="楷体_GB2312" charset="-122"/>
                <a:ea typeface="楷体_GB2312" charset="-122"/>
              </a:rPr>
              <a:t>,</a:t>
            </a:r>
            <a:r>
              <a:rPr lang="zh-CN" altLang="en-US">
                <a:latin typeface="楷体_GB2312" charset="-122"/>
                <a:ea typeface="楷体_GB2312" charset="-122"/>
              </a:rPr>
              <a:t>一要保证其绑扎</a:t>
            </a:r>
            <a:r>
              <a:rPr lang="zh-CN" altLang="en-US">
                <a:solidFill>
                  <a:srgbClr val="FF0000"/>
                </a:solidFill>
                <a:latin typeface="楷体_GB2312" charset="-122"/>
                <a:ea typeface="楷体_GB2312" charset="-122"/>
              </a:rPr>
              <a:t>位置准确</a:t>
            </a:r>
            <a:r>
              <a:rPr lang="zh-CN" altLang="en-US">
                <a:latin typeface="楷体_GB2312" charset="-122"/>
                <a:ea typeface="楷体_GB2312" charset="-122"/>
              </a:rPr>
              <a:t>，二要防止施工人员的</a:t>
            </a:r>
            <a:r>
              <a:rPr lang="zh-CN" altLang="en-US">
                <a:solidFill>
                  <a:srgbClr val="FF0000"/>
                </a:solidFill>
                <a:latin typeface="楷体_GB2312" charset="-122"/>
                <a:ea typeface="楷体_GB2312" charset="-122"/>
              </a:rPr>
              <a:t>踩踏</a:t>
            </a:r>
            <a:r>
              <a:rPr lang="zh-CN" altLang="en-US">
                <a:latin typeface="楷体_GB2312" charset="-122"/>
                <a:ea typeface="楷体_GB2312" charset="-122"/>
              </a:rPr>
              <a:t>，尤其是雨篷、挑檐、阳台等</a:t>
            </a:r>
            <a:r>
              <a:rPr lang="zh-CN" altLang="en-US">
                <a:solidFill>
                  <a:srgbClr val="FF0000"/>
                </a:solidFill>
                <a:latin typeface="楷体_GB2312" charset="-122"/>
                <a:ea typeface="楷体_GB2312" charset="-122"/>
              </a:rPr>
              <a:t>悬臂板</a:t>
            </a:r>
            <a:r>
              <a:rPr lang="zh-CN" altLang="en-US">
                <a:latin typeface="楷体_GB2312" charset="-122"/>
                <a:ea typeface="楷体_GB2312" charset="-122"/>
              </a:rPr>
              <a:t>，防止其</a:t>
            </a:r>
            <a:r>
              <a:rPr lang="zh-CN" altLang="en-US">
                <a:solidFill>
                  <a:srgbClr val="FF0000"/>
                </a:solidFill>
                <a:latin typeface="楷体_GB2312" charset="-122"/>
                <a:ea typeface="楷体_GB2312" charset="-122"/>
              </a:rPr>
              <a:t>拆模后断裂跨塌</a:t>
            </a:r>
            <a:r>
              <a:rPr lang="zh-CN" altLang="en-US">
                <a:latin typeface="楷体_GB2312" charset="-122"/>
                <a:ea typeface="楷体_GB2312" charset="-122"/>
              </a:rPr>
              <a:t>。</a:t>
            </a:r>
          </a:p>
        </p:txBody>
      </p:sp>
      <p:pic>
        <p:nvPicPr>
          <p:cNvPr id="46084" name="Picture 4" descr="悬挑板角部放射钢筋"/>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27284" y="3933826"/>
            <a:ext cx="4163483" cy="253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Rectangle 5"/>
          <p:cNvSpPr>
            <a:spLocks noChangeArrowheads="1"/>
          </p:cNvSpPr>
          <p:nvPr/>
        </p:nvSpPr>
        <p:spPr bwMode="auto">
          <a:xfrm>
            <a:off x="11203824" y="4005264"/>
            <a:ext cx="757023" cy="24479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gn="ctr">
              <a:lnSpc>
                <a:spcPct val="105000"/>
              </a:lnSpc>
              <a:buFont typeface="Wingdings" pitchFamily="2" charset="2"/>
              <a:buNone/>
            </a:pPr>
            <a:r>
              <a:rPr lang="zh-CN" altLang="zh-CN">
                <a:solidFill>
                  <a:srgbClr val="0000FF"/>
                </a:solidFill>
                <a:latin typeface="楷体_GB2312" charset="-122"/>
                <a:ea typeface="楷体_GB2312" charset="-122"/>
              </a:rPr>
              <a:t>悬挑板角部</a:t>
            </a:r>
          </a:p>
          <a:p>
            <a:pPr marL="342900" indent="-342900" algn="ctr">
              <a:lnSpc>
                <a:spcPct val="105000"/>
              </a:lnSpc>
              <a:buFont typeface="Wingdings" pitchFamily="2" charset="2"/>
              <a:buNone/>
            </a:pPr>
            <a:r>
              <a:rPr lang="zh-CN" altLang="zh-CN">
                <a:solidFill>
                  <a:srgbClr val="0000FF"/>
                </a:solidFill>
                <a:latin typeface="楷体_GB2312" charset="-122"/>
                <a:ea typeface="楷体_GB2312" charset="-122"/>
              </a:rPr>
              <a:t>的放射钢筋</a:t>
            </a:r>
          </a:p>
        </p:txBody>
      </p:sp>
      <p:pic>
        <p:nvPicPr>
          <p:cNvPr id="46086" name="Picture 7" descr="10308995_996887"/>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03951" y="620713"/>
            <a:ext cx="5761567"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omb dir="vert"/>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5"/>
          <a:stretch>
            <a:fillRect/>
          </a:stretch>
        </a:blipFill>
      </p:bgPr>
    </p:bg>
    <p:spTree>
      <p:nvGrpSpPr>
        <p:cNvPr id="1" name=""/>
        <p:cNvGrpSpPr/>
        <p:nvPr/>
      </p:nvGrpSpPr>
      <p:grpSpPr>
        <a:xfrm>
          <a:off x="0" y="0"/>
          <a:ext cx="0" cy="0"/>
        </a:xfrm>
      </p:grpSpPr>
      <p:sp>
        <p:nvSpPr>
          <p:cNvPr id="47106" name="Rectangle 2"/>
          <p:cNvSpPr>
            <a:spLocks noGrp="1" noChangeArrowheads="1"/>
          </p:cNvSpPr>
          <p:nvPr>
            <p:ph type="body" idx="4294967295"/>
          </p:nvPr>
        </p:nvSpPr>
        <p:spPr>
          <a:xfrm>
            <a:off x="245534" y="593726"/>
            <a:ext cx="7001933" cy="2690813"/>
          </a:xfrm>
        </p:spPr>
        <p:txBody>
          <a:bodyPr/>
          <a:lstStyle/>
          <a:p>
            <a:pPr marL="0" indent="0">
              <a:lnSpc>
                <a:spcPct val="150000"/>
              </a:lnSpc>
              <a:buFont typeface="Wingdings" pitchFamily="2" charset="2"/>
              <a:buNone/>
            </a:pPr>
            <a:r>
              <a:rPr lang="zh-CN" altLang="en-US" sz="1900" smtClean="0">
                <a:latin typeface="楷体_GB2312" charset="-122"/>
              </a:rPr>
              <a:t>（</a:t>
            </a:r>
            <a:r>
              <a:rPr lang="en-US" altLang="zh-CN" sz="1600" smtClean="0">
                <a:latin typeface="楷体_GB2312" charset="-122"/>
              </a:rPr>
              <a:t>9</a:t>
            </a:r>
            <a:r>
              <a:rPr lang="zh-CN" altLang="en-US" sz="1900" smtClean="0">
                <a:latin typeface="楷体_GB2312" charset="-122"/>
              </a:rPr>
              <a:t>）钢筋在砼中的保护层厚度，可用</a:t>
            </a:r>
            <a:r>
              <a:rPr lang="zh-CN" altLang="en-US" sz="1700" smtClean="0">
                <a:solidFill>
                  <a:srgbClr val="0000FF"/>
                </a:solidFill>
                <a:latin typeface="楷体_GB2312" charset="-122"/>
              </a:rPr>
              <a:t>水泥砂浆垫块</a:t>
            </a:r>
            <a:r>
              <a:rPr lang="en-US" altLang="zh-CN" sz="1800" smtClean="0">
                <a:solidFill>
                  <a:srgbClr val="FF0000"/>
                </a:solidFill>
                <a:latin typeface="楷体_GB2312" charset="-122"/>
              </a:rPr>
              <a:t>(</a:t>
            </a:r>
            <a:r>
              <a:rPr lang="zh-CN" altLang="en-US" sz="1800" smtClean="0">
                <a:solidFill>
                  <a:srgbClr val="FF0000"/>
                </a:solidFill>
                <a:latin typeface="楷体_GB2312" charset="-122"/>
              </a:rPr>
              <a:t>限制和淘汰</a:t>
            </a:r>
            <a:r>
              <a:rPr lang="en-US" altLang="zh-CN" sz="1900" smtClean="0">
                <a:solidFill>
                  <a:srgbClr val="FF0000"/>
                </a:solidFill>
                <a:latin typeface="楷体_GB2312" charset="-122"/>
              </a:rPr>
              <a:t>)</a:t>
            </a:r>
            <a:r>
              <a:rPr lang="zh-CN" altLang="en-US" sz="1900" smtClean="0">
                <a:solidFill>
                  <a:srgbClr val="0000FF"/>
                </a:solidFill>
                <a:latin typeface="楷体_GB2312" charset="-122"/>
              </a:rPr>
              <a:t>塑料卡</a:t>
            </a:r>
            <a:r>
              <a:rPr lang="en-US" altLang="zh-CN" sz="1700" smtClean="0">
                <a:solidFill>
                  <a:srgbClr val="FF0000"/>
                </a:solidFill>
                <a:latin typeface="楷体_GB2312" charset="-122"/>
              </a:rPr>
              <a:t>(</a:t>
            </a:r>
            <a:r>
              <a:rPr lang="zh-CN" altLang="en-US" sz="1900" smtClean="0">
                <a:solidFill>
                  <a:srgbClr val="FF0000"/>
                </a:solidFill>
                <a:latin typeface="楷体_GB2312" charset="-122"/>
              </a:rPr>
              <a:t>推荐使用</a:t>
            </a:r>
            <a:r>
              <a:rPr lang="en-US" altLang="zh-CN" sz="1600" smtClean="0">
                <a:solidFill>
                  <a:srgbClr val="FF0000"/>
                </a:solidFill>
                <a:latin typeface="楷体_GB2312" charset="-122"/>
              </a:rPr>
              <a:t>)</a:t>
            </a:r>
            <a:r>
              <a:rPr lang="zh-CN" altLang="en-US" sz="1700" smtClean="0">
                <a:latin typeface="楷体_GB2312" charset="-122"/>
              </a:rPr>
              <a:t>垫在钢筋与模板之间进行控制，垫块应布置成</a:t>
            </a:r>
            <a:r>
              <a:rPr lang="zh-CN" altLang="en-US" sz="1600" smtClean="0">
                <a:solidFill>
                  <a:srgbClr val="FF0000"/>
                </a:solidFill>
                <a:latin typeface="楷体_GB2312" charset="-122"/>
              </a:rPr>
              <a:t>梅花形，其相互间距不大于</a:t>
            </a:r>
            <a:r>
              <a:rPr lang="en-US" altLang="zh-CN" sz="1900" smtClean="0">
                <a:solidFill>
                  <a:srgbClr val="FF0000"/>
                </a:solidFill>
                <a:latin typeface="楷体_GB2312" charset="-122"/>
              </a:rPr>
              <a:t>1m</a:t>
            </a:r>
            <a:r>
              <a:rPr lang="zh-CN" altLang="en-US" sz="1600" smtClean="0">
                <a:latin typeface="楷体_GB2312" charset="-122"/>
              </a:rPr>
              <a:t>，上下双层钢筋之间的尺寸可用绑扎短钢筋来控制。</a:t>
            </a:r>
          </a:p>
        </p:txBody>
      </p:sp>
      <p:pic>
        <p:nvPicPr>
          <p:cNvPr id="47107" name="Picture 3" descr="钢筋保护层塑料定位卡1"/>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57334" y="3213100"/>
            <a:ext cx="5456767"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8" name="Picture 4" descr="钢筋保护层塑料定位卡"/>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5633" y="3273426"/>
            <a:ext cx="4140200" cy="253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9" name="Rectangle 5"/>
          <p:cNvSpPr>
            <a:spLocks noChangeArrowheads="1"/>
          </p:cNvSpPr>
          <p:nvPr/>
        </p:nvSpPr>
        <p:spPr bwMode="auto">
          <a:xfrm>
            <a:off x="7780867" y="2420938"/>
            <a:ext cx="4074584" cy="5890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gn="ctr">
              <a:lnSpc>
                <a:spcPct val="90000"/>
              </a:lnSpc>
              <a:buFont typeface="Wingdings" pitchFamily="2" charset="2"/>
              <a:buNone/>
            </a:pPr>
            <a:r>
              <a:rPr lang="zh-CN" altLang="zh-CN">
                <a:solidFill>
                  <a:srgbClr val="0000FF"/>
                </a:solidFill>
                <a:latin typeface="楷体_GB2312" charset="-122"/>
                <a:ea typeface="楷体_GB2312" charset="-122"/>
              </a:rPr>
              <a:t>控制钢筋砼保护层用</a:t>
            </a:r>
          </a:p>
          <a:p>
            <a:pPr marL="342900" indent="-342900" algn="ctr">
              <a:lnSpc>
                <a:spcPct val="90000"/>
              </a:lnSpc>
              <a:buFont typeface="Wingdings" pitchFamily="2" charset="2"/>
              <a:buNone/>
            </a:pPr>
            <a:r>
              <a:rPr lang="zh-CN" altLang="zh-CN">
                <a:solidFill>
                  <a:srgbClr val="0000FF"/>
                </a:solidFill>
                <a:latin typeface="楷体_GB2312" charset="-122"/>
                <a:ea typeface="楷体_GB2312" charset="-122"/>
              </a:rPr>
              <a:t>的塑料卡</a:t>
            </a:r>
          </a:p>
        </p:txBody>
      </p:sp>
      <p:sp>
        <p:nvSpPr>
          <p:cNvPr id="47110" name="Rectangle 6"/>
          <p:cNvSpPr>
            <a:spLocks noChangeArrowheads="1"/>
          </p:cNvSpPr>
          <p:nvPr/>
        </p:nvSpPr>
        <p:spPr bwMode="auto">
          <a:xfrm>
            <a:off x="1045634" y="5749925"/>
            <a:ext cx="4519084" cy="895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gn="ctr">
              <a:lnSpc>
                <a:spcPct val="150000"/>
              </a:lnSpc>
              <a:buFont typeface="Wingdings" pitchFamily="2" charset="2"/>
              <a:buNone/>
            </a:pPr>
            <a:r>
              <a:rPr lang="zh-CN" altLang="zh-CN">
                <a:solidFill>
                  <a:srgbClr val="0000FF"/>
                </a:solidFill>
                <a:latin typeface="楷体_GB2312" charset="-122"/>
                <a:ea typeface="楷体_GB2312" charset="-122"/>
              </a:rPr>
              <a:t>塑料环圈控制柱钢筋的</a:t>
            </a:r>
          </a:p>
          <a:p>
            <a:pPr algn="ctr">
              <a:lnSpc>
                <a:spcPct val="150000"/>
              </a:lnSpc>
              <a:buFont typeface="Wingdings" pitchFamily="2" charset="2"/>
              <a:buNone/>
            </a:pPr>
            <a:r>
              <a:rPr lang="zh-CN" altLang="zh-CN">
                <a:solidFill>
                  <a:srgbClr val="0000FF"/>
                </a:solidFill>
                <a:latin typeface="楷体_GB2312" charset="-122"/>
                <a:ea typeface="楷体_GB2312" charset="-122"/>
              </a:rPr>
              <a:t>砼保护层厚度</a:t>
            </a:r>
          </a:p>
        </p:txBody>
      </p:sp>
      <p:sp>
        <p:nvSpPr>
          <p:cNvPr id="47111" name="Rectangle 7"/>
          <p:cNvSpPr>
            <a:spLocks noChangeArrowheads="1"/>
          </p:cNvSpPr>
          <p:nvPr/>
        </p:nvSpPr>
        <p:spPr bwMode="auto">
          <a:xfrm>
            <a:off x="5918202" y="5749925"/>
            <a:ext cx="5050367" cy="895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gn="ctr">
              <a:lnSpc>
                <a:spcPct val="150000"/>
              </a:lnSpc>
              <a:buFont typeface="Wingdings" pitchFamily="2" charset="2"/>
              <a:buNone/>
            </a:pPr>
            <a:r>
              <a:rPr lang="zh-CN" altLang="zh-CN">
                <a:solidFill>
                  <a:srgbClr val="0000FF"/>
                </a:solidFill>
                <a:latin typeface="楷体_GB2312" charset="-122"/>
                <a:ea typeface="楷体_GB2312" charset="-122"/>
              </a:rPr>
              <a:t>塑料垫块控制楼板钢筋的</a:t>
            </a:r>
          </a:p>
          <a:p>
            <a:pPr algn="ctr">
              <a:lnSpc>
                <a:spcPct val="150000"/>
              </a:lnSpc>
              <a:buFont typeface="Wingdings" pitchFamily="2" charset="2"/>
              <a:buNone/>
            </a:pPr>
            <a:r>
              <a:rPr lang="zh-CN" altLang="zh-CN">
                <a:solidFill>
                  <a:srgbClr val="0000FF"/>
                </a:solidFill>
                <a:latin typeface="楷体_GB2312" charset="-122"/>
                <a:ea typeface="楷体_GB2312" charset="-122"/>
              </a:rPr>
              <a:t>砼保护层厚度</a:t>
            </a:r>
          </a:p>
        </p:txBody>
      </p:sp>
      <p:pic>
        <p:nvPicPr>
          <p:cNvPr id="47112" name="Picture 9" descr="20080202_42687f091d75f2191697i6PnSDcuDqii 拷贝"/>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86600" y="1079501"/>
            <a:ext cx="4811184" cy="12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heel spokes="1"/>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sp>
        <p:nvSpPr>
          <p:cNvPr id="48130" name="Rectangle 2"/>
          <p:cNvSpPr>
            <a:spLocks noGrp="1" noChangeArrowheads="1"/>
          </p:cNvSpPr>
          <p:nvPr>
            <p:ph type="body" idx="4294967295"/>
          </p:nvPr>
        </p:nvSpPr>
        <p:spPr>
          <a:xfrm>
            <a:off x="245533" y="765175"/>
            <a:ext cx="4343400" cy="2159000"/>
          </a:xfrm>
        </p:spPr>
        <p:txBody>
          <a:bodyPr/>
          <a:lstStyle/>
          <a:p>
            <a:pPr marL="0" indent="0">
              <a:lnSpc>
                <a:spcPct val="120000"/>
              </a:lnSpc>
              <a:spcBef>
                <a:spcPct val="25000"/>
              </a:spcBef>
              <a:buFont typeface="Wingdings" pitchFamily="2" charset="2"/>
              <a:buNone/>
            </a:pPr>
            <a:r>
              <a:rPr lang="zh-CN" altLang="en-US" sz="1600" smtClean="0">
                <a:latin typeface="楷体_GB2312" charset="-122"/>
              </a:rPr>
              <a:t>（</a:t>
            </a:r>
            <a:r>
              <a:rPr lang="en-US" altLang="zh-CN" sz="1600" smtClean="0">
                <a:latin typeface="楷体_GB2312" charset="-122"/>
              </a:rPr>
              <a:t>10</a:t>
            </a:r>
            <a:r>
              <a:rPr lang="zh-CN" altLang="en-US" sz="1800" smtClean="0">
                <a:latin typeface="楷体_GB2312" charset="-122"/>
              </a:rPr>
              <a:t>）梁板钢筋绑扎时，应防止水电管线将钢筋抬起或压下。</a:t>
            </a:r>
          </a:p>
        </p:txBody>
      </p:sp>
      <p:pic>
        <p:nvPicPr>
          <p:cNvPr id="48131" name="Picture 3" descr="钢筋绑扎施工"/>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3334" y="3141664"/>
            <a:ext cx="5484284" cy="334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2" name="Picture 4" descr="楼板钢筋绑扎"/>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6734" y="620714"/>
            <a:ext cx="7268633" cy="383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Rectangle 5"/>
          <p:cNvSpPr>
            <a:spLocks noChangeArrowheads="1"/>
          </p:cNvSpPr>
          <p:nvPr/>
        </p:nvSpPr>
        <p:spPr bwMode="auto">
          <a:xfrm>
            <a:off x="6184901" y="4522789"/>
            <a:ext cx="5848351" cy="377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marL="342900" indent="-342900" algn="ctr">
              <a:lnSpc>
                <a:spcPct val="105000"/>
              </a:lnSpc>
              <a:buFont typeface="Wingdings" pitchFamily="2" charset="2"/>
              <a:buNone/>
            </a:pPr>
            <a:r>
              <a:rPr lang="zh-CN" altLang="zh-CN">
                <a:solidFill>
                  <a:srgbClr val="0000FF"/>
                </a:solidFill>
                <a:latin typeface="楷体_GB2312" charset="-122"/>
                <a:ea typeface="楷体_GB2312" charset="-122"/>
              </a:rPr>
              <a:t>楼板中水电管线的预留预埋</a:t>
            </a:r>
          </a:p>
        </p:txBody>
      </p:sp>
      <p:sp>
        <p:nvSpPr>
          <p:cNvPr id="41990" name="AutoShape 6"/>
          <p:cNvSpPr>
            <a:spLocks noChangeArrowheads="1"/>
          </p:cNvSpPr>
          <p:nvPr/>
        </p:nvSpPr>
        <p:spPr bwMode="auto">
          <a:xfrm>
            <a:off x="6273800" y="5157789"/>
            <a:ext cx="1949451" cy="935037"/>
          </a:xfrm>
          <a:prstGeom prst="wedgeRoundRectCallout">
            <a:avLst>
              <a:gd name="adj1" fmla="val -166032"/>
              <a:gd name="adj2" fmla="val -255"/>
              <a:gd name="adj3" fmla="val 16667"/>
            </a:avLst>
          </a:prstGeom>
          <a:solidFill>
            <a:srgbClr val="00FF00"/>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gn="ctr">
              <a:buFont typeface="Wingdings" pitchFamily="2" charset="2"/>
              <a:buNone/>
            </a:pPr>
            <a:r>
              <a:rPr lang="zh-CN" altLang="zh-CN" sz="2200">
                <a:latin typeface="黑体" pitchFamily="49" charset="-122"/>
                <a:ea typeface="黑体" panose="02010609060101010101" pitchFamily="49" charset="-122"/>
              </a:rPr>
              <a:t>钢管布线预埋</a:t>
            </a:r>
          </a:p>
        </p:txBody>
      </p:sp>
      <p:sp>
        <p:nvSpPr>
          <p:cNvPr id="41991" name="AutoShape 7"/>
          <p:cNvSpPr>
            <a:spLocks noChangeArrowheads="1"/>
          </p:cNvSpPr>
          <p:nvPr/>
        </p:nvSpPr>
        <p:spPr bwMode="auto">
          <a:xfrm>
            <a:off x="4766734" y="620714"/>
            <a:ext cx="1951567" cy="935037"/>
          </a:xfrm>
          <a:prstGeom prst="wedgeRoundRectCallout">
            <a:avLst>
              <a:gd name="adj1" fmla="val 114528"/>
              <a:gd name="adj2" fmla="val 247625"/>
              <a:gd name="adj3" fmla="val 16667"/>
            </a:avLst>
          </a:prstGeom>
          <a:solidFill>
            <a:srgbClr val="FFFF66"/>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sz="1800"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sz="1800"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sz="1800"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sz="1800" kern="1200">
                <a:solidFill>
                  <a:schemeClr val="tx1"/>
                </a:solidFill>
                <a:latin typeface="Arial" pitchFamily="34" charset="0"/>
                <a:ea typeface="微软雅黑" panose="020b0503020204020204" pitchFamily="34" charset="-122"/>
                <a:cs typeface="+mn-cs"/>
              </a:defRPr>
            </a:lvl9pPr>
          </a:lstStyle>
          <a:p>
            <a:pPr algn="ctr">
              <a:buFont typeface="Wingdings" pitchFamily="2" charset="2"/>
              <a:buNone/>
            </a:pPr>
            <a:r>
              <a:rPr lang="en-US" altLang="zh-CN" sz="2300">
                <a:ea typeface="黑体" panose="02010609060101010101" pitchFamily="49" charset="-122"/>
              </a:rPr>
              <a:t>PVC</a:t>
            </a:r>
            <a:r>
              <a:rPr lang="zh-CN" altLang="en-US" sz="2000">
                <a:latin typeface="黑体" pitchFamily="49" charset="-122"/>
                <a:ea typeface="黑体" panose="02010609060101010101" pitchFamily="49" charset="-122"/>
              </a:rPr>
              <a:t>管</a:t>
            </a:r>
          </a:p>
          <a:p>
            <a:pPr algn="ctr">
              <a:buFont typeface="Wingdings" pitchFamily="2" charset="2"/>
              <a:buNone/>
            </a:pPr>
            <a:r>
              <a:rPr lang="zh-CN" altLang="en-US" sz="2000">
                <a:latin typeface="黑体" pitchFamily="49" charset="-122"/>
                <a:ea typeface="黑体" panose="02010609060101010101" pitchFamily="49" charset="-122"/>
              </a:rPr>
              <a:t>布线预埋</a:t>
            </a: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2" dur="500" fill="hold" grpId="0" nodeType="clickEffect">
                                  <p:stCondLst>
                                    <p:cond delay="0"/>
                                  </p:stCondLst>
                                  <p:childTnLst>
                                    <p:set>
                                      <p:cBhvr>
                                        <p:cTn id="6" dur="1" fill="hold">
                                          <p:stCondLst>
                                            <p:cond delay="0"/>
                                          </p:stCondLst>
                                        </p:cTn>
                                        <p:tgtEl>
                                          <p:spTgt spid="41990"/>
                                        </p:tgtEl>
                                        <p:attrNameLst>
                                          <p:attrName>style.visibility</p:attrName>
                                        </p:attrNameLst>
                                      </p:cBhvr>
                                      <p:to>
                                        <p:strVal val="visible"/>
                                      </p:to>
                                    </p:set>
                                    <p:animEffect transition="in" filter="slide(fromRight)">
                                      <p:cBhvr>
                                        <p:cTn id="7" dur="500"/>
                                        <p:tgtEl>
                                          <p:spTgt spid="41990"/>
                                        </p:tgtEl>
                                      </p:cBhvr>
                                    </p:animEffect>
                                  </p:childTnLst>
                                  <p:subTnLst>
                                    <p:set>
                                      <p:cBhvr override="childStyle">
                                        <p:cTn dur="1" fill="hold" display="0" masterRel="nextClick" afterEffect="1"/>
                                        <p:tgtEl>
                                          <p:spTgt spid="41990"/>
                                        </p:tgtEl>
                                        <p:attrNameLst>
                                          <p:attrName>style.visibility</p:attrName>
                                        </p:attrNameLst>
                                      </p:cBhvr>
                                      <p:to>
                                        <p:strVal val="hidden"/>
                                      </p:to>
                                    </p:set>
                                    <p:audio>
                                      <p:cMediaNode>
                                        <p:cTn display="0" masterRel="sameClick">
                                          <p:stCondLst>
                                            <p:cond evt="begin" delay="0">
                                              <p:tn val="5"/>
                                            </p:cond>
                                          </p:stCondLst>
                                          <p:endCondLst>
                                            <p:cond evt="onStopAudio" delay="0">
                                              <p:tgtEl>
                                                <p:sldTgt/>
                                              </p:tgtEl>
                                            </p:cond>
                                          </p:endCondLst>
                                        </p:cTn>
                                        <p:tgtEl>
                                          <p:sndTgt r:embed="rId5" name="laser.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12" presetClass="entr" presetSubtype="1" dur="500" fill="hold" grpId="1" nodeType="clickEffect">
                                  <p:stCondLst>
                                    <p:cond delay="0"/>
                                  </p:stCondLst>
                                  <p:childTnLst>
                                    <p:set>
                                      <p:cBhvr>
                                        <p:cTn id="11" dur="1" fill="hold">
                                          <p:stCondLst>
                                            <p:cond delay="0"/>
                                          </p:stCondLst>
                                        </p:cTn>
                                        <p:tgtEl>
                                          <p:spTgt spid="41991"/>
                                        </p:tgtEl>
                                        <p:attrNameLst>
                                          <p:attrName>style.visibility</p:attrName>
                                        </p:attrNameLst>
                                      </p:cBhvr>
                                      <p:to>
                                        <p:strVal val="visible"/>
                                      </p:to>
                                    </p:set>
                                    <p:animEffect transition="in" filter="slide(fromTop)">
                                      <p:cBhvr>
                                        <p:cTn id="12" dur="500"/>
                                        <p:tgtEl>
                                          <p:spTgt spid="41991"/>
                                        </p:tgtEl>
                                      </p:cBhvr>
                                    </p:animEffect>
                                  </p:childTnLst>
                                  <p:subTnLst>
                                    <p:set>
                                      <p:cBhvr override="childStyle">
                                        <p:cTn dur="1" fill="hold" display="0" masterRel="nextClick" afterEffect="1"/>
                                        <p:tgtEl>
                                          <p:spTgt spid="41991"/>
                                        </p:tgtEl>
                                        <p:attrNameLst>
                                          <p:attrName>style.visibility</p:attrName>
                                        </p:attrNameLst>
                                      </p:cBhvr>
                                      <p:to>
                                        <p:strVal val="hidden"/>
                                      </p:to>
                                    </p:set>
                                    <p:audio>
                                      <p:cMediaNode>
                                        <p:cTn display="0" masterRel="sameClick">
                                          <p:stCondLst>
                                            <p:cond evt="begin" delay="0">
                                              <p:tn val="10"/>
                                            </p:cond>
                                          </p:stCondLst>
                                          <p:endCondLst>
                                            <p:cond evt="onStopAudio" delay="0">
                                              <p:tgtEl>
                                                <p:sldTgt/>
                                              </p:tgtEl>
                                            </p:cond>
                                          </p:endCondLst>
                                        </p:cTn>
                                        <p:tgtEl>
                                          <p:sndTgt r:embed="rId5"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90" grpId="0"/>
      <p:bldP spid="41991" grpId="1"/>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https://d.book118.com/187062016065006025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196580"/>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19658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COMBINE_RELATE_SLIDE_ID" val="background20185109_1"/>
  <p:tag name="KSO_WM_TAG_VERSION" val="1.0"/>
  <p:tag name="KSO_WM_TEMPLATE_CATEGORY" val="custom"/>
  <p:tag name="KSO_WM_TEMPLATE_INDEX" val="20196580"/>
  <p:tag name="KSO_WM_TEMPLATE_SUBCATEGORY" val="0"/>
  <p:tag name="KSO_WM_TEMPLATE_THUMBS_INDEX" val="1"/>
</p:tagLst>
</file>

<file path=ppt/tags/tag6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1母版">
  <a:themeElements>
    <a:clrScheme name="6">
      <a:dk1>
        <a:srgbClr val="000000"/>
      </a:dk1>
      <a:lt1>
        <a:srgbClr val="FFFFFF"/>
      </a:lt1>
      <a:dk2>
        <a:srgbClr val="44546A"/>
      </a:dk2>
      <a:lt2>
        <a:srgbClr val="E7E6E6"/>
      </a:lt2>
      <a:accent1>
        <a:srgbClr val="595959"/>
      </a:accent1>
      <a:accent2>
        <a:srgbClr val="8496B0"/>
      </a:accent2>
      <a:accent3>
        <a:srgbClr val="5A6E8C"/>
      </a:accent3>
      <a:accent4>
        <a:srgbClr val="E4E4E4"/>
      </a:accent4>
      <a:accent5>
        <a:srgbClr val="034A90"/>
      </a:accent5>
      <a:accent6>
        <a:srgbClr val="595959"/>
      </a:accent6>
      <a:hlink>
        <a:srgbClr val="0563C1"/>
      </a:hlink>
      <a:folHlink>
        <a:srgbClr val="954F72"/>
      </a:folHlink>
    </a:clrScheme>
    <a:fontScheme name="自定义 9">
      <a:majorFont>
        <a:latin typeface="Arial" pitchFamily="34" charset="0"/>
        <a:ea typeface="微软雅黑" charset="-122"/>
        <a:cs typeface="Arial" pitchFamily="34" charset="0"/>
      </a:majorFont>
      <a:minorFont>
        <a:latin typeface="Arial" pitchFamily="34" charset="0"/>
        <a:ea typeface="微软雅黑" charset="-122"/>
        <a:cs typeface="Arial" pitchFamily="34" charset="0"/>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35</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35</vt:i4>
      </vt:variant>
    </vt:vector>
  </HeadingPairs>
  <TitlesOfParts>
    <vt:vector baseType="lpstr" size="44">
      <vt:lpstr>Arial</vt:lpstr>
      <vt:lpstr>Calibri</vt:lpstr>
      <vt:lpstr>微软雅黑</vt:lpstr>
      <vt:lpstr>Wingdings</vt:lpstr>
      <vt:lpstr>楷体_GB2312</vt:lpstr>
      <vt:lpstr>宋体</vt:lpstr>
      <vt:lpstr>Times New Roman</vt:lpstr>
      <vt:lpstr>黑体</vt:lpstr>
      <vt:lpstr>Office Theme</vt:lpstr>
      <vt:lpstr>第三章  主体工程质量检验</vt:lpstr>
      <vt:lpstr>钢筋工程</vt:lpstr>
      <vt:lpstr>PowerPoint Presentation</vt:lpstr>
      <vt:lpstr>一、钢筋原材料及加工质量检验</vt:lpstr>
      <vt:lpstr>一、钢筋原材料及加工质量检验</vt:lpstr>
      <vt:lpstr>一、钢筋原材料及加工质量检验</vt:lpstr>
      <vt:lpstr>一、钢筋原材料及加工质量检验</vt:lpstr>
      <vt:lpstr>一、钢筋原材料及加工质量检验</vt:lpstr>
      <vt:lpstr>一、钢筋原材料及加工质量检验</vt:lpstr>
      <vt:lpstr>冷轧带肋钢筋</vt:lpstr>
      <vt:lpstr>冷轧扭钢筋</vt:lpstr>
      <vt:lpstr>PowerPoint Presentation</vt:lpstr>
      <vt:lpstr>二、钢筋连接工程质量检验</vt:lpstr>
      <vt:lpstr>PowerPoint Presentation</vt:lpstr>
      <vt:lpstr>二、钢筋连接工程质量检验</vt:lpstr>
      <vt:lpstr>二、钢筋连接工程质量检验</vt:lpstr>
      <vt:lpstr>钢筋分类</vt:lpstr>
      <vt:lpstr>PowerPoint Presentation</vt:lpstr>
      <vt:lpstr>钢筋分类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钢筋绑扎的相关规定</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2024-08-30T00:02:21.721</cp:lastPrinted>
  <dcterms:created xsi:type="dcterms:W3CDTF">2024-08-29T16:02:21Z</dcterms:created>
  <dcterms:modified xsi:type="dcterms:W3CDTF">2024-08-29T16:02:24Z</dcterms:modified>
</cp:coreProperties>
</file>