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58AC62-5B29-43EC-85E9-C70FC20198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F8D6A-1D38-4E9E-85DD-617077EF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8EE69-A776-494B-9444-468EF59D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08EF5-E4C2-400C-B171-402A5FA8A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9EC78-637A-4940-B11A-D141F29E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A53B3-A6DD-4B03-9AF3-9E96CD5D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861C9-D407-44A5-ACD0-7435976F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38FAF-1350-44EB-A89F-08A66D4D6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9D369-779F-46EE-BECA-7DD3EAA9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945D7-F63B-4B2B-B1EB-069DBD45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519E-DDF2-4FE3-A448-F6D8DA586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1858-6133-4B70-9AB8-3139AEC3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97A867-75B6-4292-92DE-3EE373286A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CFF6AB9-8BC1-4763-8DE2-F5F075DC670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6124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5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9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0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1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人事行政年终总结：福利改善方案实施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薪酬福利提升情况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弹性工作制度实施情况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健康保障计划实施效果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员工培训计划实施情况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节假日慰问与员工活动情况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任意多边形 4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人事行政年终总结：福利改善方案实施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任意多边形 5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5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7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2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公司福利改善方案实施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公司人事行政部门在全年工作中，重点关注员工福利的改善方案实施情况，旨在提高员工的幸福感和工作满意度。公司在去年员工调研中发现，大部分员工普遍反映对福利待遇有一定不满，因此制定了福利改善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福利改善方案内容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提高员工薪资待遇，制定奖金政策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允许员工弹性工作，提升工作效率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弹性工作制度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提供员工健康保险，保障身体健康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健康保障计划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为员工提供专业培训课程，提升能力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福利改善方案实施效果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员工不满意度降低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工作积极性提高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公司整体绩效提升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员工忠诚度提高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员工沟通更加顺畅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员工福利待遇得到改善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员工对公司认同感增强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福利改善方案影响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调研数据显示，员工满意度明显上升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员工工作积极性提升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1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通过今年的福利改善方案实施，公司取得了显著的效果，员工满意度提高，工作积极性也随之增加。未来公司将继续关注员工的需求，持续改善福利待遇，从而实现公司与员工的共赢局面。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薪酬福利提升情况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任意多边形 5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9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为员工增加绩效奖金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提高薪酬满意度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不同层级员工不同标准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奖金作为激励手段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激励员工表现更好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关联员工绩效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2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奖励制度优化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通过增加优秀员工奖励，可以有效提高员工的积极性和工作效率。员工通过优秀表现得到奖励，激励其更加努力工作，创造更好的业绩。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加薪计划实施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加薪激励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绩效突出员工奖励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员工为公司服务提升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提高服务质量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员工个人发展动力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员工绩效表现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工作效率提高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积极性增强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业绩表现优异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公司发展影响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员工服务质量提升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员工忠诚度增加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员工士气提升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薪酬福利提升效果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统计员工满意度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调研员工反馈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评估薪酬政策认可度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1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通过提升薪酬福利，公司能够有效激励员工，提高员工工作积极性和工作效率，最终促进公司的发展。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弹性工作制度实施情况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任意多边形 5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2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弹性工作时间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弹性工作时间允许员工根据个人需求灵活安排工作时间，从而提高工作效率和生活质量。员工可以更好地平衡工作和生活，减少工作压力，提升工作满意度。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远程办公政策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减少员工的通勤支出，提高员工的经济收入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通勤成本降低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推行远程办公政策，员工可以更加自主地安排工作时间和地点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远程办公能减少员工间的交流时间，更有利于专注工作，提升工作效率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1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定期检查远程办公员工的工作完成情况，及时解决问题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工作状态跟踪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根据数据和反馈，评估弹性工作制度对员工和公司的影响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通过调查问卷等方式，收集员工对弹性工作制度实施效果的看法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员工反馈收集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培训加强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加强员工对远程协作工具和技能的培训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提高员工使用远程工作工具的熟练度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监督机制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建立远程办公成果的评估机制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监督员工的远程工作表现，及时调整措施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沟通畅通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建立远程工作沟通渠道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确保员工与团队之间的信息共享和协调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管理制度完善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规定明确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明确远程办公政策的执行标准和要求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确保员工遵守政策，维护工作秩序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图片 1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弹性工作制度的实施对公司员工具有积极意义，能够提升员工工作效率和生活质量，增强企业的灵活性和竞争力。通过不断优化管理制度、加强远程办公政策的培训和监督，可以更好地推动弹性工作制度的落地和效果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健康保障计划实施效果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任意多边形 5"/>
          <p:cNvSpPr/>
          <p:nvPr/>
        </p:nvSpPr>
        <p:spPr>
          <a:xfrm>
            <a:off x="7990560" y="-8640"/>
            <a:ext cx="4201200" cy="2558880"/>
          </a:xfrm>
          <a:custGeom>
            <a:gdLst>
              <a:gd name="textAreaLeft" fmla="*/ 0 w 4201200"/>
              <a:gd name="textAreaRight" fmla="*/ 4201560 w 4201200"/>
              <a:gd name="textAreaTop" fmla="*/ 0 h 2558880"/>
              <a:gd name="textAreaBottom" fmla="*/ 2559240 h 2558880"/>
            </a:gdLst>
            <a:rect l="textAreaLeft" t="textAreaTop" r="textAreaRight" b="textAreaBottom"/>
            <a:pathLst>
              <a:path w="3937000" h="3485309">
                <a:moveTo>
                  <a:pt x="71135" y="0"/>
                </a:moveTo>
                <a:lnTo>
                  <a:pt x="3937000" y="0"/>
                </a:lnTo>
                <a:lnTo>
                  <a:pt x="3937000" y="3481867"/>
                </a:lnTo>
                <a:lnTo>
                  <a:pt x="3922699" y="3482920"/>
                </a:lnTo>
                <a:cubicBezTo>
                  <a:pt x="3552914" y="3498973"/>
                  <a:pt x="3193470" y="3434961"/>
                  <a:pt x="2859661" y="3266421"/>
                </a:cubicBezTo>
                <a:cubicBezTo>
                  <a:pt x="2096669" y="2881188"/>
                  <a:pt x="2228570" y="2290638"/>
                  <a:pt x="1800401" y="1945621"/>
                </a:cubicBezTo>
                <a:cubicBezTo>
                  <a:pt x="1372233" y="1600604"/>
                  <a:pt x="586920" y="1568854"/>
                  <a:pt x="290652" y="1196321"/>
                </a:cubicBezTo>
                <a:cubicBezTo>
                  <a:pt x="68451" y="916921"/>
                  <a:pt x="-72708" y="493456"/>
                  <a:pt x="39249" y="94695"/>
                </a:cubicBezTo>
                <a:close/>
              </a:path>
            </a:pathLst>
          </a:custGeom>
          <a:solidFill>
            <a:srgbClr val="F6C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Freeform 5"/>
          <p:cNvSpPr/>
          <p:nvPr/>
        </p:nvSpPr>
        <p:spPr>
          <a:xfrm>
            <a:off x="8444880" y="-4320"/>
            <a:ext cx="3744360" cy="2448720"/>
          </a:xfrm>
          <a:custGeom>
            <a:gdLst>
              <a:gd name="textAreaLeft" fmla="*/ 0 w 3744360"/>
              <a:gd name="textAreaRight" fmla="*/ 3744720 w 3744360"/>
              <a:gd name="textAreaTop" fmla="*/ 0 h 2448720"/>
              <a:gd name="textAreaBottom" fmla="*/ 2449080 h 2448720"/>
            </a:gdLst>
            <a:rect l="textAreaLeft" t="textAreaTop" r="textAreaRight" b="textAreaBottom"/>
            <a:pathLst>
              <a:path w="1619" h="1181">
                <a:moveTo>
                  <a:pt x="22" y="0"/>
                </a:moveTo>
                <a:cubicBezTo>
                  <a:pt x="18" y="36"/>
                  <a:pt x="18" y="36"/>
                  <a:pt x="18" y="36"/>
                </a:cubicBezTo>
                <a:cubicBezTo>
                  <a:pt x="16" y="72"/>
                  <a:pt x="16" y="72"/>
                  <a:pt x="16" y="72"/>
                </a:cubicBezTo>
                <a:cubicBezTo>
                  <a:pt x="15" y="84"/>
                  <a:pt x="14" y="96"/>
                  <a:pt x="14" y="108"/>
                </a:cubicBezTo>
                <a:cubicBezTo>
                  <a:pt x="14" y="120"/>
                  <a:pt x="14" y="132"/>
                  <a:pt x="14" y="143"/>
                </a:cubicBezTo>
                <a:cubicBezTo>
                  <a:pt x="15" y="191"/>
                  <a:pt x="20" y="239"/>
                  <a:pt x="30" y="285"/>
                </a:cubicBezTo>
                <a:cubicBezTo>
                  <a:pt x="40" y="332"/>
                  <a:pt x="57" y="376"/>
                  <a:pt x="80" y="418"/>
                </a:cubicBezTo>
                <a:cubicBezTo>
                  <a:pt x="84" y="425"/>
                  <a:pt x="84" y="425"/>
                  <a:pt x="84" y="425"/>
                </a:cubicBezTo>
                <a:cubicBezTo>
                  <a:pt x="86" y="428"/>
                  <a:pt x="87" y="430"/>
                  <a:pt x="89" y="433"/>
                </a:cubicBezTo>
                <a:cubicBezTo>
                  <a:pt x="99" y="448"/>
                  <a:pt x="99" y="448"/>
                  <a:pt x="99" y="448"/>
                </a:cubicBezTo>
                <a:cubicBezTo>
                  <a:pt x="102" y="453"/>
                  <a:pt x="106" y="457"/>
                  <a:pt x="109" y="462"/>
                </a:cubicBezTo>
                <a:cubicBezTo>
                  <a:pt x="114" y="469"/>
                  <a:pt x="114" y="469"/>
                  <a:pt x="114" y="469"/>
                </a:cubicBezTo>
                <a:cubicBezTo>
                  <a:pt x="116" y="472"/>
                  <a:pt x="118" y="474"/>
                  <a:pt x="120" y="476"/>
                </a:cubicBezTo>
                <a:cubicBezTo>
                  <a:pt x="135" y="493"/>
                  <a:pt x="154" y="508"/>
                  <a:pt x="174" y="519"/>
                </a:cubicBezTo>
                <a:cubicBezTo>
                  <a:pt x="194" y="531"/>
                  <a:pt x="216" y="541"/>
                  <a:pt x="238" y="549"/>
                </a:cubicBezTo>
                <a:cubicBezTo>
                  <a:pt x="260" y="558"/>
                  <a:pt x="283" y="565"/>
                  <a:pt x="306" y="572"/>
                </a:cubicBezTo>
                <a:cubicBezTo>
                  <a:pt x="375" y="593"/>
                  <a:pt x="375" y="593"/>
                  <a:pt x="375" y="593"/>
                </a:cubicBezTo>
                <a:cubicBezTo>
                  <a:pt x="398" y="600"/>
                  <a:pt x="421" y="607"/>
                  <a:pt x="444" y="615"/>
                </a:cubicBezTo>
                <a:cubicBezTo>
                  <a:pt x="466" y="623"/>
                  <a:pt x="488" y="633"/>
                  <a:pt x="510" y="643"/>
                </a:cubicBezTo>
                <a:cubicBezTo>
                  <a:pt x="532" y="654"/>
                  <a:pt x="552" y="666"/>
                  <a:pt x="571" y="681"/>
                </a:cubicBezTo>
                <a:cubicBezTo>
                  <a:pt x="590" y="696"/>
                  <a:pt x="607" y="714"/>
                  <a:pt x="622" y="733"/>
                </a:cubicBezTo>
                <a:cubicBezTo>
                  <a:pt x="637" y="752"/>
                  <a:pt x="649" y="773"/>
                  <a:pt x="661" y="794"/>
                </a:cubicBezTo>
                <a:cubicBezTo>
                  <a:pt x="672" y="816"/>
                  <a:pt x="683" y="837"/>
                  <a:pt x="694" y="858"/>
                </a:cubicBezTo>
                <a:cubicBezTo>
                  <a:pt x="705" y="880"/>
                  <a:pt x="716" y="901"/>
                  <a:pt x="728" y="921"/>
                </a:cubicBezTo>
                <a:cubicBezTo>
                  <a:pt x="753" y="961"/>
                  <a:pt x="784" y="998"/>
                  <a:pt x="819" y="1029"/>
                </a:cubicBezTo>
                <a:cubicBezTo>
                  <a:pt x="837" y="1045"/>
                  <a:pt x="856" y="1059"/>
                  <a:pt x="876" y="1072"/>
                </a:cubicBezTo>
                <a:cubicBezTo>
                  <a:pt x="891" y="1081"/>
                  <a:pt x="891" y="1081"/>
                  <a:pt x="891" y="1081"/>
                </a:cubicBezTo>
                <a:cubicBezTo>
                  <a:pt x="896" y="1084"/>
                  <a:pt x="901" y="1087"/>
                  <a:pt x="907" y="1090"/>
                </a:cubicBezTo>
                <a:cubicBezTo>
                  <a:pt x="917" y="1096"/>
                  <a:pt x="927" y="1101"/>
                  <a:pt x="938" y="1107"/>
                </a:cubicBezTo>
                <a:cubicBezTo>
                  <a:pt x="959" y="1117"/>
                  <a:pt x="981" y="1127"/>
                  <a:pt x="1003" y="1135"/>
                </a:cubicBezTo>
                <a:cubicBezTo>
                  <a:pt x="1014" y="1139"/>
                  <a:pt x="1026" y="1142"/>
                  <a:pt x="1037" y="1145"/>
                </a:cubicBezTo>
                <a:cubicBezTo>
                  <a:pt x="1043" y="1147"/>
                  <a:pt x="1048" y="1148"/>
                  <a:pt x="1054" y="1150"/>
                </a:cubicBezTo>
                <a:cubicBezTo>
                  <a:pt x="1060" y="1151"/>
                  <a:pt x="1066" y="1153"/>
                  <a:pt x="1071" y="1154"/>
                </a:cubicBezTo>
                <a:cubicBezTo>
                  <a:pt x="1164" y="1174"/>
                  <a:pt x="1261" y="1167"/>
                  <a:pt x="1353" y="1143"/>
                </a:cubicBezTo>
                <a:cubicBezTo>
                  <a:pt x="1399" y="1132"/>
                  <a:pt x="1444" y="1116"/>
                  <a:pt x="1489" y="1097"/>
                </a:cubicBezTo>
                <a:cubicBezTo>
                  <a:pt x="1511" y="1088"/>
                  <a:pt x="1532" y="1078"/>
                  <a:pt x="1554" y="1068"/>
                </a:cubicBezTo>
                <a:cubicBezTo>
                  <a:pt x="1576" y="1058"/>
                  <a:pt x="1597" y="1047"/>
                  <a:pt x="1618" y="1036"/>
                </a:cubicBezTo>
                <a:cubicBezTo>
                  <a:pt x="1619" y="1037"/>
                  <a:pt x="1619" y="1037"/>
                  <a:pt x="1619" y="1037"/>
                </a:cubicBezTo>
                <a:cubicBezTo>
                  <a:pt x="1598" y="1049"/>
                  <a:pt x="1577" y="1061"/>
                  <a:pt x="1556" y="1072"/>
                </a:cubicBezTo>
                <a:cubicBezTo>
                  <a:pt x="1535" y="1083"/>
                  <a:pt x="1513" y="1094"/>
                  <a:pt x="1491" y="1104"/>
                </a:cubicBezTo>
                <a:cubicBezTo>
                  <a:pt x="1469" y="1114"/>
                  <a:pt x="1447" y="1123"/>
                  <a:pt x="1425" y="1132"/>
                </a:cubicBezTo>
                <a:cubicBezTo>
                  <a:pt x="1402" y="1140"/>
                  <a:pt x="1379" y="1148"/>
                  <a:pt x="1356" y="1154"/>
                </a:cubicBezTo>
                <a:cubicBezTo>
                  <a:pt x="1309" y="1167"/>
                  <a:pt x="1262" y="1175"/>
                  <a:pt x="1213" y="1178"/>
                </a:cubicBezTo>
                <a:cubicBezTo>
                  <a:pt x="1165" y="1181"/>
                  <a:pt x="1116" y="1178"/>
                  <a:pt x="1068" y="1168"/>
                </a:cubicBezTo>
                <a:cubicBezTo>
                  <a:pt x="1065" y="1168"/>
                  <a:pt x="1062" y="1167"/>
                  <a:pt x="1059" y="1166"/>
                </a:cubicBezTo>
                <a:cubicBezTo>
                  <a:pt x="1051" y="1164"/>
                  <a:pt x="1051" y="1164"/>
                  <a:pt x="1051" y="1164"/>
                </a:cubicBezTo>
                <a:cubicBezTo>
                  <a:pt x="1045" y="1163"/>
                  <a:pt x="1039" y="1161"/>
                  <a:pt x="1033" y="1160"/>
                </a:cubicBezTo>
                <a:cubicBezTo>
                  <a:pt x="1021" y="1156"/>
                  <a:pt x="1010" y="1153"/>
                  <a:pt x="998" y="1149"/>
                </a:cubicBezTo>
                <a:cubicBezTo>
                  <a:pt x="975" y="1141"/>
                  <a:pt x="953" y="1131"/>
                  <a:pt x="931" y="1120"/>
                </a:cubicBezTo>
                <a:cubicBezTo>
                  <a:pt x="921" y="1114"/>
                  <a:pt x="910" y="1109"/>
                  <a:pt x="899" y="1102"/>
                </a:cubicBezTo>
                <a:cubicBezTo>
                  <a:pt x="894" y="1099"/>
                  <a:pt x="889" y="1096"/>
                  <a:pt x="884" y="1093"/>
                </a:cubicBezTo>
                <a:cubicBezTo>
                  <a:pt x="869" y="1083"/>
                  <a:pt x="869" y="1083"/>
                  <a:pt x="869" y="1083"/>
                </a:cubicBezTo>
                <a:cubicBezTo>
                  <a:pt x="848" y="1070"/>
                  <a:pt x="829" y="1055"/>
                  <a:pt x="811" y="1039"/>
                </a:cubicBezTo>
                <a:cubicBezTo>
                  <a:pt x="793" y="1023"/>
                  <a:pt x="776" y="1005"/>
                  <a:pt x="760" y="986"/>
                </a:cubicBezTo>
                <a:cubicBezTo>
                  <a:pt x="745" y="967"/>
                  <a:pt x="731" y="947"/>
                  <a:pt x="719" y="927"/>
                </a:cubicBezTo>
                <a:cubicBezTo>
                  <a:pt x="694" y="885"/>
                  <a:pt x="675" y="840"/>
                  <a:pt x="654" y="798"/>
                </a:cubicBezTo>
                <a:cubicBezTo>
                  <a:pt x="643" y="777"/>
                  <a:pt x="631" y="756"/>
                  <a:pt x="617" y="737"/>
                </a:cubicBezTo>
                <a:cubicBezTo>
                  <a:pt x="614" y="732"/>
                  <a:pt x="610" y="727"/>
                  <a:pt x="606" y="723"/>
                </a:cubicBezTo>
                <a:cubicBezTo>
                  <a:pt x="601" y="716"/>
                  <a:pt x="601" y="716"/>
                  <a:pt x="601" y="716"/>
                </a:cubicBezTo>
                <a:cubicBezTo>
                  <a:pt x="595" y="709"/>
                  <a:pt x="595" y="709"/>
                  <a:pt x="595" y="709"/>
                </a:cubicBezTo>
                <a:cubicBezTo>
                  <a:pt x="586" y="701"/>
                  <a:pt x="578" y="693"/>
                  <a:pt x="568" y="685"/>
                </a:cubicBezTo>
                <a:cubicBezTo>
                  <a:pt x="531" y="655"/>
                  <a:pt x="487" y="635"/>
                  <a:pt x="442" y="619"/>
                </a:cubicBezTo>
                <a:cubicBezTo>
                  <a:pt x="419" y="612"/>
                  <a:pt x="397" y="605"/>
                  <a:pt x="373" y="598"/>
                </a:cubicBezTo>
                <a:cubicBezTo>
                  <a:pt x="304" y="580"/>
                  <a:pt x="304" y="580"/>
                  <a:pt x="304" y="580"/>
                </a:cubicBezTo>
                <a:cubicBezTo>
                  <a:pt x="281" y="573"/>
                  <a:pt x="258" y="567"/>
                  <a:pt x="235" y="559"/>
                </a:cubicBezTo>
                <a:cubicBezTo>
                  <a:pt x="212" y="551"/>
                  <a:pt x="189" y="542"/>
                  <a:pt x="168" y="530"/>
                </a:cubicBezTo>
                <a:cubicBezTo>
                  <a:pt x="147" y="518"/>
                  <a:pt x="127" y="503"/>
                  <a:pt x="110" y="484"/>
                </a:cubicBezTo>
                <a:cubicBezTo>
                  <a:pt x="108" y="482"/>
                  <a:pt x="106" y="479"/>
                  <a:pt x="104" y="477"/>
                </a:cubicBezTo>
                <a:cubicBezTo>
                  <a:pt x="99" y="470"/>
                  <a:pt x="99" y="470"/>
                  <a:pt x="99" y="470"/>
                </a:cubicBezTo>
                <a:cubicBezTo>
                  <a:pt x="95" y="465"/>
                  <a:pt x="92" y="460"/>
                  <a:pt x="88" y="455"/>
                </a:cubicBezTo>
                <a:cubicBezTo>
                  <a:pt x="78" y="439"/>
                  <a:pt x="78" y="439"/>
                  <a:pt x="78" y="439"/>
                </a:cubicBezTo>
                <a:cubicBezTo>
                  <a:pt x="77" y="437"/>
                  <a:pt x="75" y="434"/>
                  <a:pt x="74" y="432"/>
                </a:cubicBezTo>
                <a:cubicBezTo>
                  <a:pt x="69" y="424"/>
                  <a:pt x="69" y="424"/>
                  <a:pt x="69" y="424"/>
                </a:cubicBezTo>
                <a:cubicBezTo>
                  <a:pt x="60" y="408"/>
                  <a:pt x="60" y="408"/>
                  <a:pt x="60" y="408"/>
                </a:cubicBezTo>
                <a:cubicBezTo>
                  <a:pt x="53" y="391"/>
                  <a:pt x="53" y="391"/>
                  <a:pt x="53" y="391"/>
                </a:cubicBezTo>
                <a:cubicBezTo>
                  <a:pt x="49" y="383"/>
                  <a:pt x="49" y="383"/>
                  <a:pt x="49" y="383"/>
                </a:cubicBezTo>
                <a:cubicBezTo>
                  <a:pt x="48" y="380"/>
                  <a:pt x="47" y="377"/>
                  <a:pt x="46" y="374"/>
                </a:cubicBezTo>
                <a:cubicBezTo>
                  <a:pt x="39" y="357"/>
                  <a:pt x="39" y="357"/>
                  <a:pt x="39" y="357"/>
                </a:cubicBezTo>
                <a:cubicBezTo>
                  <a:pt x="37" y="352"/>
                  <a:pt x="35" y="346"/>
                  <a:pt x="33" y="340"/>
                </a:cubicBezTo>
                <a:cubicBezTo>
                  <a:pt x="32" y="334"/>
                  <a:pt x="30" y="329"/>
                  <a:pt x="28" y="323"/>
                </a:cubicBezTo>
                <a:cubicBezTo>
                  <a:pt x="24" y="305"/>
                  <a:pt x="24" y="305"/>
                  <a:pt x="24" y="305"/>
                </a:cubicBezTo>
                <a:cubicBezTo>
                  <a:pt x="23" y="302"/>
                  <a:pt x="22" y="299"/>
                  <a:pt x="21" y="296"/>
                </a:cubicBezTo>
                <a:cubicBezTo>
                  <a:pt x="20" y="287"/>
                  <a:pt x="20" y="287"/>
                  <a:pt x="20" y="287"/>
                </a:cubicBezTo>
                <a:cubicBezTo>
                  <a:pt x="0" y="192"/>
                  <a:pt x="4" y="94"/>
                  <a:pt x="21" y="0"/>
                </a:cubicBezTo>
                <a:lnTo>
                  <a:pt x="22" y="0"/>
                </a:lnTo>
                <a:close/>
              </a:path>
            </a:pathLst>
          </a:custGeom>
          <a:solidFill>
            <a:srgbClr val="618CA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5" name="任意多边形 14"/>
          <p:cNvSpPr/>
          <p:nvPr/>
        </p:nvSpPr>
        <p:spPr>
          <a:xfrm>
            <a:off x="0" y="4523760"/>
            <a:ext cx="3562200" cy="2350080"/>
          </a:xfrm>
          <a:custGeom>
            <a:gdLst>
              <a:gd name="textAreaLeft" fmla="*/ 0 w 3562200"/>
              <a:gd name="textAreaRight" fmla="*/ 3562560 w 3562200"/>
              <a:gd name="textAreaTop" fmla="*/ 0 h 2350080"/>
              <a:gd name="textAreaBottom" fmla="*/ 2350440 h 2350080"/>
            </a:gdLst>
            <a:rect l="textAreaLeft" t="textAreaTop" r="textAreaRight" b="textAreaBottom"/>
            <a:pathLst>
              <a:path w="3556001" h="2346051">
                <a:moveTo>
                  <a:pt x="914344" y="1091"/>
                </a:moveTo>
                <a:cubicBezTo>
                  <a:pt x="1423084" y="17657"/>
                  <a:pt x="1952843" y="222610"/>
                  <a:pt x="2430863" y="596106"/>
                </a:cubicBezTo>
                <a:cubicBezTo>
                  <a:pt x="3174449" y="1177101"/>
                  <a:pt x="3830778" y="1805516"/>
                  <a:pt x="3438830" y="2307077"/>
                </a:cubicBezTo>
                <a:lnTo>
                  <a:pt x="3401736" y="2346051"/>
                </a:lnTo>
                <a:lnTo>
                  <a:pt x="0" y="2346051"/>
                </a:lnTo>
                <a:lnTo>
                  <a:pt x="0" y="199042"/>
                </a:lnTo>
                <a:lnTo>
                  <a:pt x="98382" y="151316"/>
                </a:lnTo>
                <a:cubicBezTo>
                  <a:pt x="355565" y="40829"/>
                  <a:pt x="631711" y="-8113"/>
                  <a:pt x="914344" y="1091"/>
                </a:cubicBezTo>
                <a:close/>
              </a:path>
            </a:pathLst>
          </a:custGeom>
          <a:solidFill>
            <a:srgbClr val="618C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Freeform 5"/>
          <p:cNvSpPr/>
          <p:nvPr/>
        </p:nvSpPr>
        <p:spPr>
          <a:xfrm>
            <a:off x="2160" y="4824360"/>
            <a:ext cx="3968280" cy="2045880"/>
          </a:xfrm>
          <a:custGeom>
            <a:gdLst>
              <a:gd name="textAreaLeft" fmla="*/ 0 w 3968280"/>
              <a:gd name="textAreaRight" fmla="*/ 3968640 w 3968280"/>
              <a:gd name="textAreaTop" fmla="*/ 0 h 2045880"/>
              <a:gd name="textAreaBottom" fmla="*/ 2046240 h 2045880"/>
            </a:gdLst>
            <a:rect l="textAreaLeft" t="textAreaTop" r="textAreaRight" b="textAreaBottom"/>
            <a:pathLst>
              <a:path w="1488" h="767">
                <a:moveTo>
                  <a:pt x="0" y="104"/>
                </a:moveTo>
                <a:cubicBezTo>
                  <a:pt x="69" y="67"/>
                  <a:pt x="143" y="40"/>
                  <a:pt x="219" y="23"/>
                </a:cubicBezTo>
                <a:cubicBezTo>
                  <a:pt x="258" y="14"/>
                  <a:pt x="296" y="8"/>
                  <a:pt x="335" y="4"/>
                </a:cubicBezTo>
                <a:cubicBezTo>
                  <a:pt x="345" y="3"/>
                  <a:pt x="355" y="2"/>
                  <a:pt x="365" y="2"/>
                </a:cubicBezTo>
                <a:cubicBezTo>
                  <a:pt x="380" y="1"/>
                  <a:pt x="380" y="1"/>
                  <a:pt x="380" y="1"/>
                </a:cubicBezTo>
                <a:cubicBezTo>
                  <a:pt x="394" y="0"/>
                  <a:pt x="394" y="0"/>
                  <a:pt x="394" y="0"/>
                </a:cubicBezTo>
                <a:cubicBezTo>
                  <a:pt x="402" y="0"/>
                  <a:pt x="402" y="0"/>
                  <a:pt x="402" y="0"/>
                </a:cubicBezTo>
                <a:cubicBezTo>
                  <a:pt x="409" y="0"/>
                  <a:pt x="409" y="0"/>
                  <a:pt x="409" y="0"/>
                </a:cubicBezTo>
                <a:cubicBezTo>
                  <a:pt x="424" y="0"/>
                  <a:pt x="424" y="0"/>
                  <a:pt x="424" y="0"/>
                </a:cubicBezTo>
                <a:cubicBezTo>
                  <a:pt x="434" y="1"/>
                  <a:pt x="443" y="1"/>
                  <a:pt x="453" y="2"/>
                </a:cubicBezTo>
                <a:cubicBezTo>
                  <a:pt x="492" y="4"/>
                  <a:pt x="531" y="10"/>
                  <a:pt x="570" y="19"/>
                </a:cubicBezTo>
                <a:cubicBezTo>
                  <a:pt x="608" y="27"/>
                  <a:pt x="646" y="37"/>
                  <a:pt x="684" y="49"/>
                </a:cubicBezTo>
                <a:cubicBezTo>
                  <a:pt x="758" y="72"/>
                  <a:pt x="831" y="101"/>
                  <a:pt x="902" y="135"/>
                </a:cubicBezTo>
                <a:cubicBezTo>
                  <a:pt x="973" y="169"/>
                  <a:pt x="1042" y="207"/>
                  <a:pt x="1107" y="250"/>
                </a:cubicBezTo>
                <a:cubicBezTo>
                  <a:pt x="1124" y="261"/>
                  <a:pt x="1140" y="273"/>
                  <a:pt x="1155" y="284"/>
                </a:cubicBezTo>
                <a:cubicBezTo>
                  <a:pt x="1171" y="295"/>
                  <a:pt x="1188" y="306"/>
                  <a:pt x="1204" y="316"/>
                </a:cubicBezTo>
                <a:cubicBezTo>
                  <a:pt x="1237" y="338"/>
                  <a:pt x="1270" y="359"/>
                  <a:pt x="1302" y="381"/>
                </a:cubicBezTo>
                <a:cubicBezTo>
                  <a:pt x="1318" y="393"/>
                  <a:pt x="1334" y="404"/>
                  <a:pt x="1349" y="416"/>
                </a:cubicBezTo>
                <a:cubicBezTo>
                  <a:pt x="1357" y="422"/>
                  <a:pt x="1365" y="428"/>
                  <a:pt x="1372" y="434"/>
                </a:cubicBezTo>
                <a:cubicBezTo>
                  <a:pt x="1380" y="441"/>
                  <a:pt x="1387" y="447"/>
                  <a:pt x="1395" y="454"/>
                </a:cubicBezTo>
                <a:cubicBezTo>
                  <a:pt x="1409" y="467"/>
                  <a:pt x="1423" y="481"/>
                  <a:pt x="1435" y="496"/>
                </a:cubicBezTo>
                <a:cubicBezTo>
                  <a:pt x="1448" y="512"/>
                  <a:pt x="1459" y="528"/>
                  <a:pt x="1468" y="546"/>
                </a:cubicBezTo>
                <a:cubicBezTo>
                  <a:pt x="1476" y="564"/>
                  <a:pt x="1483" y="582"/>
                  <a:pt x="1486" y="602"/>
                </a:cubicBezTo>
                <a:cubicBezTo>
                  <a:pt x="1488" y="622"/>
                  <a:pt x="1488" y="642"/>
                  <a:pt x="1484" y="661"/>
                </a:cubicBezTo>
                <a:cubicBezTo>
                  <a:pt x="1477" y="700"/>
                  <a:pt x="1458" y="735"/>
                  <a:pt x="1436" y="767"/>
                </a:cubicBezTo>
                <a:cubicBezTo>
                  <a:pt x="1441" y="759"/>
                  <a:pt x="1446" y="751"/>
                  <a:pt x="1451" y="742"/>
                </a:cubicBezTo>
                <a:cubicBezTo>
                  <a:pt x="1458" y="729"/>
                  <a:pt x="1458" y="729"/>
                  <a:pt x="1458" y="729"/>
                </a:cubicBezTo>
                <a:cubicBezTo>
                  <a:pt x="1461" y="723"/>
                  <a:pt x="1461" y="723"/>
                  <a:pt x="1461" y="723"/>
                </a:cubicBezTo>
                <a:cubicBezTo>
                  <a:pt x="1464" y="716"/>
                  <a:pt x="1464" y="716"/>
                  <a:pt x="1464" y="716"/>
                </a:cubicBezTo>
                <a:cubicBezTo>
                  <a:pt x="1470" y="703"/>
                  <a:pt x="1470" y="703"/>
                  <a:pt x="1470" y="703"/>
                </a:cubicBezTo>
                <a:cubicBezTo>
                  <a:pt x="1472" y="698"/>
                  <a:pt x="1473" y="693"/>
                  <a:pt x="1475" y="689"/>
                </a:cubicBezTo>
                <a:cubicBezTo>
                  <a:pt x="1477" y="682"/>
                  <a:pt x="1477" y="682"/>
                  <a:pt x="1477" y="682"/>
                </a:cubicBezTo>
                <a:cubicBezTo>
                  <a:pt x="1478" y="680"/>
                  <a:pt x="1478" y="677"/>
                  <a:pt x="1479" y="675"/>
                </a:cubicBezTo>
                <a:cubicBezTo>
                  <a:pt x="1480" y="670"/>
                  <a:pt x="1481" y="665"/>
                  <a:pt x="1482" y="661"/>
                </a:cubicBezTo>
                <a:cubicBezTo>
                  <a:pt x="1485" y="641"/>
                  <a:pt x="1485" y="622"/>
                  <a:pt x="1482" y="603"/>
                </a:cubicBezTo>
                <a:cubicBezTo>
                  <a:pt x="1479" y="584"/>
                  <a:pt x="1472" y="565"/>
                  <a:pt x="1463" y="548"/>
                </a:cubicBezTo>
                <a:cubicBezTo>
                  <a:pt x="1454" y="531"/>
                  <a:pt x="1443" y="515"/>
                  <a:pt x="1431" y="500"/>
                </a:cubicBezTo>
                <a:cubicBezTo>
                  <a:pt x="1418" y="485"/>
                  <a:pt x="1405" y="472"/>
                  <a:pt x="1390" y="459"/>
                </a:cubicBezTo>
                <a:cubicBezTo>
                  <a:pt x="1383" y="452"/>
                  <a:pt x="1375" y="446"/>
                  <a:pt x="1368" y="440"/>
                </a:cubicBezTo>
                <a:cubicBezTo>
                  <a:pt x="1360" y="434"/>
                  <a:pt x="1353" y="428"/>
                  <a:pt x="1345" y="422"/>
                </a:cubicBezTo>
                <a:cubicBezTo>
                  <a:pt x="1329" y="410"/>
                  <a:pt x="1313" y="399"/>
                  <a:pt x="1297" y="388"/>
                </a:cubicBezTo>
                <a:cubicBezTo>
                  <a:pt x="1265" y="366"/>
                  <a:pt x="1232" y="345"/>
                  <a:pt x="1199" y="324"/>
                </a:cubicBezTo>
                <a:cubicBezTo>
                  <a:pt x="1183" y="313"/>
                  <a:pt x="1166" y="303"/>
                  <a:pt x="1150" y="291"/>
                </a:cubicBezTo>
                <a:cubicBezTo>
                  <a:pt x="1134" y="280"/>
                  <a:pt x="1118" y="269"/>
                  <a:pt x="1102" y="258"/>
                </a:cubicBezTo>
                <a:cubicBezTo>
                  <a:pt x="1037" y="215"/>
                  <a:pt x="968" y="178"/>
                  <a:pt x="898" y="144"/>
                </a:cubicBezTo>
                <a:cubicBezTo>
                  <a:pt x="827" y="111"/>
                  <a:pt x="755" y="81"/>
                  <a:pt x="681" y="58"/>
                </a:cubicBezTo>
                <a:cubicBezTo>
                  <a:pt x="606" y="34"/>
                  <a:pt x="530" y="17"/>
                  <a:pt x="453" y="10"/>
                </a:cubicBezTo>
                <a:cubicBezTo>
                  <a:pt x="443" y="9"/>
                  <a:pt x="433" y="8"/>
                  <a:pt x="424" y="8"/>
                </a:cubicBezTo>
                <a:cubicBezTo>
                  <a:pt x="409" y="8"/>
                  <a:pt x="409" y="8"/>
                  <a:pt x="409" y="8"/>
                </a:cubicBezTo>
                <a:cubicBezTo>
                  <a:pt x="402" y="7"/>
                  <a:pt x="402" y="7"/>
                  <a:pt x="402" y="7"/>
                </a:cubicBezTo>
                <a:cubicBezTo>
                  <a:pt x="394" y="8"/>
                  <a:pt x="394" y="8"/>
                  <a:pt x="394" y="8"/>
                </a:cubicBezTo>
                <a:cubicBezTo>
                  <a:pt x="380" y="8"/>
                  <a:pt x="380" y="8"/>
                  <a:pt x="380" y="8"/>
                </a:cubicBezTo>
                <a:cubicBezTo>
                  <a:pt x="365" y="9"/>
                  <a:pt x="365" y="9"/>
                  <a:pt x="365" y="9"/>
                </a:cubicBezTo>
                <a:cubicBezTo>
                  <a:pt x="356" y="9"/>
                  <a:pt x="346" y="10"/>
                  <a:pt x="336" y="11"/>
                </a:cubicBezTo>
                <a:cubicBezTo>
                  <a:pt x="297" y="14"/>
                  <a:pt x="259" y="20"/>
                  <a:pt x="220" y="28"/>
                </a:cubicBezTo>
                <a:cubicBezTo>
                  <a:pt x="182" y="36"/>
                  <a:pt x="145" y="46"/>
                  <a:pt x="108" y="59"/>
                </a:cubicBezTo>
                <a:cubicBezTo>
                  <a:pt x="71" y="71"/>
                  <a:pt x="35" y="87"/>
                  <a:pt x="0" y="104"/>
                </a:cubicBezTo>
                <a:close/>
              </a:path>
            </a:pathLst>
          </a:custGeom>
          <a:solidFill>
            <a:srgbClr val="F6C67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7" name="任意多边形 16"/>
          <p:cNvSpPr/>
          <p:nvPr/>
        </p:nvSpPr>
        <p:spPr>
          <a:xfrm>
            <a:off x="2546640" y="5268240"/>
            <a:ext cx="1177920" cy="874800"/>
          </a:xfrm>
          <a:custGeom>
            <a:gdLst>
              <a:gd name="textAreaLeft" fmla="*/ 0 w 1177920"/>
              <a:gd name="textAreaRight" fmla="*/ 1178280 w 1177920"/>
              <a:gd name="textAreaTop" fmla="*/ 0 h 874800"/>
              <a:gd name="textAreaBottom" fmla="*/ 875160 h 874800"/>
            </a:gdLst>
            <a:rect l="textAreaLeft" t="textAreaTop" r="textAreaRight" b="textAreaBottom"/>
            <a:pathLst>
              <a:path w="457197" h="339505">
                <a:moveTo>
                  <a:pt x="7001" y="249820"/>
                </a:moveTo>
                <a:cubicBezTo>
                  <a:pt x="-27619" y="161981"/>
                  <a:pt x="68928" y="-4516"/>
                  <a:pt x="235197" y="93"/>
                </a:cubicBezTo>
                <a:cubicBezTo>
                  <a:pt x="401466" y="4702"/>
                  <a:pt x="519086" y="169977"/>
                  <a:pt x="422109" y="277477"/>
                </a:cubicBezTo>
                <a:cubicBezTo>
                  <a:pt x="325132" y="384977"/>
                  <a:pt x="41621" y="337659"/>
                  <a:pt x="7001" y="249820"/>
                </a:cubicBezTo>
                <a:close/>
              </a:path>
            </a:pathLst>
          </a:custGeom>
          <a:solidFill>
            <a:srgbClr val="EFAE8E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图片 2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健康体检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公司为员工提供定期健康体检服务，帮助员工及时了解自身健康状况，提高员工的健康意识和工作积极性。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健康保险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优化政策，提供更全面的健康保障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减轻员工的医疗费用负担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减轻负担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根据员工需求定制个性化的健康保险计划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https://d.book118.com/187066124001006053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人事行政年终总结</vt:lpstr>
      <vt:lpstr>目录</vt:lpstr>
      <vt:lpstr>第1章 人事行政年终总结：福利改善方案实施</vt:lpstr>
      <vt:lpstr> </vt:lpstr>
      <vt:lpstr>福利改善方案内容</vt:lpstr>
      <vt:lpstr>福利改善方案实施效果</vt:lpstr>
      <vt:lpstr>福利改善方案影响</vt:lpstr>
      <vt:lpstr>总结</vt:lpstr>
      <vt:lpstr>第二章 薪酬福利提升情况</vt:lpstr>
      <vt:lpstr>为员工增加绩效奖金</vt:lpstr>
      <vt:lpstr> </vt:lpstr>
      <vt:lpstr>加薪计划实施</vt:lpstr>
      <vt:lpstr>效果评估</vt:lpstr>
      <vt:lpstr>总结</vt:lpstr>
      <vt:lpstr>第3章 弹性工作制度实施情况</vt:lpstr>
      <vt:lpstr> </vt:lpstr>
      <vt:lpstr>远程办公政策</vt:lpstr>
      <vt:lpstr>结果评估</vt:lpstr>
      <vt:lpstr>管理制度完善</vt:lpstr>
      <vt:lpstr>总结</vt:lpstr>
      <vt:lpstr>第四章 健康保障计划实施效果</vt:lpstr>
      <vt:lpstr> </vt:lpstr>
      <vt:lpstr>健康保险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2024-09-26T16:50:08.118</cp:lastPrinted>
  <dcterms:created xsi:type="dcterms:W3CDTF">2024-09-26T08:50:08Z</dcterms:created>
  <dcterms:modified xsi:type="dcterms:W3CDTF">2024-09-26T08:50:10Z</dcterms:modified>
</cp:coreProperties>
</file>