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305AE-8E59-4578-85E9-9AEC1485D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F4E72-718F-4A48-99F2-20B99AFA1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AECA1-5091-4AA8-A3A6-E7D8DFD18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7C8A5-D5C4-41F4-BBFA-23891EE3F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C73EFC-00F8-4344-A504-51BB3984A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7B2B60-A145-420E-A613-E7DCF83CB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6EA8ED-E83C-4968-9A61-17FBEB823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856433-A042-4D9E-8104-CF9CB7342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0AF7A0-9AF0-4AD0-8346-762A0965D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C96A8-0C91-4A54-9A0B-078CDB4E6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43ED7-C430-4924-A84F-BA51B4656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925900" y="2709267"/>
            <a:ext cx="6340197" cy="1421928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t">
            <a:spAutoFit/>
          </a:bodyPr>
          <a:lstStyle>
            <a:lvl1pPr algn="ctr">
              <a:defRPr sz="9600" b="1" i="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687090"/>
            <a:ext cx="4031873" cy="923330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b">
            <a:spAutoFit/>
          </a:bodyPr>
          <a:lstStyle>
            <a:lvl1pPr marL="0" indent="0" algn="ctr">
              <a:buNone/>
              <a:defRPr sz="6000" b="0" i="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3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emf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20126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11年青岛孙瑞雪公益讲座-自由中的规则\n## 1.自由与规则的关系及重要性\n### 1.1自由与规则的定义与区别\n### 1.2自由与规则在社会发展中的作用\n### 1.3自由与规则的相互关系及重要性\n## 2.自由中的规则：理论探讨\n### 2.1自由与规则的理论基础\n### 2.2自由中的规则的内涵与外延\n### 2.3自由中的规则的实现途径与方法\n## 3.自由中的规则：实践案例分析\n### 3.1国内外自由与规则的成功实践案例\n### 3.2自由中的规则的实践难点与挑战\n### 3.3自由中的规则的实践策略与经验\n## 4.自由中的规则：教育领域的应用\n### 4.1自由中的规则在教育领域的重要性\n### 4.2教育领域自由中的规则的实践探索\n### 4.3教育领域自由中的规则的未来发展趋势\n## 5.自由中的规则：社会组织的应用\n### 5.1社会组织中自由与规则的实现\n### 5.2社会组织自由中的规则的实践案例\n### 5.3社会组织自由中的规则的未来发展\n## 6.自由中的规则：企业领域的应用\n### 6.1企业领域自由与规则的实现\n### 6.2企业领域自由中的规则的实践案例\n### 6.3企业领域自由中的规则的未来发展\n## 7.自由中的规则：个人的应用\n### 7.1个人生活中自由与规则的实现\n### 7.2个人自由中的规则的实践案例\n### 7.3个人自由中的规则的未来发展\n## 8.自由中的规则的展望与建议\n### 8.1自由中的规则的未来发展趋势\n### 8.2自由中的规则的实践建议\n### 8.3自由中的规则的推广与普及\n&quot;,&quot;templateId&quot;:&quot;ofidqcx4cjbazcx6nnrq4sfx3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709267"/>
            <a:ext cx="11055350" cy="14097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/>
              <a:t>2011年青岛孙瑞雪公益讲座-自由中的规则</a:t>
            </a:r>
            <a:endParaRPr/>
          </a:p>
        </p:txBody>
      </p:sp>
      <p:sp>
        <p:nvSpPr>
          <p:cNvPr id="3" name="圆角矩形 3"/>
          <p:cNvSpPr/>
          <p:nvPr/>
        </p:nvSpPr>
        <p:spPr>
          <a:xfrm>
            <a:off x="5603773" y="4207138"/>
            <a:ext cx="990087" cy="696216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0"/>
                  <a:alpha val="90275"/>
                </a:schemeClr>
              </a:gs>
              <a:gs pos="100000">
                <a:schemeClr val="accent1">
                  <a:lumMod val="75000"/>
                  <a:alpha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360000" tIns="108000" rIns="360000" bIns="108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1800">
                <a:solidFill>
                  <a:schemeClr val="lt1">
                    <a:alpha val="100000"/>
                  </a:schemeClr>
                </a:solidFill>
                <a:latin typeface="Arial"/>
                <a:ea typeface="黑体"/>
              </a:defRPr>
            </a:pPr>
            <a:r>
              <a:rPr lang="en-US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8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自由与规则的关系及重要性</a:t>
            </a:r>
            <a:endParaRPr/>
          </a:p>
        </p:txBody>
      </p:sp>
      <p:sp>
        <p:nvSpPr>
          <p:cNvPr id="99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01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9" name="组合 19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00" name="组合 199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自由是指个体在社会生活中自主地表达意愿、选择和行动的权利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意志自由：个体根据自己的意愿进行思考和决策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言论自由：个体可以自由表达自己的观点和意见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行动自由：个体可以自由选择自己的行为和生活方式</a:t>
                </a:r>
                <a:endParaRPr/>
              </a:p>
            </p:txBody>
          </p:sp>
        </p:grpSp>
        <p:grpSp>
          <p:nvGrpSpPr>
            <p:cNvPr id="203" name="组合 202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规则是指社会生活中约束个体行为的规范和准则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法律规则：国家制定的一系列法律、法规和规章制度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道德规则：社会公认的道德规范和行为准则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行业规则：特定行业内的规定和准则</a:t>
                </a:r>
                <a:endParaRPr/>
              </a:p>
            </p:txBody>
          </p:sp>
        </p:grpSp>
        <p:grpSp>
          <p:nvGrpSpPr>
            <p:cNvPr id="206" name="组合 205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自由与规则的区别在于，自由强调个体的自主性和权利，而规则强调个体的责任和义务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自由是个体自主地行使权利，而规则是对个体行为的约束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自由强调个体的意愿和选择，而规则强调个体的责任和义务</a:t>
                </a:r>
                <a:endParaRPr/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自由与规则的定义与区别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自由是社会发展的动力和源泉</a:t>
                </a:r>
                <a:endParaRPr/>
              </a:p>
            </p:txBody>
          </p:sp>
          <p:sp>
            <p:nvSpPr>
              <p:cNvPr id="25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个体自由地发挥创造力和创新能力，推动社会进步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个体自由地表达自己的需求和愿望，促使政府制定更加公平的政策</a:t>
                </a:r>
                <a:endParaRPr/>
              </a:p>
            </p:txBody>
          </p:sp>
        </p:grpSp>
        <p:grpSp>
          <p:nvGrpSpPr>
            <p:cNvPr id="25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规则是社会秩序和稳定的保障</a:t>
                </a:r>
                <a:endParaRPr/>
              </a:p>
            </p:txBody>
          </p:sp>
          <p:sp>
            <p:nvSpPr>
              <p:cNvPr id="2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规则约束个体的行为，防止社会秩序的混乱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规则维护社会公平和正义，保障个体的权益</a:t>
                </a:r>
                <a:endParaRPr/>
              </a:p>
            </p:txBody>
          </p:sp>
        </p:grpSp>
        <p:grpSp>
          <p:nvGrpSpPr>
            <p:cNvPr id="25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自由与规则的平衡是社会发展的关键</a:t>
                </a:r>
                <a:endParaRPr/>
              </a:p>
            </p:txBody>
          </p:sp>
          <p:sp>
            <p:nvSpPr>
              <p:cNvPr id="25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过度的自由可能导致社会秩序的混乱和公平的丧失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过度的规则可能导致个体失去自主性和创新能力</a:t>
                </a:r>
                <a:endParaRPr/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自由与规则在社会发展中的作用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自由与规则是相互依存、相互促进的</a:t>
                </a:r>
                <a:endParaRPr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自由需要规则来约束和引导，以避免混乱和失序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规则需要自由来维护和实现，以保持活力和创造力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自由与规则的平衡是实现社会公平正义的关键</a:t>
                </a:r>
                <a:endParaRPr/>
              </a:p>
            </p:txBody>
          </p:sp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合理的规则保障个体的自由和权益，实现社会公平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充分的自由激发个体的创造力和创新能力，推动社会进步</a:t>
                </a:r>
                <a:endParaRPr/>
              </a:p>
            </p:txBody>
          </p:sp>
          <p:sp>
            <p:nvSpPr>
              <p:cNvPr id="2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自由与规则的相互关系及重要性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9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自由中的规则：理论探讨</a:t>
            </a:r>
            <a:endParaRPr/>
          </a:p>
        </p:txBody>
      </p:sp>
      <p:sp>
        <p:nvSpPr>
          <p:cNvPr id="280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02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2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自由与规则的理论基础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84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自由主义理论：强调个体的自由和权利，认为规则是为了保障个体的自由而存在的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约翰·斯图亚特·密尔：提出“自由原则”，认为个体有权追求自己的幸福，但必须尊重他人的权利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弗里德里希·哈耶克：主张“自发秩序”，认为社会秩序是由个体在自由竞争中形成的，而非人为设计的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社会契约理论：强调规则的重要性，认为规则是维护社会秩序和保障个体权益的基石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托马斯·霍布斯：提出“自然状态”理论，认为个体在无政府状态下会陷入战争，需要通过社会契约建立秩序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约翰·洛克：主张“政府有限”，认为政府的权力来源于人民的同意，政府的职责是保护人民的自由和权利</a:t>
            </a:r>
            <a:endParaRPr/>
          </a:p>
        </p:txBody>
      </p:sp>
      <p:cxnSp>
        <p:nvCxnSpPr>
          <p:cNvPr id="285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自由中的规则的内涵与外延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89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自由中的规则是指在社会生活中，个体在行使自由权利时必须遵守的规范和准则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法律规则：遵守国家法律法规，尊重他人的合法权益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道德规则：遵守社会道德规范，尊重他人的尊严和人格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行业规则：遵守特定行业的规定，尊重行业的公平和公正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自由中的规则的外延包括言论自由、行动自由、宗教信仰自由等方面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言论自由：在尊重他人权利和尊严的前提下，自由表达自己的观点和意见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行动自由：在遵守法律规则、道德规则和行业规则的前提下，自由选择自己的行为和生活方式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宗教信仰自由：在尊重他人信仰和尊严的前提下，自由选择自己的宗教信仰和参与宗教活动的权利</a:t>
            </a:r>
            <a:endParaRPr/>
          </a:p>
        </p:txBody>
      </p:sp>
      <p:cxnSp>
        <p:nvCxnSpPr>
          <p:cNvPr id="290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9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9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教育：通过教育培养个体的规则意识，使个体在行使自由时能够自觉遵守规则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法律：通过法律约束个体的行为，使个体在行使自由时能够遵守法律规则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自律：通过自律提高个体的道德素质，使个体在行使自由时能够自觉遵守道德规则</a:t>
                </a:r>
                <a:endParaRPr/>
              </a:p>
            </p:txBody>
          </p:sp>
          <p:sp>
            <p:nvSpPr>
              <p:cNvPr id="29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自由中的规则的实现途径主要包括教育、法律和自律等方面</a:t>
                </a:r>
                <a:endParaRPr/>
              </a:p>
            </p:txBody>
          </p:sp>
          <p:sp>
            <p:nvSpPr>
              <p:cNvPr id="29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0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引导：通过引导使个体明确规则的含义和目的，自觉遵守规则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监督：通过监督防止个体违反规则，维护社会秩序和公平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激励：通过激励鼓励个体遵守规则，提高个体的道德素质和规则意识</a:t>
                </a:r>
                <a:endParaRPr/>
              </a:p>
            </p:txBody>
          </p:sp>
          <p:sp>
            <p:nvSpPr>
              <p:cNvPr id="30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自由中的规则的方法主要包括引导、监督和激励等方面</a:t>
                </a:r>
                <a:endParaRPr/>
              </a:p>
            </p:txBody>
          </p:sp>
          <p:sp>
            <p:nvSpPr>
              <p:cNvPr id="30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自由中的规则的实现途径与方法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自由中的规则：实践案例分析</a:t>
            </a:r>
            <a:endParaRPr/>
          </a:p>
        </p:txBody>
      </p:sp>
      <p:sp>
        <p:nvSpPr>
          <p:cNvPr id="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03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国内外自由与规则的成功实践案例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组合 1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国内成功实践案例：中国香港特别行政区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“一国两制”政策：在保持国家的统一和主权的前提下，尊重香港特别行政区的自由和法治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遵守《基本法》：香港特别行政区的法律体系以《基本法》为基础，保障香港居民的自由和权利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国外成功实践案例：美国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宪法第一修正案：保障公民的言论、新闻、集会等自由，同时规定政府不得侵犯公民的自由和权利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遵守法律：美国公民在行使自由时，必须遵守国家法律，尊重他人的合法权益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" name="组合 2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4" name="组合 23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自由与规则的平衡：在保障个体自由的同时，如何维护社会秩序和稳定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防止个体滥用自由权利，损害他人和社会的利益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在维护社会秩序和保障个体权益之间找到平衡点</a:t>
                </a:r>
                <a:endParaRPr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规则的执行与监督：如何确保规则得到有效执行，防止规则被滥用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建立完善的规则执行和监督机制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提高个体的规则意识和道德素质</a:t>
                </a:r>
                <a:endParaRPr/>
              </a:p>
            </p:txBody>
          </p:sp>
        </p:grpSp>
      </p:grpSp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自由中的规则的实践难点与挑战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" name="组合 3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3" name="组合 32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实践策略：以人为本，尊重个体的自由和权利，同时强化规则意识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加强对个体的规则教育，提高个体的规则意识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完善法律体系，保障个体的自由和权利，同时约束个体行为</a:t>
                </a:r>
                <a:endParaRPr/>
              </a:p>
            </p:txBody>
          </p:sp>
        </p:grpSp>
        <p:grpSp>
          <p:nvGrpSpPr>
            <p:cNvPr id="36" name="组合 35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实践经验：在保障自由的同时，注重规则的制定和执行，实现自由与规则的平衡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制定合理的规则，确保个体在行使自由时能够遵守规则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加强规则的执行和监督，维护社会秩序和稳定</a:t>
                </a:r>
                <a:endParaRPr/>
              </a:p>
            </p:txBody>
          </p: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自由中的规则的实践策略与经验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1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自由中的规则：教育领域的应用</a:t>
            </a:r>
            <a:endParaRPr/>
          </a:p>
        </p:txBody>
      </p:sp>
      <p:sp>
        <p:nvSpPr>
          <p:cNvPr id="42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04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4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4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5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培养个体的规则意识，使个体在行使自由时能够自觉遵守规则</a:t>
                </a:r>
                <a:endParaRPr/>
              </a:p>
            </p:txBody>
          </p:sp>
          <p:sp>
            <p:nvSpPr>
              <p:cNvPr id="5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遵守学校纪律：尊重他人，遵守课堂纪律，不扰乱教学秩序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遵守社会道德规范：诚实、守信，尊重他人，遵守公共秩序</a:t>
                </a:r>
                <a:endParaRPr/>
              </a:p>
            </p:txBody>
          </p:sp>
        </p:grpSp>
        <p:grpSp>
          <p:nvGrpSpPr>
            <p:cNvPr id="5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培养个体的独立思考和判断能力，使个体在行使自由时能够理性选择</a:t>
                </a:r>
                <a:endParaRPr/>
              </a:p>
            </p:txBody>
          </p:sp>
          <p:sp>
            <p:nvSpPr>
              <p:cNvPr id="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培养批判性思维：学会质疑和反思，提高问题解决能力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培养创造性思维：鼓励创新和探索，提高创新能力</a:t>
                </a:r>
                <a:endParaRPr/>
              </a:p>
            </p:txBody>
          </p:sp>
          <p:sp>
            <p:nvSpPr>
              <p:cNvPr id="5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自由中的规则在教育领域的重要性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6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6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6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丰富课程体系：除了基础课程，还开设选修课程和兴趣小组，满足个体兴趣和发展需求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重视实践活动：组织社会实践活动，培养个体的实践能力和规则意识</a:t>
                </a:r>
                <a:endParaRPr/>
              </a:p>
            </p:txBody>
          </p:sp>
          <p:sp>
            <p:nvSpPr>
              <p:cNvPr id="6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素质教育：强调个体全面发展，培养个体的规则意识和创新能力</a:t>
                </a:r>
                <a:endParaRPr/>
              </a:p>
            </p:txBody>
          </p:sp>
          <p:sp>
            <p:nvSpPr>
              <p:cNvPr id="6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6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6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加强法治教育：将法治教育纳入课程体系，培养个体的法治观念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开展法治实践活动：组织模拟法庭、法律知识竞赛等活动，提高个体的法治实践能力</a:t>
                </a:r>
                <a:endParaRPr/>
              </a:p>
            </p:txBody>
          </p:sp>
          <p:sp>
            <p:nvSpPr>
              <p:cNvPr id="6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法治教育：强调个体遵守法律规则，提高个体的法治素养</a:t>
                </a:r>
                <a:endParaRPr/>
              </a:p>
            </p:txBody>
          </p:sp>
          <p:sp>
            <p:nvSpPr>
              <p:cNvPr id="7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教育领域自由中的规则的实践探索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74" name="组合 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75" name="组合 74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个性化教育：尊重个体的差异，满足个体的发展需求，同时强调规则意识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个性化课程：根据个体的兴趣和发展需求，提供个性化的课程和教学方法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个性化评价：以个体的发展为核心，采用多元化的评价方式，关注个体的全面发展</a:t>
                </a:r>
                <a:endParaRPr/>
              </a:p>
            </p:txBody>
          </p:sp>
        </p:grpSp>
        <p:grpSp>
          <p:nvGrpSpPr>
            <p:cNvPr id="78" name="组合 77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信息化教育：利用信息技术手段，提高教育的质量和效率，同时强调规则的遵守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数字化资源：利用数字化资源，丰富教育内容，提高教育质量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网络素养教育：加强网络素养教育，培养个体遵守网络规则，合理利用网络资源的能力</a:t>
                </a:r>
                <a:endParaRPr/>
              </a:p>
            </p:txBody>
          </p:sp>
        </p:grpSp>
      </p:grpSp>
      <p:sp>
        <p:nvSpPr>
          <p:cNvPr id="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教育领域自由中的规则的未来发展趋势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https://d.book118.com/187120126024006043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geometry_green">
      <a:dk1>
        <a:srgbClr val="000000"/>
      </a:dk1>
      <a:lt1>
        <a:srgbClr val="FFFFFF"/>
      </a:lt1>
      <a:dk2>
        <a:srgbClr val="273B3A"/>
      </a:dk2>
      <a:lt2>
        <a:srgbClr val="E6E2DF"/>
      </a:lt2>
      <a:accent1>
        <a:srgbClr val="377B5C"/>
      </a:accent1>
      <a:accent2>
        <a:srgbClr val="315246"/>
      </a:accent2>
      <a:accent3>
        <a:srgbClr val="3A8C9D"/>
      </a:accent3>
      <a:accent4>
        <a:srgbClr val="245565"/>
      </a:accent4>
      <a:accent5>
        <a:srgbClr val="A48B6E"/>
      </a:accent5>
      <a:accent6>
        <a:srgbClr val="796B58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2011年青岛孙瑞雪公益讲座-自由中的规则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2024-09-16T20:45:39.103</cp:lastPrinted>
  <dcterms:created xsi:type="dcterms:W3CDTF">2024-09-16T12:45:39Z</dcterms:created>
  <dcterms:modified xsi:type="dcterms:W3CDTF">2024-09-16T12:45:41Z</dcterms:modified>
</cp:coreProperties>
</file>