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C4EE63A-C1C9-41C7-AA9A-85E98E4099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2" name="PlaceHolder 1"/>
          <p:cNvSpPr>
            <a:spLocks noGrp="1"/>
          </p:cNvSpPr>
          <p:nvPr>
            <p:ph type="sldImg"/>
          </p:nvPr>
        </p:nvSpPr>
        <p:spPr>
          <a:xfrm>
            <a:off x="685800" y="1143000"/>
            <a:ext cx="5486040" cy="3085920"/>
          </a:xfrm>
          <a:prstGeom prst="rect">
            <a:avLst/>
          </a:prstGeom>
          <a:ln w="0">
            <a:noFill/>
          </a:ln>
        </p:spPr>
      </p:sp>
      <p:sp>
        <p:nvSpPr>
          <p:cNvPr id="70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5" name="PlaceHolder 1"/>
          <p:cNvSpPr>
            <a:spLocks noGrp="1"/>
          </p:cNvSpPr>
          <p:nvPr>
            <p:ph type="sldImg"/>
          </p:nvPr>
        </p:nvSpPr>
        <p:spPr>
          <a:xfrm>
            <a:off x="685800" y="1143000"/>
            <a:ext cx="5486040" cy="3085920"/>
          </a:xfrm>
          <a:prstGeom prst="rect">
            <a:avLst/>
          </a:prstGeom>
          <a:ln w="0">
            <a:noFill/>
          </a:ln>
        </p:spPr>
      </p:sp>
      <p:sp>
        <p:nvSpPr>
          <p:cNvPr id="70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8" name="PlaceHolder 1"/>
          <p:cNvSpPr>
            <a:spLocks noGrp="1"/>
          </p:cNvSpPr>
          <p:nvPr>
            <p:ph type="sldImg"/>
          </p:nvPr>
        </p:nvSpPr>
        <p:spPr>
          <a:xfrm>
            <a:off x="685800" y="1143000"/>
            <a:ext cx="5486040" cy="3085920"/>
          </a:xfrm>
          <a:prstGeom prst="rect">
            <a:avLst/>
          </a:prstGeom>
          <a:ln w="0">
            <a:noFill/>
          </a:ln>
        </p:spPr>
      </p:sp>
      <p:sp>
        <p:nvSpPr>
          <p:cNvPr id="70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1" name="PlaceHolder 1"/>
          <p:cNvSpPr>
            <a:spLocks noGrp="1"/>
          </p:cNvSpPr>
          <p:nvPr>
            <p:ph type="sldImg"/>
          </p:nvPr>
        </p:nvSpPr>
        <p:spPr>
          <a:xfrm>
            <a:off x="685800" y="1143000"/>
            <a:ext cx="5486040" cy="3085920"/>
          </a:xfrm>
          <a:prstGeom prst="rect">
            <a:avLst/>
          </a:prstGeom>
          <a:ln w="0">
            <a:noFill/>
          </a:ln>
        </p:spPr>
      </p:sp>
      <p:sp>
        <p:nvSpPr>
          <p:cNvPr id="71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4" name="PlaceHolder 1"/>
          <p:cNvSpPr>
            <a:spLocks noGrp="1"/>
          </p:cNvSpPr>
          <p:nvPr>
            <p:ph type="sldImg"/>
          </p:nvPr>
        </p:nvSpPr>
        <p:spPr>
          <a:xfrm>
            <a:off x="685800" y="1143000"/>
            <a:ext cx="5486040" cy="3085920"/>
          </a:xfrm>
          <a:prstGeom prst="rect">
            <a:avLst/>
          </a:prstGeom>
          <a:ln w="0">
            <a:noFill/>
          </a:ln>
        </p:spPr>
      </p:sp>
      <p:sp>
        <p:nvSpPr>
          <p:cNvPr id="71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7" name="PlaceHolder 1"/>
          <p:cNvSpPr>
            <a:spLocks noGrp="1"/>
          </p:cNvSpPr>
          <p:nvPr>
            <p:ph type="sldImg"/>
          </p:nvPr>
        </p:nvSpPr>
        <p:spPr>
          <a:xfrm>
            <a:off x="685800" y="1143000"/>
            <a:ext cx="5486040" cy="3085920"/>
          </a:xfrm>
          <a:prstGeom prst="rect">
            <a:avLst/>
          </a:prstGeom>
          <a:ln w="0">
            <a:noFill/>
          </a:ln>
        </p:spPr>
      </p:sp>
      <p:sp>
        <p:nvSpPr>
          <p:cNvPr id="71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1F51AD-D39F-4C48-B27C-E1F33BBBF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B8350E-B3AB-4DD4-AF2A-EC35E4F18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61EE92-6618-4DA6-A711-0FE52A80D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3D19E7-9408-48E5-AEAE-6549123FA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394FA7-8655-406C-B270-EF7B571FA6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9A82ED-1B51-4486-89C1-F6D4D094FA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2B151C-B8CC-4CE4-B993-EB08FDD9B8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757A94-28D5-4F09-9CD6-905709C053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23B757-6076-4F7A-A54E-47BCADB0DE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6340F8-9B46-436A-92C9-561FA614E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97885F-5E1C-463B-B741-2B9087F5B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8748636-6691-43E4-9C8B-FE95C4B9142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ABFA746-63FA-4579-88C8-052746925FA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22104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中医盆腔炎业务查房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331720" y="3364920"/>
            <a:ext cx="7678800" cy="39456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1</a:t>
            </a:r>
            <a:r>
              <a:rPr lang="zh-CN" sz="2400" b="1" strike="noStrike" spc="-1">
                <a:solidFill>
                  <a:srgbClr val="AF79DE"/>
                </a:solidFill>
                <a:latin typeface="微软雅黑"/>
                <a:ea typeface="微软雅黑"/>
              </a:rPr>
              <a:t>章  概述</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2</a:t>
            </a:r>
            <a:r>
              <a:rPr lang="zh-CN" sz="2400" b="1" strike="noStrike" spc="-1">
                <a:solidFill>
                  <a:srgbClr val="AF79DE"/>
                </a:solidFill>
                <a:latin typeface="微软雅黑"/>
                <a:ea typeface="微软雅黑"/>
              </a:rPr>
              <a:t>章  查房准备工作</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3</a:t>
            </a:r>
            <a:r>
              <a:rPr lang="zh-CN" sz="2400" b="1" strike="noStrike" spc="-1">
                <a:solidFill>
                  <a:srgbClr val="AF79DE"/>
                </a:solidFill>
                <a:latin typeface="微软雅黑"/>
                <a:ea typeface="微软雅黑"/>
              </a:rPr>
              <a:t>章  中医治疗盆腔炎</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4</a:t>
            </a:r>
            <a:r>
              <a:rPr lang="zh-CN" sz="2400" b="1" strike="noStrike" spc="-1">
                <a:solidFill>
                  <a:srgbClr val="AF79DE"/>
                </a:solidFill>
                <a:latin typeface="微软雅黑"/>
                <a:ea typeface="微软雅黑"/>
              </a:rPr>
              <a:t>章  护理与预防盆腔炎</a:t>
            </a:r>
            <a:endParaRPr lang="en-US" sz="2400" b="0" strike="noStrike" spc="-1">
              <a:solidFill>
                <a:srgbClr val="000000"/>
              </a:solidFill>
              <a:latin typeface="Arial"/>
            </a:endParaRPr>
          </a:p>
          <a:p>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5</a:t>
            </a:r>
            <a:r>
              <a:rPr lang="zh-CN" sz="2400" b="1" strike="noStrike" spc="-1">
                <a:solidFill>
                  <a:srgbClr val="AF79DE"/>
                </a:solidFill>
                <a:latin typeface="微软雅黑"/>
                <a:ea typeface="微软雅黑"/>
              </a:rPr>
              <a:t>章  案例分析与讨论</a:t>
            </a:r>
            <a:endParaRPr lang="en-US" sz="2400" b="0" strike="noStrike" spc="-1">
              <a:solidFill>
                <a:srgbClr val="000000"/>
              </a:solidFill>
              <a:latin typeface="Arial"/>
            </a:endParaRPr>
          </a:p>
          <a:p>
            <a:pPr defTabSz="914400">
              <a:lnSpc>
                <a:spcPct val="100000"/>
              </a:lnSpc>
            </a:pPr>
            <a:r>
              <a:rPr lang="zh-CN" sz="2400" b="1" strike="noStrike" spc="-1">
                <a:solidFill>
                  <a:srgbClr val="AF79DE"/>
                </a:solidFill>
                <a:latin typeface="微软雅黑"/>
                <a:ea typeface="微软雅黑"/>
              </a:rPr>
              <a:t>第</a:t>
            </a:r>
            <a:r>
              <a:rPr lang="en-US" sz="2400" b="1" strike="noStrike" spc="-1">
                <a:solidFill>
                  <a:srgbClr val="AF79DE"/>
                </a:solidFill>
                <a:latin typeface="微软雅黑"/>
                <a:ea typeface="微软雅黑"/>
              </a:rPr>
              <a:t>6</a:t>
            </a:r>
            <a:r>
              <a:rPr lang="zh-CN" sz="2400" b="1" strike="noStrike" spc="-1">
                <a:solidFill>
                  <a:srgbClr val="AF79DE"/>
                </a:solidFill>
                <a:latin typeface="微软雅黑"/>
                <a:ea typeface="微软雅黑"/>
              </a:rPr>
              <a:t>章  总结与展望</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第一章 概述</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91" name="AutoShape 3"/>
          <p:cNvSpPr/>
          <p:nvPr/>
        </p:nvSpPr>
        <p:spPr>
          <a:xfrm>
            <a:off x="6866280" y="1243800"/>
            <a:ext cx="5325480" cy="4881600"/>
          </a:xfrm>
          <a:prstGeom prst="rect">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介绍中医盆腔炎业务查房</a:t>
            </a:r>
            <a:endParaRPr lang="en-US" sz="3000" b="0" strike="noStrike" spc="-1">
              <a:solidFill>
                <a:schemeClr val="dk1"/>
              </a:solidFill>
              <a:latin typeface="Arial"/>
            </a:endParaRPr>
          </a:p>
        </p:txBody>
      </p:sp>
      <p:sp>
        <p:nvSpPr>
          <p:cNvPr id="93"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盆腔炎是指盆腔内器官的炎症性疾病，包括子宫、卵巢、输卵管等。中医盆腔炎业务查房是指中医医生对盆腔炎患者进行综合诊疗和护理的过程。本章将介绍中医盆腔炎的基本知识和业务查房的重要性。</a:t>
            </a:r>
            <a:endParaRPr lang="en-US" sz="1800" b="0" strike="noStrike" spc="-1">
              <a:solidFill>
                <a:srgbClr val="000000"/>
              </a:solidFill>
              <a:latin typeface="Arial"/>
            </a:endParaRPr>
          </a:p>
        </p:txBody>
      </p:sp>
      <p:grpSp>
        <p:nvGrpSpPr>
          <p:cNvPr id="94" name="Group 15"/>
          <p:cNvGrpSpPr/>
          <p:nvPr/>
        </p:nvGrpSpPr>
        <p:grpSpPr>
          <a:xfrm>
            <a:off x="435960" y="378720"/>
            <a:ext cx="515160" cy="439560"/>
            <a:chOff x="435960" y="378720"/>
            <a:chExt cx="515160" cy="439560"/>
          </a:xfrm>
        </p:grpSpPr>
        <p:sp>
          <p:nvSpPr>
            <p:cNvPr id="95" name="AutoShape 16"/>
            <p:cNvSpPr/>
            <p:nvPr/>
          </p:nvSpPr>
          <p:spPr>
            <a:xfrm>
              <a:off x="435960" y="378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6" name="AutoShape 17"/>
            <p:cNvSpPr/>
            <p:nvPr/>
          </p:nvSpPr>
          <p:spPr>
            <a:xfrm>
              <a:off x="555840" y="385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7" name="AutoShape 18"/>
            <p:cNvSpPr/>
            <p:nvPr/>
          </p:nvSpPr>
          <p:spPr>
            <a:xfrm>
              <a:off x="669960" y="387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8" name="AutoShape 19"/>
            <p:cNvSpPr/>
            <p:nvPr/>
          </p:nvSpPr>
          <p:spPr>
            <a:xfrm>
              <a:off x="780840" y="396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9" name="AutoShape 20"/>
            <p:cNvSpPr/>
            <p:nvPr/>
          </p:nvSpPr>
          <p:spPr>
            <a:xfrm>
              <a:off x="885960" y="39204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0" name="AutoShape 21"/>
            <p:cNvSpPr/>
            <p:nvPr/>
          </p:nvSpPr>
          <p:spPr>
            <a:xfrm>
              <a:off x="435960" y="496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1" name="AutoShape 22"/>
            <p:cNvSpPr/>
            <p:nvPr/>
          </p:nvSpPr>
          <p:spPr>
            <a:xfrm>
              <a:off x="555840" y="5032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2" name="AutoShape 23"/>
            <p:cNvSpPr/>
            <p:nvPr/>
          </p:nvSpPr>
          <p:spPr>
            <a:xfrm>
              <a:off x="669960" y="504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3" name="AutoShape 24"/>
            <p:cNvSpPr/>
            <p:nvPr/>
          </p:nvSpPr>
          <p:spPr>
            <a:xfrm>
              <a:off x="780840" y="513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4" name="AutoShape 25"/>
            <p:cNvSpPr/>
            <p:nvPr/>
          </p:nvSpPr>
          <p:spPr>
            <a:xfrm>
              <a:off x="885960" y="509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5" name="AutoShape 26"/>
            <p:cNvSpPr/>
            <p:nvPr/>
          </p:nvSpPr>
          <p:spPr>
            <a:xfrm>
              <a:off x="435960" y="6145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27"/>
            <p:cNvSpPr/>
            <p:nvPr/>
          </p:nvSpPr>
          <p:spPr>
            <a:xfrm>
              <a:off x="555840" y="621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28"/>
            <p:cNvSpPr/>
            <p:nvPr/>
          </p:nvSpPr>
          <p:spPr>
            <a:xfrm>
              <a:off x="669960" y="6228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29"/>
            <p:cNvSpPr/>
            <p:nvPr/>
          </p:nvSpPr>
          <p:spPr>
            <a:xfrm>
              <a:off x="780840" y="631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30"/>
            <p:cNvSpPr/>
            <p:nvPr/>
          </p:nvSpPr>
          <p:spPr>
            <a:xfrm>
              <a:off x="885960" y="627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31"/>
            <p:cNvSpPr/>
            <p:nvPr/>
          </p:nvSpPr>
          <p:spPr>
            <a:xfrm>
              <a:off x="435960" y="7322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32"/>
            <p:cNvSpPr/>
            <p:nvPr/>
          </p:nvSpPr>
          <p:spPr>
            <a:xfrm>
              <a:off x="555840" y="7387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33"/>
            <p:cNvSpPr/>
            <p:nvPr/>
          </p:nvSpPr>
          <p:spPr>
            <a:xfrm>
              <a:off x="669960" y="7405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34"/>
            <p:cNvSpPr/>
            <p:nvPr/>
          </p:nvSpPr>
          <p:spPr>
            <a:xfrm>
              <a:off x="780840" y="7495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35"/>
            <p:cNvSpPr/>
            <p:nvPr/>
          </p:nvSpPr>
          <p:spPr>
            <a:xfrm>
              <a:off x="885960" y="74520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15" name="图片 99" descr="C:/Users/Administrator/Desktop/ppt模板/插画素材/图片1(4).png图片1(4)"/>
          <p:cNvPicPr/>
          <p:nvPr/>
        </p:nvPicPr>
        <p:blipFill>
          <a:blip r:embed="rId3"/>
          <a:srcRect t="570" b="570"/>
          <a:stretch>
            <a:fillRect/>
          </a:stretch>
        </p:blipFill>
        <p:spPr>
          <a:xfrm>
            <a:off x="1035000" y="2489040"/>
            <a:ext cx="5830920" cy="3636360"/>
          </a:xfrm>
          <a:prstGeom prst="rect">
            <a:avLst/>
          </a:prstGeom>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16" name="流程图: 终止 9"/>
          <p:cNvSpPr/>
          <p:nvPr/>
        </p:nvSpPr>
        <p:spPr>
          <a:xfrm>
            <a:off x="46544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流程图: 终止 8"/>
          <p:cNvSpPr/>
          <p:nvPr/>
        </p:nvSpPr>
        <p:spPr>
          <a:xfrm>
            <a:off x="7448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流程图: 终止 7"/>
          <p:cNvSpPr/>
          <p:nvPr/>
        </p:nvSpPr>
        <p:spPr>
          <a:xfrm>
            <a:off x="46544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流程图: 终止 3"/>
          <p:cNvSpPr/>
          <p:nvPr/>
        </p:nvSpPr>
        <p:spPr>
          <a:xfrm>
            <a:off x="7448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盆腔炎的病因病机</a:t>
            </a:r>
            <a:endParaRPr lang="en-US" sz="3000" b="0" strike="noStrike" spc="-1">
              <a:solidFill>
                <a:schemeClr val="dk1"/>
              </a:solidFill>
              <a:latin typeface="Arial"/>
            </a:endParaRPr>
          </a:p>
        </p:txBody>
      </p:sp>
      <p:grpSp>
        <p:nvGrpSpPr>
          <p:cNvPr id="121" name="Group 15"/>
          <p:cNvGrpSpPr/>
          <p:nvPr/>
        </p:nvGrpSpPr>
        <p:grpSpPr>
          <a:xfrm>
            <a:off x="435960" y="378720"/>
            <a:ext cx="515160" cy="439560"/>
            <a:chOff x="435960" y="378720"/>
            <a:chExt cx="515160" cy="439560"/>
          </a:xfrm>
        </p:grpSpPr>
        <p:sp>
          <p:nvSpPr>
            <p:cNvPr id="122"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3"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4"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5"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6"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7"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8"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9"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0"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1"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2"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3"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4"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5"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6"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7"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8"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9"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0"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1"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42"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细菌感染</a:t>
            </a:r>
            <a:endParaRPr lang="en-US" sz="2000" b="0" strike="noStrike" spc="-1">
              <a:solidFill>
                <a:srgbClr val="000000"/>
              </a:solidFill>
              <a:latin typeface="Arial"/>
            </a:endParaRPr>
          </a:p>
        </p:txBody>
      </p:sp>
      <p:sp>
        <p:nvSpPr>
          <p:cNvPr id="143"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盆腔炎多由细菌感染引起</a:t>
            </a:r>
            <a:endParaRPr lang="en-US" sz="1600" b="0" strike="noStrike" spc="-1">
              <a:solidFill>
                <a:srgbClr val="000000"/>
              </a:solidFill>
              <a:latin typeface="Arial"/>
            </a:endParaRPr>
          </a:p>
        </p:txBody>
      </p:sp>
      <p:sp>
        <p:nvSpPr>
          <p:cNvPr id="144"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个人卫生</a:t>
            </a:r>
            <a:endParaRPr lang="en-US" sz="2000" b="0" strike="noStrike" spc="-1">
              <a:solidFill>
                <a:srgbClr val="000000"/>
              </a:solidFill>
              <a:latin typeface="Arial"/>
            </a:endParaRPr>
          </a:p>
        </p:txBody>
      </p:sp>
      <p:sp>
        <p:nvSpPr>
          <p:cNvPr id="145"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盆腔炎与个人卫生有关</a:t>
            </a:r>
            <a:endParaRPr lang="en-US" sz="1600" b="0" strike="noStrike" spc="-1">
              <a:solidFill>
                <a:srgbClr val="000000"/>
              </a:solidFill>
              <a:latin typeface="Arial"/>
            </a:endParaRPr>
          </a:p>
        </p:txBody>
      </p:sp>
      <p:sp>
        <p:nvSpPr>
          <p:cNvPr id="146"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性生活</a:t>
            </a:r>
            <a:endParaRPr lang="en-US" sz="2000" b="0" strike="noStrike" spc="-1">
              <a:solidFill>
                <a:srgbClr val="000000"/>
              </a:solidFill>
              <a:latin typeface="Arial"/>
            </a:endParaRPr>
          </a:p>
        </p:txBody>
      </p:sp>
      <p:sp>
        <p:nvSpPr>
          <p:cNvPr id="147"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性生活对盆腔炎有影响</a:t>
            </a:r>
            <a:endParaRPr lang="en-US" sz="1600" b="0" strike="noStrike" spc="-1">
              <a:solidFill>
                <a:srgbClr val="000000"/>
              </a:solidFill>
              <a:latin typeface="Arial"/>
            </a:endParaRPr>
          </a:p>
        </p:txBody>
      </p:sp>
      <p:sp>
        <p:nvSpPr>
          <p:cNvPr id="148"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免疫力</a:t>
            </a:r>
            <a:endParaRPr lang="en-US" sz="2000" b="0" strike="noStrike" spc="-1">
              <a:solidFill>
                <a:srgbClr val="000000"/>
              </a:solidFill>
              <a:latin typeface="Arial"/>
            </a:endParaRPr>
          </a:p>
        </p:txBody>
      </p:sp>
      <p:sp>
        <p:nvSpPr>
          <p:cNvPr id="149"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免疫力低下易导致盆腔炎</a:t>
            </a:r>
            <a:endParaRPr lang="en-US" sz="1600" b="0" strike="noStrike" spc="-1">
              <a:solidFill>
                <a:srgbClr val="000000"/>
              </a:solidFill>
              <a:latin typeface="Arial"/>
            </a:endParaRPr>
          </a:p>
        </p:txBody>
      </p:sp>
      <p:sp>
        <p:nvSpPr>
          <p:cNvPr id="150" name="Picture 4"/>
          <p:cNvSpPr/>
          <p:nvPr/>
        </p:nvSpPr>
        <p:spPr>
          <a:xfrm>
            <a:off x="8782560" y="96156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51"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52"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查房准备工作</a:t>
            </a:r>
            <a:endParaRPr lang="en-US" sz="4000" b="0" strike="noStrike" spc="-1">
              <a:solidFill>
                <a:schemeClr val="dk1"/>
              </a:solidFill>
              <a:latin typeface="Arial"/>
            </a:endParaRPr>
          </a:p>
        </p:txBody>
      </p:sp>
      <p:sp>
        <p:nvSpPr>
          <p:cNvPr id="15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54"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5"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6"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57"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8"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9"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0"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61"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医生查房的重要性</a:t>
            </a:r>
            <a:endParaRPr lang="en-US" sz="3600" b="0" strike="noStrike" spc="-1">
              <a:solidFill>
                <a:srgbClr val="000000"/>
              </a:solidFill>
              <a:latin typeface="Arial"/>
            </a:endParaRPr>
          </a:p>
        </p:txBody>
      </p:sp>
      <p:sp>
        <p:nvSpPr>
          <p:cNvPr id="16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查房是医生了解患者病情、指导治疗的重要环节。通过查房可以及时调整治疗方案，预防并发症的发生。</a:t>
            </a:r>
            <a:endParaRPr lang="en-US" sz="18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66" name="Group 15"/>
          <p:cNvGrpSpPr/>
          <p:nvPr/>
        </p:nvGrpSpPr>
        <p:grpSpPr>
          <a:xfrm>
            <a:off x="431640" y="396000"/>
            <a:ext cx="514800" cy="439200"/>
            <a:chOff x="431640" y="396000"/>
            <a:chExt cx="514800" cy="439200"/>
          </a:xfrm>
        </p:grpSpPr>
        <p:sp>
          <p:nvSpPr>
            <p:cNvPr id="167"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8"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9"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0"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1"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2"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3"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4"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5"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6"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7"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8"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9"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0"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1"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2"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3"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4"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5"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6"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8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8" name="AutoShape 3"/>
          <p:cNvSpPr/>
          <p:nvPr/>
        </p:nvSpPr>
        <p:spPr>
          <a:xfrm>
            <a:off x="385344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89" name="AutoShape 4"/>
          <p:cNvSpPr/>
          <p:nvPr/>
        </p:nvSpPr>
        <p:spPr>
          <a:xfrm>
            <a:off x="385344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0" name="AutoShape 7"/>
          <p:cNvSpPr/>
          <p:nvPr/>
        </p:nvSpPr>
        <p:spPr>
          <a:xfrm>
            <a:off x="787320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1" name="AutoShape 8"/>
          <p:cNvSpPr/>
          <p:nvPr/>
        </p:nvSpPr>
        <p:spPr>
          <a:xfrm>
            <a:off x="787320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2" name="AutoShape 10"/>
          <p:cNvSpPr/>
          <p:nvPr/>
        </p:nvSpPr>
        <p:spPr>
          <a:xfrm>
            <a:off x="385344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11"/>
          <p:cNvSpPr/>
          <p:nvPr/>
        </p:nvSpPr>
        <p:spPr>
          <a:xfrm>
            <a:off x="385344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4" name="AutoShape 13"/>
          <p:cNvSpPr/>
          <p:nvPr/>
        </p:nvSpPr>
        <p:spPr>
          <a:xfrm>
            <a:off x="787320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14"/>
          <p:cNvSpPr/>
          <p:nvPr/>
        </p:nvSpPr>
        <p:spPr>
          <a:xfrm>
            <a:off x="787320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2.title"/>
          <p:cNvSpPr/>
          <p:nvPr/>
        </p:nvSpPr>
        <p:spPr>
          <a:xfrm>
            <a:off x="8046720" y="1557720"/>
            <a:ext cx="33181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参考依据</a:t>
            </a:r>
            <a:endParaRPr lang="en-US" sz="2000" b="0" strike="noStrike" spc="-1">
              <a:solidFill>
                <a:srgbClr val="000000"/>
              </a:solidFill>
              <a:latin typeface="Arial"/>
            </a:endParaRPr>
          </a:p>
        </p:txBody>
      </p:sp>
      <p:sp>
        <p:nvSpPr>
          <p:cNvPr id="198"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医生诊疗决策的重要参考依据</a:t>
            </a:r>
            <a:endParaRPr lang="en-US" sz="1600" b="0" strike="noStrike" spc="-1">
              <a:solidFill>
                <a:srgbClr val="000000"/>
              </a:solidFill>
              <a:latin typeface="Arial"/>
            </a:endParaRPr>
          </a:p>
        </p:txBody>
      </p:sp>
      <p:sp>
        <p:nvSpPr>
          <p:cNvPr id="19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01"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0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4.title"/>
          <p:cNvSpPr/>
          <p:nvPr/>
        </p:nvSpPr>
        <p:spPr>
          <a:xfrm>
            <a:off x="8046720" y="4109040"/>
            <a:ext cx="33714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04"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0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查房记录的重要性</a:t>
            </a:r>
            <a:endParaRPr lang="en-US" sz="3000" b="0" strike="noStrike" spc="-1">
              <a:solidFill>
                <a:schemeClr val="dk1"/>
              </a:solidFill>
              <a:latin typeface="Arial"/>
            </a:endParaRPr>
          </a:p>
        </p:txBody>
      </p:sp>
      <p:sp>
        <p:nvSpPr>
          <p:cNvPr id="20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及时记录查房内容</a:t>
            </a:r>
            <a:endParaRPr lang="en-US" sz="2000" b="0" strike="noStrike" spc="-1">
              <a:solidFill>
                <a:srgbClr val="000000"/>
              </a:solidFill>
              <a:latin typeface="Arial"/>
            </a:endParaRPr>
          </a:p>
        </p:txBody>
      </p:sp>
      <p:sp>
        <p:nvSpPr>
          <p:cNvPr id="208"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患者症状变化</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体征检查结果等</a:t>
            </a:r>
            <a:endParaRPr lang="en-US" sz="1600" b="0" strike="noStrike" spc="-1">
              <a:solidFill>
                <a:srgbClr val="000000"/>
              </a:solidFill>
              <a:latin typeface="Arial"/>
            </a:endParaRPr>
          </a:p>
        </p:txBody>
      </p:sp>
      <p:grpSp>
        <p:nvGrpSpPr>
          <p:cNvPr id="209" name="Group 15"/>
          <p:cNvGrpSpPr/>
          <p:nvPr/>
        </p:nvGrpSpPr>
        <p:grpSpPr>
          <a:xfrm>
            <a:off x="435960" y="378720"/>
            <a:ext cx="515160" cy="439560"/>
            <a:chOff x="435960" y="378720"/>
            <a:chExt cx="515160" cy="439560"/>
          </a:xfrm>
        </p:grpSpPr>
        <p:sp>
          <p:nvSpPr>
            <p:cNvPr id="210"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1"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2"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3"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4"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5"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6"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7"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8"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9"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0"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5"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6"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7"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8"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9"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30"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3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3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查房记录的重要性</a:t>
            </a:r>
            <a:endParaRPr lang="en-US" sz="3600" b="0" strike="noStrike" spc="-1">
              <a:solidFill>
                <a:srgbClr val="000000"/>
              </a:solidFill>
              <a:latin typeface="Arial"/>
            </a:endParaRPr>
          </a:p>
        </p:txBody>
      </p:sp>
      <p:sp>
        <p:nvSpPr>
          <p:cNvPr id="24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医生应及时记录查房内容，包括患者的症状变化、体征检查结果等。查房记录是医生进行诊疗决策的重要参考依据。</a:t>
            </a:r>
            <a:endParaRPr lang="en-US" sz="1800" b="0" strike="noStrike" spc="-1">
              <a:solidFill>
                <a:srgbClr val="000000"/>
              </a:solidFill>
              <a:latin typeface="Arial"/>
            </a:endParaRPr>
          </a:p>
        </p:txBody>
      </p:sp>
      <p:sp>
        <p:nvSpPr>
          <p:cNvPr id="2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43" name="Group 15"/>
          <p:cNvGrpSpPr/>
          <p:nvPr/>
        </p:nvGrpSpPr>
        <p:grpSpPr>
          <a:xfrm>
            <a:off x="431640" y="396000"/>
            <a:ext cx="514800" cy="439200"/>
            <a:chOff x="431640" y="396000"/>
            <a:chExt cx="514800" cy="439200"/>
          </a:xfrm>
        </p:grpSpPr>
        <p:sp>
          <p:nvSpPr>
            <p:cNvPr id="24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5"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chemeClr val="dk1"/>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66"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第三章 中医治疗盆腔炎</a:t>
            </a:r>
            <a:endParaRPr lang="en-US" sz="4000" b="0" strike="noStrike" spc="-1">
              <a:solidFill>
                <a:schemeClr val="dk1"/>
              </a:solidFill>
              <a:latin typeface="Arial"/>
            </a:endParaRPr>
          </a:p>
        </p:txBody>
      </p:sp>
      <p:sp>
        <p:nvSpPr>
          <p:cNvPr id="2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8"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9"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0"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71"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2"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3"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4"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75"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针灸治疗盆腔炎</a:t>
            </a:r>
            <a:endParaRPr lang="en-US" sz="3600" b="0" strike="noStrike" spc="-1">
              <a:solidFill>
                <a:srgbClr val="000000"/>
              </a:solidFill>
              <a:latin typeface="Arial"/>
            </a:endParaRPr>
          </a:p>
        </p:txBody>
      </p:sp>
      <p:sp>
        <p:nvSpPr>
          <p:cNvPr id="27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针灸是中医治疗盆腔炎的重要方法之一。通过调理脏腑功能，促进气血运行，可以有效缓解盆腔炎症状。特别适用于患者气虚血瘀、寒湿凝滞等证候的治疗。在针灸治疗过程中，需根据患者的具体情况制定个性化的方案。</a:t>
            </a:r>
            <a:endParaRPr lang="en-US" sz="1800" b="0" strike="noStrike" spc="-1">
              <a:solidFill>
                <a:srgbClr val="000000"/>
              </a:solidFill>
              <a:latin typeface="Arial"/>
            </a:endParaRPr>
          </a:p>
        </p:txBody>
      </p:sp>
      <p:sp>
        <p:nvSpPr>
          <p:cNvPr id="2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80" name="Group 15"/>
          <p:cNvGrpSpPr/>
          <p:nvPr/>
        </p:nvGrpSpPr>
        <p:grpSpPr>
          <a:xfrm>
            <a:off x="431640" y="396000"/>
            <a:ext cx="514800" cy="439200"/>
            <a:chOff x="431640" y="396000"/>
            <a:chExt cx="514800" cy="439200"/>
          </a:xfrm>
        </p:grpSpPr>
        <p:sp>
          <p:nvSpPr>
            <p:cNvPr id="281"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2"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3"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4"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5"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6"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7"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8"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9"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0"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1"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2"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3"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4"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5"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6"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7"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8"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9"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0"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0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2" name="AutoShape 3"/>
          <p:cNvSpPr/>
          <p:nvPr/>
        </p:nvSpPr>
        <p:spPr>
          <a:xfrm>
            <a:off x="385344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4"/>
          <p:cNvSpPr/>
          <p:nvPr/>
        </p:nvSpPr>
        <p:spPr>
          <a:xfrm>
            <a:off x="385344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4" name="AutoShape 7"/>
          <p:cNvSpPr/>
          <p:nvPr/>
        </p:nvSpPr>
        <p:spPr>
          <a:xfrm>
            <a:off x="7873200" y="168156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5" name="AutoShape 8"/>
          <p:cNvSpPr/>
          <p:nvPr/>
        </p:nvSpPr>
        <p:spPr>
          <a:xfrm>
            <a:off x="7873200" y="130104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6" name="AutoShape 10"/>
          <p:cNvSpPr/>
          <p:nvPr/>
        </p:nvSpPr>
        <p:spPr>
          <a:xfrm>
            <a:off x="385344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7" name="AutoShape 11"/>
          <p:cNvSpPr/>
          <p:nvPr/>
        </p:nvSpPr>
        <p:spPr>
          <a:xfrm>
            <a:off x="385344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8" name="AutoShape 13"/>
          <p:cNvSpPr/>
          <p:nvPr/>
        </p:nvSpPr>
        <p:spPr>
          <a:xfrm>
            <a:off x="7873200" y="4213080"/>
            <a:ext cx="3657240" cy="1989360"/>
          </a:xfrm>
          <a:prstGeom prst="rect">
            <a:avLst/>
          </a:prstGeom>
          <a:solidFill>
            <a:srgbClr val="AF79DE">
              <a:alpha val="5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9" name="AutoShape 14"/>
          <p:cNvSpPr/>
          <p:nvPr/>
        </p:nvSpPr>
        <p:spPr>
          <a:xfrm>
            <a:off x="7873200" y="3895200"/>
            <a:ext cx="3657240" cy="718920"/>
          </a:xfrm>
          <a:prstGeom prst="roundRect">
            <a:avLst>
              <a:gd name="adj" fmla="val 16667"/>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content.2.title"/>
          <p:cNvSpPr/>
          <p:nvPr/>
        </p:nvSpPr>
        <p:spPr>
          <a:xfrm>
            <a:off x="8046720" y="1557720"/>
            <a:ext cx="33181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忌口食物</a:t>
            </a:r>
            <a:endParaRPr lang="en-US" sz="2000" b="0" strike="noStrike" spc="-1">
              <a:solidFill>
                <a:srgbClr val="000000"/>
              </a:solidFill>
              <a:latin typeface="Arial"/>
            </a:endParaRPr>
          </a:p>
        </p:txBody>
      </p:sp>
      <p:sp>
        <p:nvSpPr>
          <p:cNvPr id="312"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辛辣刺激性食物</a:t>
            </a:r>
            <a:endParaRPr lang="en-US" sz="1600" b="0" strike="noStrike" spc="-1">
              <a:solidFill>
                <a:srgbClr val="000000"/>
              </a:solidFill>
              <a:latin typeface="Arial"/>
            </a:endParaRPr>
          </a:p>
        </p:txBody>
      </p:sp>
      <p:sp>
        <p:nvSpPr>
          <p:cNvPr id="31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4"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多吃</a:t>
            </a:r>
            <a:endParaRPr lang="en-US" sz="2000" b="0" strike="noStrike" spc="-1">
              <a:solidFill>
                <a:srgbClr val="000000"/>
              </a:solidFill>
              <a:latin typeface="Arial"/>
            </a:endParaRPr>
          </a:p>
        </p:txBody>
      </p:sp>
      <p:sp>
        <p:nvSpPr>
          <p:cNvPr id="315"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清淡易消化的食物</a:t>
            </a:r>
            <a:endParaRPr lang="en-US" sz="1600" b="0" strike="noStrike" spc="-1">
              <a:solidFill>
                <a:srgbClr val="000000"/>
              </a:solidFill>
              <a:latin typeface="Arial"/>
            </a:endParaRPr>
          </a:p>
        </p:txBody>
      </p:sp>
      <p:sp>
        <p:nvSpPr>
          <p:cNvPr id="31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7" name="content.4.title"/>
          <p:cNvSpPr/>
          <p:nvPr/>
        </p:nvSpPr>
        <p:spPr>
          <a:xfrm>
            <a:off x="8046720" y="4109040"/>
            <a:ext cx="33714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318"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31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食疗调理盆腔炎</a:t>
            </a:r>
            <a:endParaRPr lang="en-US" sz="3000" b="0" strike="noStrike" spc="-1">
              <a:solidFill>
                <a:schemeClr val="dk1"/>
              </a:solidFill>
              <a:latin typeface="Arial"/>
            </a:endParaRPr>
          </a:p>
        </p:txBody>
      </p:sp>
      <p:sp>
        <p:nvSpPr>
          <p:cNvPr id="32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1"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适当进食</a:t>
            </a:r>
            <a:endParaRPr lang="en-US" sz="2000" b="0" strike="noStrike" spc="-1">
              <a:solidFill>
                <a:srgbClr val="000000"/>
              </a:solidFill>
              <a:latin typeface="Arial"/>
            </a:endParaRPr>
          </a:p>
        </p:txBody>
      </p:sp>
      <p:sp>
        <p:nvSpPr>
          <p:cNvPr id="322"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有益调理病情的食物</a:t>
            </a:r>
            <a:endParaRPr lang="en-US" sz="1600" b="0" strike="noStrike" spc="-1">
              <a:solidFill>
                <a:srgbClr val="000000"/>
              </a:solidFill>
              <a:latin typeface="Arial"/>
            </a:endParaRPr>
          </a:p>
        </p:txBody>
      </p:sp>
      <p:grpSp>
        <p:nvGrpSpPr>
          <p:cNvPr id="323" name="Group 15"/>
          <p:cNvGrpSpPr/>
          <p:nvPr/>
        </p:nvGrpSpPr>
        <p:grpSpPr>
          <a:xfrm>
            <a:off x="435960" y="378720"/>
            <a:ext cx="515160" cy="439560"/>
            <a:chOff x="435960" y="378720"/>
            <a:chExt cx="515160" cy="439560"/>
          </a:xfrm>
        </p:grpSpPr>
        <p:sp>
          <p:nvSpPr>
            <p:cNvPr id="324"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5"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6"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7"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8"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9"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0"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1"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2"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3"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4"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5"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6"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7"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8"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9"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0"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1"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2"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3"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44"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45"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盆腔炎的中医治疗优势</a:t>
            </a:r>
            <a:endParaRPr lang="en-US" sz="3000" b="0" strike="noStrike" spc="-1">
              <a:solidFill>
                <a:schemeClr val="dk1"/>
              </a:solidFill>
              <a:latin typeface="Arial"/>
            </a:endParaRPr>
          </a:p>
        </p:txBody>
      </p:sp>
      <p:sp>
        <p:nvSpPr>
          <p:cNvPr id="346"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中医治疗盆腔炎注重整体调理和病因辨析，通过调整体质、祛除病邪，能够治愈盆腔炎的根本原因，且疗效较为持久。在治疗过程中，医师会结合患者的具体情况进行个体化治疗，提高治疗效果。</a:t>
            </a:r>
            <a:endParaRPr lang="en-US" sz="1800" b="0" strike="noStrike" spc="-1">
              <a:solidFill>
                <a:srgbClr val="000000"/>
              </a:solidFill>
              <a:latin typeface="Arial"/>
            </a:endParaRPr>
          </a:p>
        </p:txBody>
      </p:sp>
      <p:grpSp>
        <p:nvGrpSpPr>
          <p:cNvPr id="347" name="Group 15"/>
          <p:cNvGrpSpPr/>
          <p:nvPr/>
        </p:nvGrpSpPr>
        <p:grpSpPr>
          <a:xfrm>
            <a:off x="435960" y="378720"/>
            <a:ext cx="515160" cy="439560"/>
            <a:chOff x="435960" y="378720"/>
            <a:chExt cx="515160" cy="439560"/>
          </a:xfrm>
        </p:grpSpPr>
        <p:sp>
          <p:nvSpPr>
            <p:cNvPr id="348"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9"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0"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1"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2"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3"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4"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5"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6"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7"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8"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9"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0"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1"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2"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3"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4"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5"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6"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7"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68"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69"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0"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1"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2"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3"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4"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5"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https://d.book118.com/187122104033006054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中医盆腔炎业务查房</vt:lpstr>
      <vt:lpstr>目录</vt:lpstr>
      <vt:lpstr>第一章 概述</vt:lpstr>
      <vt:lpstr>介绍中医盆腔炎业务查房</vt:lpstr>
      <vt:lpstr>盆腔炎的病因病机</vt:lpstr>
      <vt:lpstr>第2章 查房准备工作</vt:lpstr>
      <vt:lpstr> </vt:lpstr>
      <vt:lpstr>查房记录的重要性</vt:lpstr>
      <vt:lpstr> </vt:lpstr>
      <vt:lpstr>第三章 中医治疗盆腔炎</vt:lpstr>
      <vt:lpstr> </vt:lpstr>
      <vt:lpstr>食疗调理盆腔炎</vt:lpstr>
      <vt:lpstr>盆腔炎的中医治疗优势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2024-09-28T10:03:01.218</cp:lastPrinted>
  <dcterms:created xsi:type="dcterms:W3CDTF">2024-09-28T02:03:01Z</dcterms:created>
  <dcterms:modified xsi:type="dcterms:W3CDTF">2024-09-28T02:03:03Z</dcterms:modified>
</cp:coreProperties>
</file>