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7DE59A-9317-4B08-8CEC-7CA67CC54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554C0-2139-4464-AFDA-89C0D5075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E69392-6B4A-48AB-8690-FEA33945E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3243AE-2A2E-4612-9B34-E49F993E2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41FD2C-62AE-42E0-8D19-7ED9C9AC9B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B42290-760C-4320-8844-02E3D00909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3AD4AB-04B5-488D-9DC7-AB20285D28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22E535-2CCA-4D59-A7CC-81EE45A1B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78D0C3-3F1F-448E-90A0-70F430C16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D306C-9D91-448D-B201-6A3240368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ADACD2-0F15-4FBB-B397-583B7EECF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9.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3216010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培养与不同个体互动的心理咨询培训</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心理咨询培训引言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了解不同个体的心理特征</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掌握与不同个体互动的技巧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应对不同个体心理问题的策略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培养心理咨询师的专业素养</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实践与应用：模拟咨询与案例分析</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心理咨询培训引言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应对多元化的咨询需求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随着社会多元化的发展，心理咨询需要满足不同背景、文化和价值观的客户群体，因此需要提高咨询师的跨文化交流能力。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提高咨询效果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良好的互动能力有助于建立咨访关系，提高咨询效果和客户满意度。</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提升心理咨询师的互动能力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通过与不同个体互动，培养心理咨询师在处理复杂人际关系时的敏锐度和灵活性。</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951" b="249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6895" b="68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促进心理健康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心理咨询可以帮助人们解决情绪、行为和心理问题，增强心理健康和幸福感。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预防心理疾病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通过心理咨询，可以及时发现并处理潜在的心理问题，防止其发展成为严重的心理疾病。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提高生活质量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心理咨询不仅关注个体的心理健康，还注重提高个体的生活质量，包括改善人际关系、提高工作学习效率等。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包括心理学基础、咨询理论、人际沟通等，为实践打下基础。</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理论知识学习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通过角色扮演和模拟咨询的方式，让学员亲身体验与不同个体互动的过程，培养实际操作能力。</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角色扮演与模拟咨询</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分析经典案例和学员的实际案例，探讨咨询过程中的难点与解决方法。</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案例分析与讨论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组织小组活动，促进学员之间的交流与合作，分享彼此的经验与心得。</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小组活动与分享</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了解不同个体的心理特征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指不同个体在认知、情感、意志等心理活动方面存在的差异。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心理差异的定义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3901" r="2390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心理差异的重要性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000" r="25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心理差异的分类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89" r="1088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了解心理差异有助于更好地理解和预测个体的行为，为心理咨询提供个性化支持。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包括认知差异、情感差异、人格差异等。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个体心理差异概述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儿童期心理特征</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青少年期心理特征</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成年期心理特征</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老年期心理特征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不同年龄阶段的心理特征</a:t>
              </a:r>
            </a:p>
          </p:txBody>
        </p:sp>
      </p:grpSp>
      <p:pic>
        <p:nvPicPr>
          <p:cNvPr id="28" name="Picture 28"/>
          <p:cNvPicPr>
            <a:picLocks noChangeAspect="1"/>
          </p:cNvPicPr>
          <p:nvPr/>
        </p:nvPicPr>
        <p:blipFill>
          <a:blip r:embed="rId2"/>
          <a:srcRect l="18594" r="18594"/>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好奇心强，自我中心，认知能力和情感表达能力有限。</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追求独立，情绪波动大，自我意识和价值观逐渐形成。</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认知能力成熟，情感稳定，自我意识和价值观基本形成。</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认知能力下降，情感需求增强，对死亡和生命的思考增多。</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345" r="334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性别差异在心理咨询中的意义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了解性别差异有助于更好地理解和满足不同性别个体的心理需求。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性别角色认同</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男性和女性在社会化过程中逐渐形成的符合社会期望的性别角色行为。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性别刻板印象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社会对男性和女性形成的固定化、简单化的看法和观念。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不同性别的心理特征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25" r="208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不同文化背景下形成的对事物的评价和看法。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文化价值观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个体在跨文化交流中逐渐适应新文化的过程。</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文化适应</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了解文化差异有助于更好地理解和尊重不同文化背景下的个体，提高心理咨询的针对性和有效性。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文化差异在心理咨询中的影响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不同文化背景的心理特征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掌握与不同个体互动的技巧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尊重来访者的独特性，接纳其不同的观点、感受和行为，建立平等、尊重的咨询关系。</a:t>
            </a:r>
          </a:p>
        </p:txBody>
      </p:sp>
      <p:pic>
        <p:nvPicPr>
          <p:cNvPr id="5" name="Picture 5"/>
          <p:cNvPicPr>
            <a:picLocks noChangeAspect="1"/>
          </p:cNvPicPr>
          <p:nvPr/>
        </p:nvPicPr>
        <p:blipFill>
          <a:blip r:embed="rId2"/>
          <a:srcRect l="12458" r="12458"/>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9958" r="19958"/>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0547" r="1054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尊重与接纳</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对来访者表现出真诚的关心和关注，使其感受到被重视和理解。</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积极关注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理解来访者的情感和经历，站在其角度思考问题，产生共鸣。</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共情能力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建立良好的咨询关系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澄清与确认</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对来访者的表述进行澄清和确认，确保准确理解其意图和感受。</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有效倾听</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耐心倾听来访者的叙述，不打断、不评价，给予足够的表达空间。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反映与总结</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将来访者的情感和观点进行反映和总结，帮助其深化自我认知。</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倾听与理解技巧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使用清晰、准确的语言表达自己的观点和感受，避免模糊和歧义。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明确表达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给予来访者适度的反馈，帮助其了解自身的问题和进步。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适度反馈</a:t>
            </a:r>
          </a:p>
        </p:txBody>
      </p:sp>
      <p:pic>
        <p:nvPicPr>
          <p:cNvPr id="10" name="Picture 10"/>
          <p:cNvPicPr>
            <a:picLocks noChangeAspect="1"/>
          </p:cNvPicPr>
          <p:nvPr/>
        </p:nvPicPr>
        <p:blipFill>
          <a:blip r:embed="rId3"/>
          <a:srcRect t="2100" b="21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125" r="13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通过提问、引导等方式，激发来访者的思考，促进其自我探索。</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引导思考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表达与反馈技巧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敏锐察觉咨询中出现的阻力，如来访者的防御、抵触等情绪。</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识别阻力</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采用适当的策略和方法，如暂时搁置、寻求督导等，应对咨询中的困难。</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处理困难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根据咨询进展和来访者的需求，灵活调整咨询计划和策略。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调整咨询计划</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处理咨询中的阻力与困难</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https://d.book118.com/187132160101006031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2024-09-03T18:11:33.230</cp:lastPrinted>
  <dcterms:created xsi:type="dcterms:W3CDTF">2024-09-03T10:11:33Z</dcterms:created>
  <dcterms:modified xsi:type="dcterms:W3CDTF">2024-09-03T10:11:35Z</dcterms:modified>
</cp:coreProperties>
</file>