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7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57132-05A7-445D-A9D3-E3D37E9A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15AFF-7592-4E49-B92C-39B101DA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CD568-33FF-441F-BD79-B650C8813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020DD-C897-4A7C-889D-AC537BA33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8D3F7-A7F4-4E02-A0EE-41DADEE0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2F83C-54FF-4E87-8CD0-5CC8DEFD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A7D89-391B-416E-833A-058B7D19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6A0CB-CE66-4802-B292-4E66D0DAF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1DF22-0A1E-49E3-9CA8-FF7A0D1C4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8237B-DB84-429B-B052-933993F96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733AE-959C-4BA3-A6A5-4474F1FD5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image" Target="../media/image2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tags" Target="../tags/tag25.xml" /><Relationship Id="rId13" Type="http://schemas.openxmlformats.org/officeDocument/2006/relationships/tags" Target="../tags/tag26.xml" /><Relationship Id="rId14" Type="http://schemas.openxmlformats.org/officeDocument/2006/relationships/tags" Target="../tags/tag27.xml" /><Relationship Id="rId15" Type="http://schemas.openxmlformats.org/officeDocument/2006/relationships/tags" Target="../tags/tag28.xml" /><Relationship Id="rId16" Type="http://schemas.openxmlformats.org/officeDocument/2006/relationships/tags" Target="../tags/tag29.xml" /><Relationship Id="rId17" Type="http://schemas.openxmlformats.org/officeDocument/2006/relationships/tags" Target="../tags/tag30.xml" /><Relationship Id="rId18" Type="http://schemas.openxmlformats.org/officeDocument/2006/relationships/tags" Target="../tags/tag31.xml" /><Relationship Id="rId19" Type="http://schemas.openxmlformats.org/officeDocument/2006/relationships/tags" Target="../tags/tag32.xml" /><Relationship Id="rId2" Type="http://schemas.openxmlformats.org/officeDocument/2006/relationships/tags" Target="../tags/tag17.xml" /><Relationship Id="rId20" Type="http://schemas.openxmlformats.org/officeDocument/2006/relationships/tags" Target="../tags/tag33.xml" /><Relationship Id="rId21" Type="http://schemas.openxmlformats.org/officeDocument/2006/relationships/tags" Target="../tags/tag34.xml" /><Relationship Id="rId22" Type="http://schemas.openxmlformats.org/officeDocument/2006/relationships/tags" Target="../tags/tag35.xml" /><Relationship Id="rId23" Type="http://schemas.openxmlformats.org/officeDocument/2006/relationships/tags" Target="../tags/tag36.xml" /><Relationship Id="rId24" Type="http://schemas.openxmlformats.org/officeDocument/2006/relationships/tags" Target="../tags/tag37.xml" /><Relationship Id="rId25" Type="http://schemas.openxmlformats.org/officeDocument/2006/relationships/tags" Target="../tags/tag38.xml" /><Relationship Id="rId26" Type="http://schemas.openxmlformats.org/officeDocument/2006/relationships/tags" Target="../tags/tag39.xml" /><Relationship Id="rId3" Type="http://schemas.openxmlformats.org/officeDocument/2006/relationships/hyperlink" Target="&#36229;&#38142;&#25509;/&#38271;&#26041;&#24418;&#26059;&#36716;&#25104;&#22278;&#26609;.mp4" TargetMode="External" /><Relationship Id="rId4" Type="http://schemas.openxmlformats.org/officeDocument/2006/relationships/tags" Target="../tags/tag18.xml" /><Relationship Id="rId5" Type="http://schemas.openxmlformats.org/officeDocument/2006/relationships/image" Target="../media/image3.gif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image" Target="../media/image4.png" /><Relationship Id="rId14" Type="http://schemas.openxmlformats.org/officeDocument/2006/relationships/tags" Target="../tags/tag52.xml" /><Relationship Id="rId15" Type="http://schemas.openxmlformats.org/officeDocument/2006/relationships/image" Target="../media/image5.png" /><Relationship Id="rId16" Type="http://schemas.openxmlformats.org/officeDocument/2006/relationships/tags" Target="../tags/tag53.xml" /><Relationship Id="rId17" Type="http://schemas.openxmlformats.org/officeDocument/2006/relationships/image" Target="../media/image6.png" /><Relationship Id="rId18" Type="http://schemas.openxmlformats.org/officeDocument/2006/relationships/tags" Target="../tags/tag54.xml" /><Relationship Id="rId19" Type="http://schemas.openxmlformats.org/officeDocument/2006/relationships/tags" Target="../tags/tag55.xml" /><Relationship Id="rId2" Type="http://schemas.openxmlformats.org/officeDocument/2006/relationships/tags" Target="../tags/tag41.xml" /><Relationship Id="rId20" Type="http://schemas.openxmlformats.org/officeDocument/2006/relationships/tags" Target="../tags/tag56.xml" /><Relationship Id="rId21" Type="http://schemas.openxmlformats.org/officeDocument/2006/relationships/tags" Target="../tags/tag57.xml" /><Relationship Id="rId22" Type="http://schemas.openxmlformats.org/officeDocument/2006/relationships/tags" Target="../tags/tag58.xml" /><Relationship Id="rId23" Type="http://schemas.openxmlformats.org/officeDocument/2006/relationships/tags" Target="../tags/tag59.xml" /><Relationship Id="rId24" Type="http://schemas.openxmlformats.org/officeDocument/2006/relationships/tags" Target="../tags/tag60.xml" /><Relationship Id="rId25" Type="http://schemas.openxmlformats.org/officeDocument/2006/relationships/tags" Target="../tags/tag61.xml" /><Relationship Id="rId26" Type="http://schemas.openxmlformats.org/officeDocument/2006/relationships/tags" Target="../tags/tag62.xml" /><Relationship Id="rId27" Type="http://schemas.openxmlformats.org/officeDocument/2006/relationships/tags" Target="../tags/tag63.xml" /><Relationship Id="rId28" Type="http://schemas.openxmlformats.org/officeDocument/2006/relationships/tags" Target="../tags/tag64.xml" /><Relationship Id="rId29" Type="http://schemas.openxmlformats.org/officeDocument/2006/relationships/tags" Target="../tags/tag65.xml" /><Relationship Id="rId3" Type="http://schemas.openxmlformats.org/officeDocument/2006/relationships/tags" Target="../tags/tag42.xml" /><Relationship Id="rId30" Type="http://schemas.openxmlformats.org/officeDocument/2006/relationships/tags" Target="../tags/tag66.xml" /><Relationship Id="rId31" Type="http://schemas.openxmlformats.org/officeDocument/2006/relationships/tags" Target="../tags/tag67.xml" /><Relationship Id="rId32" Type="http://schemas.openxmlformats.org/officeDocument/2006/relationships/tags" Target="../tags/tag68.xml" /><Relationship Id="rId33" Type="http://schemas.openxmlformats.org/officeDocument/2006/relationships/tags" Target="../tags/tag69.xml" /><Relationship Id="rId34" Type="http://schemas.openxmlformats.org/officeDocument/2006/relationships/tags" Target="../tags/tag70.xml" /><Relationship Id="rId35" Type="http://schemas.openxmlformats.org/officeDocument/2006/relationships/tags" Target="../tags/tag71.xml" /><Relationship Id="rId36" Type="http://schemas.openxmlformats.org/officeDocument/2006/relationships/tags" Target="../tags/tag72.xml" /><Relationship Id="rId37" Type="http://schemas.openxmlformats.org/officeDocument/2006/relationships/tags" Target="../tags/tag73.xml" /><Relationship Id="rId38" Type="http://schemas.openxmlformats.org/officeDocument/2006/relationships/tags" Target="../tags/tag74.xml" /><Relationship Id="rId39" Type="http://schemas.openxmlformats.org/officeDocument/2006/relationships/tags" Target="../tags/tag75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tags" Target="../tags/tag84.xml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2" Type="http://schemas.openxmlformats.org/officeDocument/2006/relationships/tags" Target="../tags/tag76.xml" /><Relationship Id="rId3" Type="http://schemas.openxmlformats.org/officeDocument/2006/relationships/image" Target="../media/image7.wmf" /><Relationship Id="rId4" Type="http://schemas.openxmlformats.org/officeDocument/2006/relationships/tags" Target="../tags/tag77.xml" /><Relationship Id="rId5" Type="http://schemas.openxmlformats.org/officeDocument/2006/relationships/image" Target="../media/image8.wmf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image" Target="../media/image9.jpeg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30" Type="http://schemas.openxmlformats.org/officeDocument/2006/relationships/tags" Target="../tags/tag128.xml" /><Relationship Id="rId31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image" Target="../media/image10.png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9.xml" /><Relationship Id="rId30" Type="http://schemas.openxmlformats.org/officeDocument/2006/relationships/tags" Target="../tags/tag165.xml" /><Relationship Id="rId31" Type="http://schemas.openxmlformats.org/officeDocument/2006/relationships/tags" Target="../tags/tag166.xml" /><Relationship Id="rId32" Type="http://schemas.openxmlformats.org/officeDocument/2006/relationships/tags" Target="../tags/tag167.xml" /><Relationship Id="rId33" Type="http://schemas.openxmlformats.org/officeDocument/2006/relationships/tags" Target="../tags/tag168.xml" /><Relationship Id="rId34" Type="http://schemas.openxmlformats.org/officeDocument/2006/relationships/tags" Target="../tags/tag16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30021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 b="1">
                <a:solidFill>
                  <a:srgbClr val="FF0000"/>
                </a:solidFill>
              </a:rPr>
              <a:t>专题</a:t>
            </a:r>
            <a:r>
              <a:rPr lang="en-US" altLang="zh-CN" sz="3600" b="1">
                <a:solidFill>
                  <a:srgbClr val="FF0000"/>
                </a:solidFill>
              </a:rPr>
              <a:t>02</a:t>
            </a:r>
            <a:r>
              <a:rPr lang="zh-CN" altLang="en-US" sz="3600" b="1">
                <a:solidFill>
                  <a:srgbClr val="FF0000"/>
                </a:solidFill>
              </a:rPr>
              <a:t>：表内除法（一）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二年级下册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076" name="矩形 3075"/>
          <p:cNvSpPr/>
          <p:nvPr>
            <p:custDataLst>
              <p:tags r:id="rId2"/>
            </p:custDataLst>
          </p:nvPr>
        </p:nvSpPr>
        <p:spPr>
          <a:xfrm>
            <a:off x="5807710" y="983933"/>
            <a:ext cx="1728788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平均分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77" name="矩形 3076"/>
          <p:cNvSpPr/>
          <p:nvPr>
            <p:custDataLst>
              <p:tags r:id="rId3"/>
            </p:custDataLst>
          </p:nvPr>
        </p:nvSpPr>
        <p:spPr>
          <a:xfrm>
            <a:off x="5879148" y="2639695"/>
            <a:ext cx="1223962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除法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78" name="矩形 3077"/>
          <p:cNvSpPr/>
          <p:nvPr>
            <p:custDataLst>
              <p:tags r:id="rId4"/>
            </p:custDataLst>
          </p:nvPr>
        </p:nvSpPr>
        <p:spPr>
          <a:xfrm>
            <a:off x="6095048" y="4079558"/>
            <a:ext cx="3529012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用</a:t>
            </a:r>
            <a:r>
              <a:rPr lang="en-US" altLang="zh-CN" sz="3200">
                <a:latin typeface="楷体" panose="02010609060101010101" pitchFamily="49" charset="-122"/>
                <a:cs typeface="楷体" panose="02010609060101010101" pitchFamily="49" charset="-122"/>
              </a:rPr>
              <a:t>2—6</a:t>
            </a: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的口诀求商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79" name="矩形 3078"/>
          <p:cNvSpPr/>
          <p:nvPr>
            <p:custDataLst>
              <p:tags r:id="rId5"/>
            </p:custDataLst>
          </p:nvPr>
        </p:nvSpPr>
        <p:spPr>
          <a:xfrm>
            <a:off x="6168073" y="5808345"/>
            <a:ext cx="19431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解决问题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0" name="矩形 3079"/>
          <p:cNvSpPr/>
          <p:nvPr>
            <p:custDataLst>
              <p:tags r:id="rId6"/>
            </p:custDataLst>
          </p:nvPr>
        </p:nvSpPr>
        <p:spPr>
          <a:xfrm>
            <a:off x="2639060" y="1776095"/>
            <a:ext cx="352901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除法的初步认识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2" name="矩形 3081"/>
          <p:cNvSpPr/>
          <p:nvPr>
            <p:custDataLst>
              <p:tags r:id="rId7"/>
            </p:custDataLst>
          </p:nvPr>
        </p:nvSpPr>
        <p:spPr>
          <a:xfrm>
            <a:off x="2494598" y="4871720"/>
            <a:ext cx="3529012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用</a:t>
            </a:r>
            <a:r>
              <a:rPr lang="en-US" altLang="zh-CN" sz="3200">
                <a:latin typeface="楷体" panose="02010609060101010101" pitchFamily="49" charset="-122"/>
                <a:cs typeface="楷体" panose="02010609060101010101" pitchFamily="49" charset="-122"/>
              </a:rPr>
              <a:t>2—6</a:t>
            </a: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的口诀求商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104" name="矩形 3082"/>
          <p:cNvSpPr/>
          <p:nvPr>
            <p:custDataLst>
              <p:tags r:id="rId8"/>
            </p:custDataLst>
          </p:nvPr>
        </p:nvSpPr>
        <p:spPr>
          <a:xfrm>
            <a:off x="1667510" y="2423795"/>
            <a:ext cx="827088" cy="3140075"/>
          </a:xfrm>
          <a:prstGeom prst="rect">
            <a:avLst/>
          </a:prstGeom>
          <a:noFill/>
          <a:ln w="9525">
            <a:noFill/>
          </a:ln>
        </p:spPr>
        <p:txBody>
          <a:bodyPr anchor="ctr" anchorCtr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latin typeface="楷体" panose="02010609060101010101" pitchFamily="49" charset="-122"/>
                <a:cs typeface="楷体" panose="02010609060101010101" pitchFamily="49" charset="-122"/>
              </a:rPr>
              <a:t>表内除法一</a:t>
            </a:r>
            <a:endParaRPr lang="zh-CN" altLang="en-US" sz="40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4" name="左大括号 3083"/>
          <p:cNvSpPr/>
          <p:nvPr>
            <p:custDataLst>
              <p:tags r:id="rId9"/>
            </p:custDataLst>
          </p:nvPr>
        </p:nvSpPr>
        <p:spPr>
          <a:xfrm>
            <a:off x="2423160" y="2063433"/>
            <a:ext cx="144463" cy="3168650"/>
          </a:xfrm>
          <a:prstGeom prst="leftBrace">
            <a:avLst>
              <a:gd name="adj1" fmla="val 182681"/>
              <a:gd name="adj2" fmla="val 50000"/>
            </a:avLst>
          </a:prstGeom>
          <a:noFill/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5" name="左大括号 3084"/>
          <p:cNvSpPr/>
          <p:nvPr>
            <p:custDataLst>
              <p:tags r:id="rId10"/>
            </p:custDataLst>
          </p:nvPr>
        </p:nvSpPr>
        <p:spPr>
          <a:xfrm>
            <a:off x="5591810" y="1199833"/>
            <a:ext cx="287338" cy="1871662"/>
          </a:xfrm>
          <a:prstGeom prst="leftBrace">
            <a:avLst>
              <a:gd name="adj1" fmla="val 54251"/>
              <a:gd name="adj2" fmla="val 50000"/>
            </a:avLst>
          </a:prstGeom>
          <a:noFill/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6" name="左大括号 3085"/>
          <p:cNvSpPr/>
          <p:nvPr>
            <p:custDataLst>
              <p:tags r:id="rId11"/>
            </p:custDataLst>
          </p:nvPr>
        </p:nvSpPr>
        <p:spPr>
          <a:xfrm>
            <a:off x="5879148" y="4224020"/>
            <a:ext cx="287337" cy="1944688"/>
          </a:xfrm>
          <a:prstGeom prst="leftBrace">
            <a:avLst>
              <a:gd name="adj1" fmla="val 56368"/>
              <a:gd name="adj2" fmla="val 50000"/>
            </a:avLst>
          </a:prstGeom>
          <a:noFill/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7" name="左大括号 3086"/>
          <p:cNvSpPr/>
          <p:nvPr>
            <p:custDataLst>
              <p:tags r:id="rId12"/>
            </p:custDataLst>
          </p:nvPr>
        </p:nvSpPr>
        <p:spPr>
          <a:xfrm>
            <a:off x="7895273" y="5447983"/>
            <a:ext cx="287337" cy="1296987"/>
          </a:xfrm>
          <a:prstGeom prst="leftBrace">
            <a:avLst>
              <a:gd name="adj1" fmla="val 37594"/>
              <a:gd name="adj2" fmla="val 50000"/>
            </a:avLst>
          </a:prstGeom>
          <a:noFill/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8" name="矩形 3087"/>
          <p:cNvSpPr/>
          <p:nvPr>
            <p:custDataLst>
              <p:tags r:id="rId13"/>
            </p:custDataLst>
          </p:nvPr>
        </p:nvSpPr>
        <p:spPr>
          <a:xfrm>
            <a:off x="8184198" y="5087620"/>
            <a:ext cx="2124075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000">
                <a:latin typeface="楷体" panose="02010609060101010101" pitchFamily="49" charset="-122"/>
                <a:cs typeface="楷体" panose="02010609060101010101" pitchFamily="49" charset="-122"/>
              </a:rPr>
              <a:t>一步的除法</a:t>
            </a:r>
            <a:endParaRPr lang="zh-CN" altLang="en-US" sz="30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89" name="矩形 3088"/>
          <p:cNvSpPr/>
          <p:nvPr>
            <p:custDataLst>
              <p:tags r:id="rId14"/>
            </p:custDataLst>
          </p:nvPr>
        </p:nvSpPr>
        <p:spPr>
          <a:xfrm>
            <a:off x="8184198" y="6384608"/>
            <a:ext cx="2195512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000">
                <a:latin typeface="楷体" panose="02010609060101010101" pitchFamily="49" charset="-122"/>
                <a:cs typeface="楷体" panose="02010609060101010101" pitchFamily="49" charset="-122"/>
              </a:rPr>
              <a:t>两步的乘除</a:t>
            </a:r>
            <a:endParaRPr lang="zh-CN" altLang="en-US" sz="30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90" name="矩形 3089"/>
          <p:cNvSpPr/>
          <p:nvPr>
            <p:custDataLst>
              <p:tags r:id="rId15"/>
            </p:custDataLst>
          </p:nvPr>
        </p:nvSpPr>
        <p:spPr>
          <a:xfrm>
            <a:off x="7103110" y="2063433"/>
            <a:ext cx="2951163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除法的含义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91" name="矩形 3090"/>
          <p:cNvSpPr/>
          <p:nvPr>
            <p:custDataLst>
              <p:tags r:id="rId16"/>
            </p:custDataLst>
          </p:nvPr>
        </p:nvSpPr>
        <p:spPr>
          <a:xfrm>
            <a:off x="7031673" y="3215958"/>
            <a:ext cx="356393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楷体" panose="02010609060101010101" pitchFamily="49" charset="-122"/>
                <a:cs typeface="楷体" panose="02010609060101010101" pitchFamily="49" charset="-122"/>
              </a:rPr>
              <a:t>算式的各部分名称</a:t>
            </a:r>
            <a:endParaRPr lang="zh-CN" altLang="en-US" sz="32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92" name="左大括号 3091"/>
          <p:cNvSpPr/>
          <p:nvPr>
            <p:custDataLst>
              <p:tags r:id="rId17"/>
            </p:custDataLst>
          </p:nvPr>
        </p:nvSpPr>
        <p:spPr>
          <a:xfrm>
            <a:off x="6815773" y="2352358"/>
            <a:ext cx="288925" cy="1225550"/>
          </a:xfrm>
          <a:prstGeom prst="leftBrace">
            <a:avLst>
              <a:gd name="adj1" fmla="val 35328"/>
              <a:gd name="adj2" fmla="val 50000"/>
            </a:avLst>
          </a:prstGeom>
          <a:noFill/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flipH="1">
            <a:off x="11366500" y="10693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  <p:bldP spid="3077" grpId="0"/>
      <p:bldP spid="3078" grpId="0"/>
      <p:bldP spid="3079" grpId="0"/>
      <p:bldP spid="3080" grpId="0"/>
      <p:bldP spid="3082" grpId="0"/>
      <p:bldP spid="3088" grpId="0"/>
      <p:bldP spid="3089" grpId="0"/>
      <p:bldP spid="3090" grpId="0"/>
      <p:bldP spid="309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平均分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除法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用2—6的口诀求商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2" name="îŝļîḓè"/>
            <p:cNvSpPr/>
            <p:nvPr/>
          </p:nvSpPr>
          <p:spPr bwMode="auto">
            <a:xfrm>
              <a:off x="6327271" y="431573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解决问题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平均分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8" name="圆角矩形 37">
            <a:hlinkClick r:id="rId3" action="ppaction://hlinkfile"/>
          </p:cNvPr>
          <p:cNvSpPr/>
          <p:nvPr>
            <p:custDataLst>
              <p:tags r:id="rId2"/>
            </p:custDataLst>
          </p:nvPr>
        </p:nvSpPr>
        <p:spPr>
          <a:xfrm>
            <a:off x="4890790" y="1348239"/>
            <a:ext cx="1676234" cy="578882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平均分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9" name="TextBox 19"/>
          <p:cNvSpPr txBox="1"/>
          <p:nvPr>
            <p:custDataLst>
              <p:tags r:id="rId4"/>
            </p:custDataLst>
          </p:nvPr>
        </p:nvSpPr>
        <p:spPr>
          <a:xfrm>
            <a:off x="3484853" y="4591417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一些物品分成</a:t>
            </a:r>
            <a:r>
              <a:rPr lang="zh-CN" altLang="en-US" sz="28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若干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份，每份分得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同样多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，叫做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平均分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403746" y="2321526"/>
            <a:ext cx="3106446" cy="1136853"/>
            <a:chOff x="1043608" y="1297699"/>
            <a:chExt cx="3106446" cy="1136853"/>
          </a:xfrm>
        </p:grpSpPr>
        <p:grpSp>
          <p:nvGrpSpPr>
            <p:cNvPr id="15" name="组合 14"/>
            <p:cNvGrpSpPr/>
            <p:nvPr/>
          </p:nvGrpSpPr>
          <p:grpSpPr>
            <a:xfrm>
              <a:off x="1043608" y="1297699"/>
              <a:ext cx="1277646" cy="1123950"/>
              <a:chOff x="1043608" y="1297699"/>
              <a:chExt cx="1277646" cy="1123950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43608" y="1297699"/>
                <a:ext cx="914400" cy="1123950"/>
              </a:xfrm>
              <a:prstGeom prst="rect">
                <a:avLst/>
              </a:prstGeom>
            </p:spPr>
          </p:pic>
          <p:pic>
            <p:nvPicPr>
              <p:cNvPr id="50" name="图片 49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5231" y="1297699"/>
                <a:ext cx="914400" cy="1123950"/>
              </a:xfrm>
              <a:prstGeom prst="rect">
                <a:avLst/>
              </a:prstGeom>
            </p:spPr>
          </p:pic>
          <p:pic>
            <p:nvPicPr>
              <p:cNvPr id="51" name="图片 50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854" y="1297699"/>
                <a:ext cx="914400" cy="1123950"/>
              </a:xfrm>
              <a:prstGeom prst="rect">
                <a:avLst/>
              </a:prstGeom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1958008" y="1310602"/>
              <a:ext cx="1277646" cy="1123950"/>
              <a:chOff x="1043608" y="1297699"/>
              <a:chExt cx="1277646" cy="1123950"/>
            </a:xfrm>
          </p:grpSpPr>
          <p:pic>
            <p:nvPicPr>
              <p:cNvPr id="55" name="图片 54"/>
              <p:cNvPicPr>
                <a:picLocks noChangeAspect="1"/>
              </p:cNvPicPr>
              <p:nvPr>
                <p:custDataLst>
                  <p:tags r:id="rId9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43608" y="1297699"/>
                <a:ext cx="914400" cy="1123950"/>
              </a:xfrm>
              <a:prstGeom prst="rect">
                <a:avLst/>
              </a:prstGeom>
            </p:spPr>
          </p:pic>
          <p:pic>
            <p:nvPicPr>
              <p:cNvPr id="56" name="图片 55"/>
              <p:cNvPicPr>
                <a:picLocks noChangeAspect="1"/>
              </p:cNvPicPr>
              <p:nvPr>
                <p:custDataLst>
                  <p:tags r:id="rId10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5231" y="1297699"/>
                <a:ext cx="914400" cy="1123950"/>
              </a:xfrm>
              <a:prstGeom prst="rect">
                <a:avLst/>
              </a:prstGeom>
            </p:spPr>
          </p:pic>
          <p:pic>
            <p:nvPicPr>
              <p:cNvPr id="58" name="图片 57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854" y="1297699"/>
                <a:ext cx="914400" cy="1123950"/>
              </a:xfrm>
              <a:prstGeom prst="rect">
                <a:avLst/>
              </a:prstGeom>
            </p:spPr>
          </p:pic>
        </p:grpSp>
        <p:grpSp>
          <p:nvGrpSpPr>
            <p:cNvPr id="65" name="组合 64"/>
            <p:cNvGrpSpPr/>
            <p:nvPr/>
          </p:nvGrpSpPr>
          <p:grpSpPr>
            <a:xfrm>
              <a:off x="2872408" y="1297699"/>
              <a:ext cx="1277646" cy="1123950"/>
              <a:chOff x="1043608" y="1297699"/>
              <a:chExt cx="1277646" cy="1123950"/>
            </a:xfrm>
          </p:grpSpPr>
          <p:pic>
            <p:nvPicPr>
              <p:cNvPr id="66" name="图片 65"/>
              <p:cNvPicPr>
                <a:picLocks noChangeAspect="1"/>
              </p:cNvPicPr>
              <p:nvPr>
                <p:custDataLst>
                  <p:tags r:id="rId12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43608" y="1297699"/>
                <a:ext cx="914400" cy="1123950"/>
              </a:xfrm>
              <a:prstGeom prst="rect">
                <a:avLst/>
              </a:prstGeom>
            </p:spPr>
          </p:pic>
          <p:pic>
            <p:nvPicPr>
              <p:cNvPr id="69" name="图片 68"/>
              <p:cNvPicPr>
                <a:picLocks noChangeAspect="1"/>
              </p:cNvPicPr>
              <p:nvPr>
                <p:custDataLst>
                  <p:tags r:id="rId13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225231" y="1297699"/>
                <a:ext cx="914400" cy="1123950"/>
              </a:xfrm>
              <a:prstGeom prst="rect">
                <a:avLst/>
              </a:prstGeom>
            </p:spPr>
          </p:pic>
          <p:pic>
            <p:nvPicPr>
              <p:cNvPr id="70" name="图片 69"/>
              <p:cNvPicPr>
                <a:picLocks noChangeAspect="1"/>
              </p:cNvPicPr>
              <p:nvPr>
                <p:custDataLst>
                  <p:tags r:id="rId14"/>
                </p:custData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06854" y="1297699"/>
                <a:ext cx="914400" cy="1123950"/>
              </a:xfrm>
              <a:prstGeom prst="rect">
                <a:avLst/>
              </a:prstGeom>
            </p:spPr>
          </p:pic>
        </p:grpSp>
      </p:grpSp>
      <p:sp>
        <p:nvSpPr>
          <p:cNvPr id="71" name="TextBox 19"/>
          <p:cNvSpPr txBox="1"/>
          <p:nvPr>
            <p:custDataLst>
              <p:tags r:id="rId15"/>
            </p:custDataLst>
          </p:nvPr>
        </p:nvSpPr>
        <p:spPr>
          <a:xfrm>
            <a:off x="2401933" y="3379138"/>
            <a:ext cx="3317555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根小棒分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份，每份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根，是平均分。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2" name="TextBox 19"/>
          <p:cNvSpPr txBox="1"/>
          <p:nvPr>
            <p:custDataLst>
              <p:tags r:id="rId16"/>
            </p:custDataLst>
          </p:nvPr>
        </p:nvSpPr>
        <p:spPr>
          <a:xfrm>
            <a:off x="6452265" y="3376032"/>
            <a:ext cx="3317555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个圆形，分成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组，每组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个，是平均分。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6905233" y="2334429"/>
            <a:ext cx="2002911" cy="749945"/>
            <a:chOff x="5364088" y="1322874"/>
            <a:chExt cx="2002911" cy="749945"/>
          </a:xfrm>
        </p:grpSpPr>
        <p:sp>
          <p:nvSpPr>
            <p:cNvPr id="17" name="椭圆 16"/>
            <p:cNvSpPr/>
            <p:nvPr>
              <p:custDataLst>
                <p:tags r:id="rId17"/>
              </p:custDataLst>
            </p:nvPr>
          </p:nvSpPr>
          <p:spPr>
            <a:xfrm>
              <a:off x="5364088" y="1322874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73" name="椭圆 72"/>
            <p:cNvSpPr/>
            <p:nvPr>
              <p:custDataLst>
                <p:tags r:id="rId18"/>
              </p:custDataLst>
            </p:nvPr>
          </p:nvSpPr>
          <p:spPr>
            <a:xfrm>
              <a:off x="5776276" y="1322874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74" name="椭圆 73"/>
            <p:cNvSpPr/>
            <p:nvPr>
              <p:custDataLst>
                <p:tags r:id="rId19"/>
              </p:custDataLst>
            </p:nvPr>
          </p:nvSpPr>
          <p:spPr>
            <a:xfrm>
              <a:off x="6248044" y="1322874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75" name="椭圆 74"/>
            <p:cNvSpPr/>
            <p:nvPr>
              <p:custDataLst>
                <p:tags r:id="rId20"/>
              </p:custDataLst>
            </p:nvPr>
          </p:nvSpPr>
          <p:spPr>
            <a:xfrm>
              <a:off x="6660232" y="1322874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76" name="椭圆 75"/>
            <p:cNvSpPr/>
            <p:nvPr>
              <p:custDataLst>
                <p:tags r:id="rId21"/>
              </p:custDataLst>
            </p:nvPr>
          </p:nvSpPr>
          <p:spPr>
            <a:xfrm>
              <a:off x="7078967" y="1322874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77" name="椭圆 76"/>
            <p:cNvSpPr/>
            <p:nvPr>
              <p:custDataLst>
                <p:tags r:id="rId22"/>
              </p:custDataLst>
            </p:nvPr>
          </p:nvSpPr>
          <p:spPr>
            <a:xfrm>
              <a:off x="5364088" y="1784787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78" name="椭圆 77"/>
            <p:cNvSpPr/>
            <p:nvPr>
              <p:custDataLst>
                <p:tags r:id="rId23"/>
              </p:custDataLst>
            </p:nvPr>
          </p:nvSpPr>
          <p:spPr>
            <a:xfrm>
              <a:off x="5776276" y="1784787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79" name="椭圆 78"/>
            <p:cNvSpPr/>
            <p:nvPr>
              <p:custDataLst>
                <p:tags r:id="rId24"/>
              </p:custDataLst>
            </p:nvPr>
          </p:nvSpPr>
          <p:spPr>
            <a:xfrm>
              <a:off x="6248044" y="1784787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80" name="椭圆 79"/>
            <p:cNvSpPr/>
            <p:nvPr>
              <p:custDataLst>
                <p:tags r:id="rId25"/>
              </p:custDataLst>
            </p:nvPr>
          </p:nvSpPr>
          <p:spPr>
            <a:xfrm>
              <a:off x="6660232" y="1784787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81" name="椭圆 80"/>
            <p:cNvSpPr/>
            <p:nvPr>
              <p:custDataLst>
                <p:tags r:id="rId26"/>
              </p:custDataLst>
            </p:nvPr>
          </p:nvSpPr>
          <p:spPr>
            <a:xfrm>
              <a:off x="7078967" y="1784787"/>
              <a:ext cx="288032" cy="288032"/>
            </a:xfrm>
            <a:prstGeom prst="ellipse">
              <a:avLst/>
            </a:prstGeom>
            <a:solidFill>
              <a:srgbClr val="BB68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71" grpId="0"/>
      <p:bldP spid="7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736397" y="1265069"/>
            <a:ext cx="7135495" cy="35369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平均分。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每份分得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同样多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,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叫平均分。</a:t>
            </a:r>
            <a:endParaRPr lang="zh-CN" altLang="en-US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平均分有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两种分法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: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第一种是把一些物品按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指定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的份数平均分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;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第二种是把一些物品按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每几个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一份平均分。</a:t>
            </a:r>
            <a:endParaRPr lang="zh-CN" altLang="en-US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0559" y="-71119"/>
            <a:ext cx="10850563" cy="1028699"/>
          </a:xfrm>
        </p:spPr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8194" name="TextBox 25"/>
          <p:cNvSpPr txBox="1"/>
          <p:nvPr>
            <p:custDataLst>
              <p:tags r:id="rId2"/>
            </p:custDataLst>
          </p:nvPr>
        </p:nvSpPr>
        <p:spPr>
          <a:xfrm>
            <a:off x="2712085" y="1356360"/>
            <a:ext cx="74288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cs typeface="楷体" panose="02010609060101010101" pitchFamily="49" charset="-122"/>
              </a:rPr>
              <a:t>哪些分法是平均分？在括号里画“√”。</a:t>
            </a:r>
            <a:endParaRPr lang="zh-CN" altLang="en-US" sz="28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195" name="TextBox 27"/>
          <p:cNvSpPr txBox="1"/>
          <p:nvPr>
            <p:custDataLst>
              <p:tags r:id="rId3"/>
            </p:custDataLst>
          </p:nvPr>
        </p:nvSpPr>
        <p:spPr>
          <a:xfrm>
            <a:off x="3588385" y="3299778"/>
            <a:ext cx="18732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楷体" panose="02010609060101010101" pitchFamily="49" charset="-122"/>
                <a:cs typeface="楷体" panose="02010609060101010101" pitchFamily="49" charset="-122"/>
              </a:rPr>
              <a:t>（    ）</a:t>
            </a:r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196" name="TextBox 28"/>
          <p:cNvSpPr txBox="1"/>
          <p:nvPr>
            <p:custDataLst>
              <p:tags r:id="rId4"/>
            </p:custDataLst>
          </p:nvPr>
        </p:nvSpPr>
        <p:spPr>
          <a:xfrm>
            <a:off x="3915093" y="3289618"/>
            <a:ext cx="6477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198" name="Line 8"/>
          <p:cNvSpPr/>
          <p:nvPr>
            <p:custDataLst>
              <p:tags r:id="rId5"/>
            </p:custDataLst>
          </p:nvPr>
        </p:nvSpPr>
        <p:spPr>
          <a:xfrm>
            <a:off x="2488248" y="3876040"/>
            <a:ext cx="6834187" cy="0"/>
          </a:xfrm>
          <a:prstGeom prst="line">
            <a:avLst/>
          </a:prstGeom>
          <a:ln w="19050" cap="flat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99" name="Line 9"/>
          <p:cNvSpPr/>
          <p:nvPr>
            <p:custDataLst>
              <p:tags r:id="rId6"/>
            </p:custDataLst>
          </p:nvPr>
        </p:nvSpPr>
        <p:spPr>
          <a:xfrm flipH="1">
            <a:off x="6182360" y="2325053"/>
            <a:ext cx="0" cy="3792537"/>
          </a:xfrm>
          <a:prstGeom prst="line">
            <a:avLst/>
          </a:prstGeom>
          <a:ln w="19050" cap="flat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00" name="TextBox 27"/>
          <p:cNvSpPr txBox="1"/>
          <p:nvPr>
            <p:custDataLst>
              <p:tags r:id="rId7"/>
            </p:custDataLst>
          </p:nvPr>
        </p:nvSpPr>
        <p:spPr>
          <a:xfrm>
            <a:off x="7220585" y="3299778"/>
            <a:ext cx="18716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楷体" panose="02010609060101010101" pitchFamily="49" charset="-122"/>
                <a:cs typeface="楷体" panose="02010609060101010101" pitchFamily="49" charset="-122"/>
              </a:rPr>
              <a:t>（    ）</a:t>
            </a:r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201" name="TextBox 27"/>
          <p:cNvSpPr txBox="1"/>
          <p:nvPr>
            <p:custDataLst>
              <p:tags r:id="rId8"/>
            </p:custDataLst>
          </p:nvPr>
        </p:nvSpPr>
        <p:spPr>
          <a:xfrm>
            <a:off x="3588385" y="5723890"/>
            <a:ext cx="18732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楷体" panose="02010609060101010101" pitchFamily="49" charset="-122"/>
                <a:cs typeface="楷体" panose="02010609060101010101" pitchFamily="49" charset="-122"/>
              </a:rPr>
              <a:t>（    ）</a:t>
            </a:r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202" name="TextBox 27"/>
          <p:cNvSpPr txBox="1"/>
          <p:nvPr>
            <p:custDataLst>
              <p:tags r:id="rId9"/>
            </p:custDataLst>
          </p:nvPr>
        </p:nvSpPr>
        <p:spPr>
          <a:xfrm>
            <a:off x="7220585" y="5723890"/>
            <a:ext cx="15128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楷体" panose="02010609060101010101" pitchFamily="49" charset="-122"/>
                <a:cs typeface="楷体" panose="02010609060101010101" pitchFamily="49" charset="-122"/>
              </a:rPr>
              <a:t>（    ）</a:t>
            </a:r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203" name="TextBox 28"/>
          <p:cNvSpPr txBox="1"/>
          <p:nvPr>
            <p:custDataLst>
              <p:tags r:id="rId10"/>
            </p:custDataLst>
          </p:nvPr>
        </p:nvSpPr>
        <p:spPr>
          <a:xfrm>
            <a:off x="7609523" y="3299778"/>
            <a:ext cx="5384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204" name="TextBox 28"/>
          <p:cNvSpPr txBox="1"/>
          <p:nvPr>
            <p:custDataLst>
              <p:tags r:id="rId11"/>
            </p:custDataLst>
          </p:nvPr>
        </p:nvSpPr>
        <p:spPr>
          <a:xfrm>
            <a:off x="3996373" y="5723890"/>
            <a:ext cx="5384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205" name="TextBox 28"/>
          <p:cNvSpPr txBox="1"/>
          <p:nvPr>
            <p:custDataLst>
              <p:tags r:id="rId12"/>
            </p:custDataLst>
          </p:nvPr>
        </p:nvSpPr>
        <p:spPr>
          <a:xfrm>
            <a:off x="7609523" y="5723890"/>
            <a:ext cx="5384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206" name="Picture 5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6441123" y="4164965"/>
            <a:ext cx="2692400" cy="14382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7" name="Picture 51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12" t="5515"/>
          <a:stretch>
            <a:fillRect/>
          </a:stretch>
        </p:blipFill>
        <p:spPr>
          <a:xfrm>
            <a:off x="2488565" y="2319655"/>
            <a:ext cx="3384550" cy="9874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8208" name="组合 18"/>
          <p:cNvGrpSpPr>
            <a:grpSpLocks noChangeAspect="1"/>
          </p:cNvGrpSpPr>
          <p:nvPr/>
        </p:nvGrpSpPr>
        <p:grpSpPr>
          <a:xfrm>
            <a:off x="3158173" y="4125278"/>
            <a:ext cx="2109787" cy="431800"/>
            <a:chExt cx="2109665" cy="432000"/>
          </a:xfrm>
        </p:grpSpPr>
        <p:pic>
          <p:nvPicPr>
            <p:cNvPr id="8233" name="图片 1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0" y="0"/>
              <a:ext cx="669966" cy="432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8234" name="图片 39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719850" y="0"/>
              <a:ext cx="669966" cy="432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8235" name="图片 40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1439699" y="0"/>
              <a:ext cx="669966" cy="43200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8209" name="图片 41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3158173" y="4668203"/>
            <a:ext cx="669925" cy="4318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8210" name="组合 19"/>
          <p:cNvGrpSpPr>
            <a:grpSpLocks noChangeAspect="1"/>
          </p:cNvGrpSpPr>
          <p:nvPr/>
        </p:nvGrpSpPr>
        <p:grpSpPr>
          <a:xfrm>
            <a:off x="3158173" y="5173028"/>
            <a:ext cx="1389062" cy="431800"/>
            <a:chExt cx="1389816" cy="432000"/>
          </a:xfrm>
        </p:grpSpPr>
        <p:pic>
          <p:nvPicPr>
            <p:cNvPr id="8231" name="图片 42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0" y="0"/>
              <a:ext cx="669966" cy="432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8232" name="图片 43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719850" y="0"/>
              <a:ext cx="669966" cy="43200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8211" name="组合 16"/>
          <p:cNvGrpSpPr/>
          <p:nvPr/>
        </p:nvGrpSpPr>
        <p:grpSpPr>
          <a:xfrm>
            <a:off x="6614160" y="2555240"/>
            <a:ext cx="593725" cy="673100"/>
            <a:chExt cx="594413" cy="673101"/>
          </a:xfrm>
        </p:grpSpPr>
        <p:cxnSp>
          <p:nvCxnSpPr>
            <p:cNvPr id="8226" name="直接连接符 3"/>
            <p:cNvCxnSpPr/>
            <p:nvPr>
              <p:custDataLst>
                <p:tags r:id="rId24"/>
              </p:custDataLst>
            </p:nvPr>
          </p:nvCxnSpPr>
          <p:spPr>
            <a:xfrm flipH="1">
              <a:off x="7144" y="0"/>
              <a:ext cx="288389" cy="288389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7" name="直接连接符 8"/>
            <p:cNvCxnSpPr/>
            <p:nvPr>
              <p:custDataLst>
                <p:tags r:id="rId25"/>
              </p:custDataLst>
            </p:nvPr>
          </p:nvCxnSpPr>
          <p:spPr>
            <a:xfrm>
              <a:off x="295533" y="0"/>
              <a:ext cx="289355" cy="289355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8" name="直接连接符 10"/>
            <p:cNvCxnSpPr/>
            <p:nvPr>
              <p:custDataLst>
                <p:tags r:id="rId26"/>
              </p:custDataLst>
            </p:nvPr>
          </p:nvCxnSpPr>
          <p:spPr>
            <a:xfrm>
              <a:off x="0" y="289355"/>
              <a:ext cx="288389" cy="0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9" name="直接连接符 12"/>
            <p:cNvCxnSpPr/>
            <p:nvPr>
              <p:custDataLst>
                <p:tags r:id="rId27"/>
              </p:custDataLst>
            </p:nvPr>
          </p:nvCxnSpPr>
          <p:spPr>
            <a:xfrm flipH="1">
              <a:off x="305058" y="289355"/>
              <a:ext cx="289355" cy="0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30" name="直接连接符 15"/>
            <p:cNvCxnSpPr/>
            <p:nvPr>
              <p:custDataLst>
                <p:tags r:id="rId28"/>
              </p:custDataLst>
            </p:nvPr>
          </p:nvCxnSpPr>
          <p:spPr>
            <a:xfrm flipH="1">
              <a:off x="297915" y="275068"/>
              <a:ext cx="0" cy="398033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</p:grpSp>
      <p:grpSp>
        <p:nvGrpSpPr>
          <p:cNvPr id="8212" name="组合 55"/>
          <p:cNvGrpSpPr/>
          <p:nvPr/>
        </p:nvGrpSpPr>
        <p:grpSpPr>
          <a:xfrm>
            <a:off x="7539673" y="2555240"/>
            <a:ext cx="595312" cy="673100"/>
            <a:chExt cx="594413" cy="673101"/>
          </a:xfrm>
        </p:grpSpPr>
        <p:cxnSp>
          <p:nvCxnSpPr>
            <p:cNvPr id="8221" name="直接连接符 56"/>
            <p:cNvCxnSpPr/>
            <p:nvPr>
              <p:custDataLst>
                <p:tags r:id="rId29"/>
              </p:custDataLst>
            </p:nvPr>
          </p:nvCxnSpPr>
          <p:spPr>
            <a:xfrm flipH="1">
              <a:off x="7144" y="0"/>
              <a:ext cx="288389" cy="288389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2" name="直接连接符 57"/>
            <p:cNvCxnSpPr/>
            <p:nvPr>
              <p:custDataLst>
                <p:tags r:id="rId30"/>
              </p:custDataLst>
            </p:nvPr>
          </p:nvCxnSpPr>
          <p:spPr>
            <a:xfrm>
              <a:off x="295533" y="0"/>
              <a:ext cx="289355" cy="289355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3" name="直接连接符 58"/>
            <p:cNvCxnSpPr/>
            <p:nvPr>
              <p:custDataLst>
                <p:tags r:id="rId31"/>
              </p:custDataLst>
            </p:nvPr>
          </p:nvCxnSpPr>
          <p:spPr>
            <a:xfrm>
              <a:off x="0" y="289355"/>
              <a:ext cx="288389" cy="0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4" name="直接连接符 59"/>
            <p:cNvCxnSpPr/>
            <p:nvPr>
              <p:custDataLst>
                <p:tags r:id="rId32"/>
              </p:custDataLst>
            </p:nvPr>
          </p:nvCxnSpPr>
          <p:spPr>
            <a:xfrm flipH="1">
              <a:off x="305058" y="289355"/>
              <a:ext cx="289355" cy="0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5" name="直接连接符 60"/>
            <p:cNvCxnSpPr/>
            <p:nvPr>
              <p:custDataLst>
                <p:tags r:id="rId33"/>
              </p:custDataLst>
            </p:nvPr>
          </p:nvCxnSpPr>
          <p:spPr>
            <a:xfrm flipH="1">
              <a:off x="297915" y="275068"/>
              <a:ext cx="0" cy="398033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</p:grpSp>
      <p:grpSp>
        <p:nvGrpSpPr>
          <p:cNvPr id="8213" name="组合 62"/>
          <p:cNvGrpSpPr/>
          <p:nvPr/>
        </p:nvGrpSpPr>
        <p:grpSpPr>
          <a:xfrm>
            <a:off x="8465185" y="2555240"/>
            <a:ext cx="585788" cy="673100"/>
            <a:chExt cx="584888" cy="673101"/>
          </a:xfrm>
        </p:grpSpPr>
        <p:cxnSp>
          <p:nvCxnSpPr>
            <p:cNvPr id="8215" name="直接连接符 63"/>
            <p:cNvCxnSpPr/>
            <p:nvPr>
              <p:custDataLst>
                <p:tags r:id="rId34"/>
              </p:custDataLst>
            </p:nvPr>
          </p:nvCxnSpPr>
          <p:spPr>
            <a:xfrm flipH="1">
              <a:off x="7144" y="0"/>
              <a:ext cx="288389" cy="288389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16" name="直接连接符 64"/>
            <p:cNvCxnSpPr/>
            <p:nvPr>
              <p:custDataLst>
                <p:tags r:id="rId35"/>
              </p:custDataLst>
            </p:nvPr>
          </p:nvCxnSpPr>
          <p:spPr>
            <a:xfrm>
              <a:off x="295533" y="0"/>
              <a:ext cx="289355" cy="289355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17" name="直接连接符 65"/>
            <p:cNvCxnSpPr/>
            <p:nvPr>
              <p:custDataLst>
                <p:tags r:id="rId36"/>
              </p:custDataLst>
            </p:nvPr>
          </p:nvCxnSpPr>
          <p:spPr>
            <a:xfrm>
              <a:off x="0" y="289355"/>
              <a:ext cx="583200" cy="0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18" name="直接连接符 67"/>
            <p:cNvCxnSpPr/>
            <p:nvPr>
              <p:custDataLst>
                <p:tags r:id="rId37"/>
              </p:custDataLst>
            </p:nvPr>
          </p:nvCxnSpPr>
          <p:spPr>
            <a:xfrm flipH="1">
              <a:off x="580490" y="275068"/>
              <a:ext cx="0" cy="398033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19" name="直接连接符 68"/>
            <p:cNvCxnSpPr/>
            <p:nvPr>
              <p:custDataLst>
                <p:tags r:id="rId38"/>
              </p:custDataLst>
            </p:nvPr>
          </p:nvCxnSpPr>
          <p:spPr>
            <a:xfrm flipH="1">
              <a:off x="11530" y="275068"/>
              <a:ext cx="0" cy="398033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8220" name="直接连接符 70"/>
            <p:cNvCxnSpPr/>
            <p:nvPr>
              <p:custDataLst>
                <p:tags r:id="rId39"/>
              </p:custDataLst>
            </p:nvPr>
          </p:nvCxnSpPr>
          <p:spPr>
            <a:xfrm>
              <a:off x="0" y="670355"/>
              <a:ext cx="583200" cy="0"/>
            </a:xfrm>
            <a:prstGeom prst="line">
              <a:avLst/>
            </a:prstGeom>
            <a:ln w="2857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203" grpId="0"/>
      <p:bldP spid="8204" grpId="0"/>
      <p:bldP spid="82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16386" name="文本框 10241"/>
          <p:cNvSpPr txBox="1"/>
          <p:nvPr>
            <p:custDataLst>
              <p:tags r:id="rId2"/>
            </p:custDataLst>
          </p:nvPr>
        </p:nvSpPr>
        <p:spPr>
          <a:xfrm>
            <a:off x="1043940" y="1105853"/>
            <a:ext cx="864235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有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本新练习本。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6387" name="图片 1024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16965" y="2919095"/>
            <a:ext cx="1308100" cy="180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88" name="图片 102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525703" y="2846070"/>
            <a:ext cx="2068512" cy="21224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9" name="云形标注 10244"/>
          <p:cNvSpPr/>
          <p:nvPr>
            <p:custDataLst>
              <p:tags r:id="rId7"/>
            </p:custDataLst>
          </p:nvPr>
        </p:nvSpPr>
        <p:spPr>
          <a:xfrm>
            <a:off x="2412365" y="1838008"/>
            <a:ext cx="2447925" cy="1584325"/>
          </a:xfrm>
          <a:prstGeom prst="cloudCallout">
            <a:avLst>
              <a:gd name="adj1" fmla="val -56421"/>
              <a:gd name="adj2" fmla="val 51000"/>
            </a:avLst>
          </a:pr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平均分给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人。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390" name="云形标注 10245"/>
          <p:cNvSpPr/>
          <p:nvPr>
            <p:custDataLst>
              <p:tags r:id="rId8"/>
            </p:custDataLst>
          </p:nvPr>
        </p:nvSpPr>
        <p:spPr>
          <a:xfrm>
            <a:off x="5365115" y="1766570"/>
            <a:ext cx="2833688" cy="1152525"/>
          </a:xfrm>
          <a:prstGeom prst="cloudCallout">
            <a:avLst>
              <a:gd name="adj1" fmla="val 41995"/>
              <a:gd name="adj2" fmla="val 102755"/>
            </a:avLst>
          </a:pr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每人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本。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391" name="直接连接符 10246"/>
          <p:cNvSpPr/>
          <p:nvPr>
            <p:custDataLst>
              <p:tags r:id="rId9"/>
            </p:custDataLst>
          </p:nvPr>
        </p:nvSpPr>
        <p:spPr>
          <a:xfrm flipH="1">
            <a:off x="5077778" y="1622108"/>
            <a:ext cx="0" cy="403225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92" name="文本框 10247"/>
          <p:cNvSpPr txBox="1"/>
          <p:nvPr>
            <p:custDataLst>
              <p:tags r:id="rId10"/>
            </p:custDataLst>
          </p:nvPr>
        </p:nvSpPr>
        <p:spPr>
          <a:xfrm>
            <a:off x="2339340" y="3901758"/>
            <a:ext cx="252095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每人几本？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393" name="文本框 10248"/>
          <p:cNvSpPr txBox="1"/>
          <p:nvPr>
            <p:custDataLst>
              <p:tags r:id="rId11"/>
            </p:custDataLst>
          </p:nvPr>
        </p:nvSpPr>
        <p:spPr>
          <a:xfrm>
            <a:off x="5077778" y="3901758"/>
            <a:ext cx="3313112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可以分给几人？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250" name="矩形 10249"/>
          <p:cNvSpPr/>
          <p:nvPr>
            <p:custDataLst>
              <p:tags r:id="rId12"/>
            </p:custDataLst>
          </p:nvPr>
        </p:nvSpPr>
        <p:spPr>
          <a:xfrm>
            <a:off x="1386840" y="4917758"/>
            <a:ext cx="3529013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24÷6=4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（本）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251" name="矩形 10250"/>
          <p:cNvSpPr/>
          <p:nvPr>
            <p:custDataLst>
              <p:tags r:id="rId13"/>
            </p:custDataLst>
          </p:nvPr>
        </p:nvSpPr>
        <p:spPr>
          <a:xfrm>
            <a:off x="5246053" y="4917758"/>
            <a:ext cx="3529012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24÷4=6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（人）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14"/>
            </p:custDataLst>
          </p:nvPr>
        </p:nvSpPr>
        <p:spPr>
          <a:xfrm>
            <a:off x="1488440" y="5849620"/>
            <a:ext cx="30130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答：每人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本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15"/>
            </p:custDataLst>
          </p:nvPr>
        </p:nvSpPr>
        <p:spPr>
          <a:xfrm>
            <a:off x="5149215" y="5849620"/>
            <a:ext cx="33115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答：可以分给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人。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0" grpId="0"/>
      <p:bldP spid="3" grpId="0"/>
      <p:bldP spid="102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除法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Text Box 5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99795" y="1557020"/>
            <a:ext cx="9480550" cy="33216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除法。</a:t>
            </a:r>
            <a:endParaRPr lang="zh-CN" altLang="en-US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①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平均分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的过程都可以用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除法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算式表示。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②除法算式的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写法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读法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③除法算式各部分的名称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: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除号前面的数叫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，除号后面的数叫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除数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,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计算所得的结果叫</a:t>
            </a:r>
            <a:r>
              <a:rPr lang="zh-CN" altLang="en-US" sz="2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商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52" name="矩形 51"/>
          <p:cNvSpPr/>
          <p:nvPr>
            <p:custDataLst>
              <p:tags r:id="rId2"/>
            </p:custDataLst>
          </p:nvPr>
        </p:nvSpPr>
        <p:spPr>
          <a:xfrm>
            <a:off x="2784629" y="1949946"/>
            <a:ext cx="43204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   ÷   4   =   5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3" name="Text Box 104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807633" y="2569181"/>
            <a:ext cx="615553" cy="453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1" name="Text Box 10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869187" y="2948918"/>
            <a:ext cx="360363" cy="1255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2" name="Text Box 10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665489" y="2593146"/>
            <a:ext cx="615553" cy="453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3" name="Text Box 105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745939" y="3046155"/>
            <a:ext cx="360363" cy="867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除数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4" name="Text Box 104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314914" y="2660717"/>
            <a:ext cx="615553" cy="32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5" name="Text Box 105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351029" y="2999989"/>
            <a:ext cx="360363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商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0" name="矩形 69"/>
          <p:cNvSpPr/>
          <p:nvPr>
            <p:custDataLst>
              <p:tags r:id="rId9"/>
            </p:custDataLst>
          </p:nvPr>
        </p:nvSpPr>
        <p:spPr>
          <a:xfrm>
            <a:off x="1576705" y="5525770"/>
            <a:ext cx="7103745" cy="9302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在除法算式中，除号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前面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的数叫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除号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后面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的数叫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除数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所得的结果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叫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商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圆角矩形 18"/>
          <p:cNvSpPr/>
          <p:nvPr>
            <p:custDataLst>
              <p:tags r:id="rId10"/>
            </p:custDataLst>
          </p:nvPr>
        </p:nvSpPr>
        <p:spPr>
          <a:xfrm>
            <a:off x="3936757" y="1254835"/>
            <a:ext cx="954406" cy="578486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除法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3501" name="矩形 63500"/>
          <p:cNvSpPr/>
          <p:nvPr>
            <p:custDataLst>
              <p:tags r:id="rId11"/>
            </p:custDataLst>
          </p:nvPr>
        </p:nvSpPr>
        <p:spPr>
          <a:xfrm>
            <a:off x="2526030" y="4204335"/>
            <a:ext cx="56388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2800">
                <a:latin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800">
                <a:latin typeface="楷体" panose="02010609060101010101" pitchFamily="49" charset="-122"/>
                <a:cs typeface="楷体" panose="02010609060101010101" pitchFamily="49" charset="-122"/>
              </a:rPr>
              <a:t>读作：</a:t>
            </a:r>
            <a:r>
              <a:rPr lang="en-US" altLang="zh-CN" sz="2800">
                <a:latin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2800">
                <a:latin typeface="楷体" panose="02010609060101010101" pitchFamily="49" charset="-122"/>
                <a:cs typeface="楷体" panose="02010609060101010101" pitchFamily="49" charset="-122"/>
              </a:rPr>
              <a:t>除以</a:t>
            </a:r>
            <a:r>
              <a:rPr lang="en-US" altLang="zh-CN" sz="2800">
                <a:latin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>
                <a:latin typeface="楷体" panose="02010609060101010101" pitchFamily="49" charset="-122"/>
                <a:cs typeface="楷体" panose="02010609060101010101" pitchFamily="49" charset="-122"/>
              </a:rPr>
              <a:t>等于</a:t>
            </a:r>
            <a:r>
              <a:rPr lang="en-US" altLang="zh-CN" sz="2800">
                <a:latin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en-US" altLang="zh-CN" sz="280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2413635" y="4759960"/>
            <a:ext cx="51200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B050"/>
                </a:solidFill>
                <a:cs typeface="楷体" panose="02010609060101010101" pitchFamily="49" charset="-122"/>
              </a:rPr>
              <a:t>被除数 </a:t>
            </a:r>
            <a:r>
              <a:rPr lang="zh-CN" altLang="en-US" sz="2800">
                <a:solidFill>
                  <a:srgbClr val="00B05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÷ 除数   =    商</a:t>
            </a:r>
            <a:endParaRPr lang="zh-CN" altLang="en-US" sz="2800">
              <a:solidFill>
                <a:srgbClr val="00B05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" name="Text Box 20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528389" y="4202789"/>
            <a:ext cx="3992664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1" charset="-122"/>
                <a:ea typeface="楷体_GB2312" panose="02010609030101010101" pitchFamily="1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按从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左到右的顺序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读。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63" grpId="0"/>
      <p:bldP spid="65" grpId="0"/>
      <p:bldP spid="63501" grpId="0"/>
      <p:bldP spid="15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44244" y="-386714"/>
            <a:ext cx="10850563" cy="1028699"/>
          </a:xfrm>
        </p:spPr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2"/>
            </p:custDataLst>
          </p:nvPr>
        </p:nvSpPr>
        <p:spPr>
          <a:xfrm>
            <a:off x="1420495" y="1524000"/>
            <a:ext cx="3863975" cy="2896235"/>
          </a:xfrm>
          <a:prstGeom prst="ellipse">
            <a:avLst/>
          </a:prstGeom>
          <a:noFill/>
          <a:ln w="57150">
            <a:solidFill>
              <a:srgbClr val="FF99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99FF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1774190" y="4419600"/>
            <a:ext cx="467360" cy="6654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4"/>
            </p:custDataLst>
          </p:nvPr>
        </p:nvCxnSpPr>
        <p:spPr>
          <a:xfrm>
            <a:off x="2733675" y="4529455"/>
            <a:ext cx="6350" cy="7086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5"/>
            </p:custDataLst>
          </p:nvPr>
        </p:nvCxnSpPr>
        <p:spPr>
          <a:xfrm>
            <a:off x="3634740" y="4529455"/>
            <a:ext cx="33020" cy="8064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>
            <p:custDataLst>
              <p:tags r:id="rId6"/>
            </p:custDataLst>
          </p:nvPr>
        </p:nvCxnSpPr>
        <p:spPr>
          <a:xfrm>
            <a:off x="4222750" y="4398010"/>
            <a:ext cx="462915" cy="84010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椭圆 14"/>
          <p:cNvSpPr/>
          <p:nvPr>
            <p:custDataLst>
              <p:tags r:id="rId7"/>
            </p:custDataLst>
          </p:nvPr>
        </p:nvSpPr>
        <p:spPr>
          <a:xfrm>
            <a:off x="1261110" y="5238115"/>
            <a:ext cx="914400" cy="609600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6" name="椭圆 15"/>
          <p:cNvSpPr/>
          <p:nvPr>
            <p:custDataLst>
              <p:tags r:id="rId8"/>
            </p:custDataLst>
          </p:nvPr>
        </p:nvSpPr>
        <p:spPr>
          <a:xfrm>
            <a:off x="2279650" y="5238115"/>
            <a:ext cx="914400" cy="609600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7" name="椭圆 16"/>
          <p:cNvSpPr/>
          <p:nvPr>
            <p:custDataLst>
              <p:tags r:id="rId9"/>
            </p:custDataLst>
          </p:nvPr>
        </p:nvSpPr>
        <p:spPr>
          <a:xfrm>
            <a:off x="3232150" y="5238115"/>
            <a:ext cx="838200" cy="609600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222750" y="5238115"/>
            <a:ext cx="838200" cy="609600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9" name="文本框 18"/>
          <p:cNvSpPr txBox="1"/>
          <p:nvPr>
            <p:custDataLst>
              <p:tags r:id="rId11"/>
            </p:custDataLst>
          </p:nvPr>
        </p:nvSpPr>
        <p:spPr>
          <a:xfrm>
            <a:off x="445770" y="1071880"/>
            <a:ext cx="37769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cs typeface="楷体" panose="02010609060101010101" pitchFamily="49" charset="-122"/>
              </a:rPr>
              <a:t>说图意，再计算</a:t>
            </a:r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12"/>
            </p:custDataLst>
          </p:nvPr>
        </p:nvSpPr>
        <p:spPr>
          <a:xfrm>
            <a:off x="2081530" y="6000750"/>
            <a:ext cx="32029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FF"/>
                </a:solidFill>
                <a:cs typeface="楷体" panose="02010609060101010101" pitchFamily="49" charset="-122"/>
              </a:rPr>
              <a:t>8</a:t>
            </a:r>
            <a:r>
              <a:rPr lang="en-US" altLang="zh-CN" sz="4000">
                <a:solidFill>
                  <a:srgbClr val="FF00FF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÷4=2</a:t>
            </a:r>
            <a:endParaRPr lang="en-US" altLang="zh-CN" sz="4000">
              <a:solidFill>
                <a:srgbClr val="FF00FF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8" name="流程图: 过程 27"/>
          <p:cNvSpPr/>
          <p:nvPr>
            <p:custDataLst>
              <p:tags r:id="rId13"/>
            </p:custDataLst>
          </p:nvPr>
        </p:nvSpPr>
        <p:spPr>
          <a:xfrm>
            <a:off x="6062980" y="1655445"/>
            <a:ext cx="990600" cy="1905000"/>
          </a:xfrm>
          <a:prstGeom prst="flowChartProcess">
            <a:avLst/>
          </a:prstGeom>
          <a:noFill/>
          <a:ln w="28575">
            <a:solidFill>
              <a:srgbClr val="FF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29" name="文本框 28"/>
          <p:cNvSpPr txBox="1"/>
          <p:nvPr>
            <p:custDataLst>
              <p:tags r:id="rId14"/>
            </p:custDataLst>
          </p:nvPr>
        </p:nvSpPr>
        <p:spPr>
          <a:xfrm>
            <a:off x="6919595" y="4946650"/>
            <a:ext cx="32385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FF"/>
                </a:solidFill>
                <a:cs typeface="楷体" panose="02010609060101010101" pitchFamily="49" charset="-122"/>
              </a:rPr>
              <a:t>8</a:t>
            </a:r>
            <a:r>
              <a:rPr lang="en-US" altLang="zh-CN" sz="4000">
                <a:solidFill>
                  <a:srgbClr val="FF00FF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÷2=4</a:t>
            </a:r>
            <a:endParaRPr lang="en-US" altLang="zh-CN" sz="4000">
              <a:solidFill>
                <a:srgbClr val="FF00FF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45" name="图片 4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3766185" y="2487930"/>
            <a:ext cx="919480" cy="83820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3303270" y="1754505"/>
            <a:ext cx="919480" cy="83820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383790" y="1754505"/>
            <a:ext cx="919480" cy="83820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886065" y="2722245"/>
            <a:ext cx="919480" cy="83820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886065" y="1754505"/>
            <a:ext cx="919480" cy="8382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120890" y="2722245"/>
            <a:ext cx="919480" cy="83820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7120890" y="1754505"/>
            <a:ext cx="919480" cy="83820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6098540" y="2722245"/>
            <a:ext cx="919480" cy="83820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6098540" y="1754505"/>
            <a:ext cx="919480" cy="83820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3427095" y="3369945"/>
            <a:ext cx="919480" cy="838200"/>
          </a:xfrm>
          <a:prstGeom prst="rect">
            <a:avLst/>
          </a:prstGeom>
        </p:spPr>
      </p:pic>
      <p:pic>
        <p:nvPicPr>
          <p:cNvPr id="55" name="图片 54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588260" y="3369945"/>
            <a:ext cx="919480" cy="838200"/>
          </a:xfrm>
          <a:prstGeom prst="rect">
            <a:avLst/>
          </a:prstGeom>
        </p:spPr>
      </p:pic>
      <p:pic>
        <p:nvPicPr>
          <p:cNvPr id="56" name="图片 55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3028950" y="2531745"/>
            <a:ext cx="919480" cy="838200"/>
          </a:xfrm>
          <a:prstGeom prst="rect">
            <a:avLst/>
          </a:prstGeom>
        </p:spPr>
      </p:pic>
      <p:pic>
        <p:nvPicPr>
          <p:cNvPr id="57" name="图片 56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312670" y="2531745"/>
            <a:ext cx="919480" cy="838200"/>
          </a:xfrm>
          <a:prstGeom prst="rect">
            <a:avLst/>
          </a:prstGeom>
        </p:spPr>
      </p:pic>
      <p:pic>
        <p:nvPicPr>
          <p:cNvPr id="58" name="图片 57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548130" y="2531745"/>
            <a:ext cx="919480" cy="838200"/>
          </a:xfrm>
          <a:prstGeom prst="rect">
            <a:avLst/>
          </a:prstGeom>
        </p:spPr>
      </p:pic>
      <p:pic>
        <p:nvPicPr>
          <p:cNvPr id="59" name="图片 58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648700" y="2722245"/>
            <a:ext cx="919480" cy="838200"/>
          </a:xfrm>
          <a:prstGeom prst="rect">
            <a:avLst/>
          </a:prstGeom>
        </p:spPr>
      </p:pic>
      <p:pic>
        <p:nvPicPr>
          <p:cNvPr id="60" name="图片 59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648700" y="1754505"/>
            <a:ext cx="919480" cy="838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1689100" y="1372870"/>
            <a:ext cx="81057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cs typeface="楷体" panose="02010609060101010101" pitchFamily="49" charset="-122"/>
                <a:sym typeface="+mn-ea"/>
              </a:rPr>
              <a:t>12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个桃</a:t>
            </a:r>
            <a:r>
              <a:rPr lang="en-US" altLang="zh-CN" sz="2800">
                <a:cs typeface="楷体" panose="02010609060101010101" pitchFamily="49" charset="-122"/>
                <a:sym typeface="+mn-ea"/>
              </a:rPr>
              <a:t>,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每只小猴分</a:t>
            </a:r>
            <a:r>
              <a:rPr lang="en-US" altLang="zh-CN" sz="2800">
                <a:cs typeface="楷体" panose="02010609060101010101" pitchFamily="49" charset="-122"/>
                <a:sym typeface="+mn-ea"/>
              </a:rPr>
              <a:t>3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个</a:t>
            </a:r>
            <a:r>
              <a:rPr lang="en-US" altLang="zh-CN" sz="2800">
                <a:cs typeface="楷体" panose="02010609060101010101" pitchFamily="49" charset="-122"/>
                <a:sym typeface="+mn-ea"/>
              </a:rPr>
              <a:t>,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可以分给几只小猴？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225675" y="2273935"/>
            <a:ext cx="43789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  <a:sym typeface="+mn-ea"/>
              </a:rPr>
              <a:t>写出除法算式：</a:t>
            </a:r>
            <a:endParaRPr lang="zh-CN" altLang="en-US" sz="2800"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2270760" y="3175635"/>
            <a:ext cx="303847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cs typeface="楷体" panose="02010609060101010101" pitchFamily="49" charset="-122"/>
                <a:sym typeface="+mn-ea"/>
              </a:rPr>
              <a:t>12</a:t>
            </a:r>
            <a:r>
              <a:rPr lang="en-US" altLang="zh-CN" sz="2800">
                <a:latin typeface="楷体" panose="02010609060101010101" pitchFamily="49" charset="-122"/>
                <a:cs typeface="楷体" panose="02010609060101010101" pitchFamily="49" charset="-122"/>
                <a:sym typeface="+mn-ea"/>
              </a:rPr>
              <a:t>÷3=</a:t>
            </a:r>
            <a:endParaRPr lang="en-US" altLang="zh-CN" sz="2800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2453640" y="4318000"/>
            <a:ext cx="41509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  <a:sym typeface="+mn-ea"/>
              </a:rPr>
              <a:t>想：</a:t>
            </a:r>
            <a:r>
              <a:rPr lang="en-US" altLang="zh-CN" sz="2800">
                <a:cs typeface="楷体" panose="02010609060101010101" pitchFamily="49" charset="-122"/>
                <a:sym typeface="+mn-ea"/>
              </a:rPr>
              <a:t>3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和几相乘得</a:t>
            </a:r>
            <a:r>
              <a:rPr lang="en-US" altLang="zh-CN" sz="2800">
                <a:cs typeface="楷体" panose="02010609060101010101" pitchFamily="49" charset="-122"/>
                <a:sym typeface="+mn-ea"/>
              </a:rPr>
              <a:t>12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？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2338070" y="5114290"/>
            <a:ext cx="42665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  <a:sym typeface="+mn-ea"/>
              </a:rPr>
              <a:t>三（ ）十二，商是（ ）。</a:t>
            </a:r>
            <a:endParaRPr lang="zh-CN" altLang="en-US" sz="2800"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2866390" y="5114290"/>
            <a:ext cx="598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四</a:t>
            </a:r>
            <a:endParaRPr lang="zh-CN" altLang="en-US" sz="2800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5657850" y="5114290"/>
            <a:ext cx="3835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cs typeface="楷体" panose="02010609060101010101" pitchFamily="49" charset="-122"/>
              </a:rPr>
              <a:t>4</a:t>
            </a:r>
            <a:endParaRPr lang="en-US" altLang="zh-CN" sz="2800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3464560" y="3175000"/>
            <a:ext cx="10007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cs typeface="楷体" panose="02010609060101010101" pitchFamily="49" charset="-122"/>
              </a:rPr>
              <a:t>4</a:t>
            </a:r>
            <a:endParaRPr lang="en-US" altLang="zh-CN" sz="2800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7689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用2—6的口诀求商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/03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10" name="文本框 1"/>
          <p:cNvSpPr txBox="1"/>
          <p:nvPr>
            <p:custDataLst>
              <p:tags r:id="rId2"/>
            </p:custDataLst>
          </p:nvPr>
        </p:nvSpPr>
        <p:spPr>
          <a:xfrm>
            <a:off x="1539875" y="1141095"/>
            <a:ext cx="93643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用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2~6</a:t>
            </a: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的乘法口诀求商的整理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549208" y="1936115"/>
            <a:ext cx="49498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1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楷体" panose="02010609060101010101" pitchFamily="49" charset="-122"/>
              </a:rPr>
              <a:t>将下面的乘法口诀补充完整。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楷体" panose="02010609060101010101" pitchFamily="49" charset="-122"/>
            </a:endParaRPr>
          </a:p>
        </p:txBody>
      </p:sp>
      <p:sp>
        <p:nvSpPr>
          <p:cNvPr id="12292" name="Rectangle 5"/>
          <p:cNvSpPr/>
          <p:nvPr>
            <p:custDataLst>
              <p:tags r:id="rId4"/>
            </p:custDataLst>
          </p:nvPr>
        </p:nvSpPr>
        <p:spPr>
          <a:xfrm>
            <a:off x="553720" y="2455228"/>
            <a:ext cx="1498600" cy="457200"/>
          </a:xfrm>
          <a:prstGeom prst="rect">
            <a:avLst/>
          </a:prstGeom>
          <a:solidFill>
            <a:srgbClr val="00FF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一（  ）得一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3" name="Rectangle 6"/>
          <p:cNvSpPr/>
          <p:nvPr>
            <p:custDataLst>
              <p:tags r:id="rId5"/>
            </p:custDataLst>
          </p:nvPr>
        </p:nvSpPr>
        <p:spPr>
          <a:xfrm>
            <a:off x="553720" y="2906078"/>
            <a:ext cx="1498600" cy="457200"/>
          </a:xfrm>
          <a:prstGeom prst="rect">
            <a:avLst/>
          </a:prstGeom>
          <a:solidFill>
            <a:srgbClr val="CC99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一二得二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4" name="Rectangle 7"/>
          <p:cNvSpPr/>
          <p:nvPr>
            <p:custDataLst>
              <p:tags r:id="rId6"/>
            </p:custDataLst>
          </p:nvPr>
        </p:nvSpPr>
        <p:spPr>
          <a:xfrm>
            <a:off x="553720" y="3358515"/>
            <a:ext cx="1498600" cy="457200"/>
          </a:xfrm>
          <a:prstGeom prst="rect">
            <a:avLst/>
          </a:prstGeom>
          <a:solidFill>
            <a:srgbClr val="FF33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一三得三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5" name="Rectangle 8"/>
          <p:cNvSpPr/>
          <p:nvPr>
            <p:custDataLst>
              <p:tags r:id="rId7"/>
            </p:custDataLst>
          </p:nvPr>
        </p:nvSpPr>
        <p:spPr>
          <a:xfrm>
            <a:off x="553720" y="3809365"/>
            <a:ext cx="1498600" cy="457200"/>
          </a:xfrm>
          <a:prstGeom prst="rect">
            <a:avLst/>
          </a:prstGeom>
          <a:solidFill>
            <a:srgbClr val="FF99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一四得四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6" name="Rectangle 9"/>
          <p:cNvSpPr/>
          <p:nvPr>
            <p:custDataLst>
              <p:tags r:id="rId8"/>
            </p:custDataLst>
          </p:nvPr>
        </p:nvSpPr>
        <p:spPr>
          <a:xfrm>
            <a:off x="553720" y="4261803"/>
            <a:ext cx="1498600" cy="457200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一五得五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7" name="Rectangle 10"/>
          <p:cNvSpPr/>
          <p:nvPr>
            <p:custDataLst>
              <p:tags r:id="rId9"/>
            </p:custDataLst>
          </p:nvPr>
        </p:nvSpPr>
        <p:spPr>
          <a:xfrm>
            <a:off x="2050733" y="2906078"/>
            <a:ext cx="1498600" cy="457200"/>
          </a:xfrm>
          <a:prstGeom prst="rect">
            <a:avLst/>
          </a:prstGeom>
          <a:solidFill>
            <a:srgbClr val="CC99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二二得四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8" name="Rectangle 11"/>
          <p:cNvSpPr/>
          <p:nvPr>
            <p:custDataLst>
              <p:tags r:id="rId10"/>
            </p:custDataLst>
          </p:nvPr>
        </p:nvSpPr>
        <p:spPr>
          <a:xfrm>
            <a:off x="2050733" y="3358515"/>
            <a:ext cx="1498600" cy="457200"/>
          </a:xfrm>
          <a:prstGeom prst="rect">
            <a:avLst/>
          </a:prstGeom>
          <a:solidFill>
            <a:srgbClr val="FF33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二（  ）得六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9" name="Rectangle 12"/>
          <p:cNvSpPr/>
          <p:nvPr>
            <p:custDataLst>
              <p:tags r:id="rId11"/>
            </p:custDataLst>
          </p:nvPr>
        </p:nvSpPr>
        <p:spPr>
          <a:xfrm>
            <a:off x="2050733" y="3809365"/>
            <a:ext cx="1498600" cy="457200"/>
          </a:xfrm>
          <a:prstGeom prst="rect">
            <a:avLst/>
          </a:prstGeom>
          <a:solidFill>
            <a:srgbClr val="FF99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二四得八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0" name="Rectangle 13"/>
          <p:cNvSpPr/>
          <p:nvPr>
            <p:custDataLst>
              <p:tags r:id="rId12"/>
            </p:custDataLst>
          </p:nvPr>
        </p:nvSpPr>
        <p:spPr>
          <a:xfrm>
            <a:off x="2050733" y="4261803"/>
            <a:ext cx="1498600" cy="457200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二五一十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1" name="Rectangle 14"/>
          <p:cNvSpPr/>
          <p:nvPr>
            <p:custDataLst>
              <p:tags r:id="rId13"/>
            </p:custDataLst>
          </p:nvPr>
        </p:nvSpPr>
        <p:spPr>
          <a:xfrm>
            <a:off x="3549333" y="3358515"/>
            <a:ext cx="1498600" cy="457200"/>
          </a:xfrm>
          <a:prstGeom prst="rect">
            <a:avLst/>
          </a:prstGeom>
          <a:solidFill>
            <a:srgbClr val="FF33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三三得九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2" name="Rectangle 15"/>
          <p:cNvSpPr/>
          <p:nvPr>
            <p:custDataLst>
              <p:tags r:id="rId14"/>
            </p:custDataLst>
          </p:nvPr>
        </p:nvSpPr>
        <p:spPr>
          <a:xfrm>
            <a:off x="3549333" y="3809365"/>
            <a:ext cx="1498600" cy="457200"/>
          </a:xfrm>
          <a:prstGeom prst="rect">
            <a:avLst/>
          </a:prstGeom>
          <a:solidFill>
            <a:srgbClr val="FF99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）四十二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3" name="Rectangle 16"/>
          <p:cNvSpPr/>
          <p:nvPr>
            <p:custDataLst>
              <p:tags r:id="rId15"/>
            </p:custDataLst>
          </p:nvPr>
        </p:nvSpPr>
        <p:spPr>
          <a:xfrm>
            <a:off x="3549333" y="4261803"/>
            <a:ext cx="1498600" cy="457200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三五十五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4" name="Rectangle 17"/>
          <p:cNvSpPr/>
          <p:nvPr>
            <p:custDataLst>
              <p:tags r:id="rId16"/>
            </p:custDataLst>
          </p:nvPr>
        </p:nvSpPr>
        <p:spPr>
          <a:xfrm>
            <a:off x="5046345" y="3809365"/>
            <a:ext cx="1498600" cy="457200"/>
          </a:xfrm>
          <a:prstGeom prst="rect">
            <a:avLst/>
          </a:prstGeom>
          <a:solidFill>
            <a:srgbClr val="FF99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四四十六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5" name="Rectangle 18"/>
          <p:cNvSpPr/>
          <p:nvPr>
            <p:custDataLst>
              <p:tags r:id="rId17"/>
            </p:custDataLst>
          </p:nvPr>
        </p:nvSpPr>
        <p:spPr>
          <a:xfrm>
            <a:off x="5046345" y="4261803"/>
            <a:ext cx="1498600" cy="457200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四五（    ）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6" name="Rectangle 19"/>
          <p:cNvSpPr/>
          <p:nvPr>
            <p:custDataLst>
              <p:tags r:id="rId18"/>
            </p:custDataLst>
          </p:nvPr>
        </p:nvSpPr>
        <p:spPr>
          <a:xfrm>
            <a:off x="6544945" y="4261803"/>
            <a:ext cx="1498600" cy="457200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五五二十五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7" name="Rectangle 22"/>
          <p:cNvSpPr/>
          <p:nvPr>
            <p:custDataLst>
              <p:tags r:id="rId19"/>
            </p:custDataLst>
          </p:nvPr>
        </p:nvSpPr>
        <p:spPr>
          <a:xfrm>
            <a:off x="553720" y="4712653"/>
            <a:ext cx="1498600" cy="457200"/>
          </a:xfrm>
          <a:prstGeom prst="rect">
            <a:avLst/>
          </a:prstGeom>
          <a:solidFill>
            <a:srgbClr val="92D05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一六得六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8" name="Rectangle 23"/>
          <p:cNvSpPr/>
          <p:nvPr>
            <p:custDataLst>
              <p:tags r:id="rId20"/>
            </p:custDataLst>
          </p:nvPr>
        </p:nvSpPr>
        <p:spPr>
          <a:xfrm>
            <a:off x="2050733" y="4712653"/>
            <a:ext cx="1498600" cy="457200"/>
          </a:xfrm>
          <a:prstGeom prst="rect">
            <a:avLst/>
          </a:prstGeom>
          <a:solidFill>
            <a:srgbClr val="92D05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二六（    ）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9" name="Rectangle 24"/>
          <p:cNvSpPr/>
          <p:nvPr>
            <p:custDataLst>
              <p:tags r:id="rId21"/>
            </p:custDataLst>
          </p:nvPr>
        </p:nvSpPr>
        <p:spPr>
          <a:xfrm>
            <a:off x="3549333" y="4712653"/>
            <a:ext cx="1498600" cy="457200"/>
          </a:xfrm>
          <a:prstGeom prst="rect">
            <a:avLst/>
          </a:prstGeom>
          <a:solidFill>
            <a:srgbClr val="92D05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三六十八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10" name="Rectangle 25"/>
          <p:cNvSpPr/>
          <p:nvPr>
            <p:custDataLst>
              <p:tags r:id="rId22"/>
            </p:custDataLst>
          </p:nvPr>
        </p:nvSpPr>
        <p:spPr>
          <a:xfrm>
            <a:off x="5046345" y="4712653"/>
            <a:ext cx="1498600" cy="457200"/>
          </a:xfrm>
          <a:prstGeom prst="rect">
            <a:avLst/>
          </a:prstGeom>
          <a:solidFill>
            <a:srgbClr val="92D05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四六二十四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11" name="Rectangle 26"/>
          <p:cNvSpPr/>
          <p:nvPr>
            <p:custDataLst>
              <p:tags r:id="rId23"/>
            </p:custDataLst>
          </p:nvPr>
        </p:nvSpPr>
        <p:spPr>
          <a:xfrm>
            <a:off x="6544945" y="4712653"/>
            <a:ext cx="1498600" cy="457200"/>
          </a:xfrm>
          <a:prstGeom prst="rect">
            <a:avLst/>
          </a:prstGeom>
          <a:solidFill>
            <a:srgbClr val="92D05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五（  ）三十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12" name="Rectangle 27"/>
          <p:cNvSpPr/>
          <p:nvPr>
            <p:custDataLst>
              <p:tags r:id="rId24"/>
            </p:custDataLst>
          </p:nvPr>
        </p:nvSpPr>
        <p:spPr>
          <a:xfrm>
            <a:off x="8041958" y="4712653"/>
            <a:ext cx="1557337" cy="457200"/>
          </a:xfrm>
          <a:prstGeom prst="rect">
            <a:avLst/>
          </a:prstGeom>
          <a:solidFill>
            <a:srgbClr val="92D05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）六三十六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1898333" y="5192078"/>
            <a:ext cx="6162675" cy="1231900"/>
            <a:chOff x="1520" y="1644"/>
            <a:chExt cx="3882" cy="776"/>
          </a:xfrm>
        </p:grpSpPr>
        <p:pic>
          <p:nvPicPr>
            <p:cNvPr id="12321" name="Picture 37" descr="男天使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>
            <a:blip r:embed="rId25"/>
            <a:stretch>
              <a:fillRect/>
            </a:stretch>
          </p:blipFill>
          <p:spPr>
            <a:xfrm>
              <a:off x="4566" y="1644"/>
              <a:ext cx="836" cy="77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322" name="AutoShape 27"/>
            <p:cNvSpPr/>
            <p:nvPr>
              <p:custDataLst>
                <p:tags r:id="rId27"/>
              </p:custDataLst>
            </p:nvPr>
          </p:nvSpPr>
          <p:spPr>
            <a:xfrm>
              <a:off x="1520" y="1776"/>
              <a:ext cx="2880" cy="512"/>
            </a:xfrm>
            <a:prstGeom prst="wedgeRoundRectCallout">
              <a:avLst>
                <a:gd name="adj1" fmla="val 56014"/>
                <a:gd name="adj2" fmla="val -15875"/>
                <a:gd name="adj3" fmla="val 16667"/>
              </a:avLst>
            </a:prstGeom>
            <a:solidFill>
              <a:srgbClr val="FFFFFF"/>
            </a:solidFill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2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你能轻松地说出用任意一句口诀计算的乘法算式和除法算式么？试一试。</a:t>
              </a:r>
              <a:endPara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" name="文本框 2"/>
          <p:cNvSpPr txBox="1"/>
          <p:nvPr>
            <p:custDataLst>
              <p:tags r:id="rId28"/>
            </p:custDataLst>
          </p:nvPr>
        </p:nvSpPr>
        <p:spPr>
          <a:xfrm>
            <a:off x="980758" y="2499678"/>
            <a:ext cx="263525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一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29"/>
            </p:custDataLst>
          </p:nvPr>
        </p:nvSpPr>
        <p:spPr>
          <a:xfrm>
            <a:off x="2488883" y="3415665"/>
            <a:ext cx="246062" cy="369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三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30"/>
            </p:custDataLst>
          </p:nvPr>
        </p:nvSpPr>
        <p:spPr>
          <a:xfrm>
            <a:off x="3812858" y="3853815"/>
            <a:ext cx="307975" cy="369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三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31"/>
            </p:custDataLst>
          </p:nvPr>
        </p:nvSpPr>
        <p:spPr>
          <a:xfrm>
            <a:off x="5721033" y="4349115"/>
            <a:ext cx="749300" cy="369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二十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32"/>
            </p:custDataLst>
          </p:nvPr>
        </p:nvSpPr>
        <p:spPr>
          <a:xfrm>
            <a:off x="2660333" y="4795203"/>
            <a:ext cx="690562" cy="369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十二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33"/>
            </p:custDataLst>
          </p:nvPr>
        </p:nvSpPr>
        <p:spPr>
          <a:xfrm>
            <a:off x="6991033" y="4795203"/>
            <a:ext cx="331787" cy="369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六</a:t>
            </a:r>
            <a:endParaRPr lang="zh-CN" altLang="en-US" b="1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34"/>
            </p:custDataLst>
          </p:nvPr>
        </p:nvSpPr>
        <p:spPr>
          <a:xfrm>
            <a:off x="8164195" y="4757103"/>
            <a:ext cx="428625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六</a:t>
            </a:r>
            <a:endParaRPr lang="zh-CN" altLang="en-US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  <p:cond evt="onBegin" delay="0">
                          <p:tn val="48"/>
                        </p:cond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https://d.book118.com/187133002112006054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楷体</vt:lpstr>
      <vt:lpstr>楷体_GB2312</vt:lpstr>
      <vt:lpstr>Times New Roman</vt:lpstr>
      <vt:lpstr>Office Theme</vt:lpstr>
      <vt:lpstr>期中专项考点复习</vt:lpstr>
      <vt:lpstr>单元知识框架</vt:lpstr>
      <vt:lpstr>PowerPoint Presentation</vt:lpstr>
      <vt:lpstr>平均分</vt:lpstr>
      <vt:lpstr>知识梳理</vt:lpstr>
      <vt:lpstr>知识梳理</vt:lpstr>
      <vt:lpstr>典型例题</vt:lpstr>
      <vt:lpstr>跟踪练习</vt:lpstr>
      <vt:lpstr>除法</vt:lpstr>
      <vt:lpstr>知识梳理</vt:lpstr>
      <vt:lpstr>知识梳理</vt:lpstr>
      <vt:lpstr>典型例题</vt:lpstr>
      <vt:lpstr>跟踪练习</vt:lpstr>
      <vt:lpstr>用2—6的口诀求商</vt:lpstr>
      <vt:lpstr>知识梳理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2024-09-28T22:13:44.391</cp:lastPrinted>
  <dcterms:created xsi:type="dcterms:W3CDTF">2024-09-28T14:13:44Z</dcterms:created>
  <dcterms:modified xsi:type="dcterms:W3CDTF">2024-09-28T14:13:46Z</dcterms:modified>
</cp:coreProperties>
</file>