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9144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2.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E5EEBE-3D9B-43ED-9F10-B1136B8C73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CBCA2D-14CA-425D-B1FF-73DB0C12DF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AF8E43-77C1-4027-9E70-55A2E9DEF2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C86E53-6993-45C0-90F0-773DB11FAD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0B303E1-9CB7-4DD9-A2CE-BA23E33AFB8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FB5782E-3A3A-4932-8D7C-83688F05F0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DB7DF5-01CF-4C8C-9C43-28915A2B354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2B7C1E-A971-45E5-943E-540CEC4279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36666A-76D5-4901-8850-CA734210D8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2759C6-3BEC-4D36-BEC4-FE6F136112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2EBF48-C52F-41F5-B7C0-FAE4C6BC3F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5"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6"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5"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6"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5"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6"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6"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7"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8"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9"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4"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5"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3"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4"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6"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7"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6"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7"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5"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6"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1027"/>
          <p:cNvSpPr>
            <a:spLocks noGrp="1"/>
          </p:cNvSpPr>
          <p:nvPr>
            <p:ph type="dt" sz="half" idx="10"/>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5" name="页脚占位符 1028"/>
          <p:cNvSpPr>
            <a:spLocks noGrp="1"/>
          </p:cNvSpPr>
          <p:nvPr>
            <p:ph type="ftr" sz="quarter" idx="11"/>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6" name="灯片编号占位符 1029"/>
          <p:cNvSpPr>
            <a:spLocks noGrp="1"/>
          </p:cNvSpPr>
          <p:nvPr>
            <p:ph type="sldNum" sz="quarter" idx="12"/>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file:///D:\qq&#25991;&#20214;\712321467\Image\C2C\Image2\%7b75232B38-A165-1FB7-499C-2E1C792CACB5%7d.png" TargetMode="External" /><Relationship Id="rId13" Type="http://schemas.openxmlformats.org/officeDocument/2006/relationships/image" Target="../media/image1.pn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1026" name="标题 1025" title=""/>
          <p:cNvSpPr>
            <a:spLocks noGrp="1"/>
          </p:cNvSpPr>
          <p:nvPr>
            <p:ph type="title" idx="4294967295"/>
          </p:nvPr>
        </p:nvSpPr>
        <p:spPr>
          <a:xfrm>
            <a:off x="457200" y="274638"/>
            <a:ext cx="8229600" cy="1143000"/>
          </a:xfrm>
          <a:prstGeom prst="rect">
            <a:avLst/>
          </a:prstGeom>
          <a:noFill/>
          <a:ln>
            <a:noFill/>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r>
              <a:t>单击此处编辑母版标题样式</a:t>
            </a:r>
          </a:p>
        </p:txBody>
      </p:sp>
      <p:sp>
        <p:nvSpPr>
          <p:cNvPr id="1027" name="文本占位符 1026" title=""/>
          <p:cNvSpPr>
            <a:spLocks noGrp="1"/>
          </p:cNvSpPr>
          <p:nvPr>
            <p:ph type="body" idx="1"/>
          </p:nvPr>
        </p:nvSpPr>
        <p:spPr>
          <a:xfrm>
            <a:off x="457200" y="1600200"/>
            <a:ext cx="8229600" cy="452596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t>单击此处编辑母版文本样式</a:t>
            </a:r>
          </a:p>
          <a:p>
            <a:pPr lvl="1"/>
            <a:r>
              <a:t>第二级</a:t>
            </a:r>
          </a:p>
          <a:p>
            <a:pPr lvl="2"/>
            <a:r>
              <a:t>第三级</a:t>
            </a:r>
          </a:p>
          <a:p>
            <a:pPr lvl="3"/>
            <a:r>
              <a:t>第四级</a:t>
            </a:r>
          </a:p>
          <a:p>
            <a:pPr lvl="4"/>
            <a:r>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sz="1400"/>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endParaRPr lang="zh-CN" altLang="en-US" sz="1400"/>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nchor="t" anchorCtr="0"/>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EC9A236D-A7A5-424A-9671-56FFCC3DFECB}" type="slidenum">
              <a:rPr lang="zh-CN" altLang="en-US" sz="1400"/>
              <a:t>‹#›</a:t>
            </a:fld>
            <a:endParaRPr lang="zh-CN" altLang="en-US" sz="1400"/>
          </a:p>
        </p:txBody>
      </p:sp>
      <p:pic>
        <p:nvPicPr>
          <p:cNvPr id="1031" name="图片 1073743875" descr="学科网 zxxk.com" title=""/>
          <p:cNvPicPr>
            <a:picLocks noChangeAspect="1"/>
          </p:cNvPicPr>
          <p:nvPr/>
        </p:nvPicPr>
        <p:blipFill>
          <a:blip r:embed="rId13" r:link="rId1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marL="0" indent="0" algn="ctr" defTabSz="914400" rtl="0" eaLnBrk="1" fontAlgn="base" latinLnBrk="0" hangingPunct="1">
        <a:lnSpc>
          <a:spcPct val="100000"/>
        </a:lnSpc>
        <a:spcBef>
          <a:spcPct val="0"/>
        </a:spcBef>
        <a:spcAft>
          <a:spcPct val="0"/>
        </a:spcAft>
        <a:buClrTx/>
        <a:buSzTx/>
        <a:buFontTx/>
        <a:buNone/>
        <a:defRPr sz="4400" b="0" i="0" u="none" kern="1200" baseline="0">
          <a:solidFill>
            <a:schemeClr val="tx2"/>
          </a:solidFill>
          <a:latin typeface="Arial" pitchFamily="34" charset="0"/>
          <a:ea typeface="宋体" pitchFamily="2" charset="-122"/>
          <a:cs typeface="+mj-cs"/>
        </a:defRPr>
      </a:lvl1pPr>
    </p:titleStyle>
    <p:bodyStyle>
      <a:lvl1pPr marL="342900" lvl="0" indent="-342900" algn="l" defTabSz="914400" rtl="0" eaLnBrk="1" fontAlgn="base" latinLnBrk="0" hangingPunct="1">
        <a:lnSpc>
          <a:spcPct val="100000"/>
        </a:lnSpc>
        <a:spcBef>
          <a:spcPct val="20000"/>
        </a:spcBef>
        <a:spcAft>
          <a:spcPct val="0"/>
        </a:spcAft>
        <a:buClrTx/>
        <a:buSzTx/>
        <a:buFontTx/>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Arial" pitchFamily="34" charset="0"/>
          <a:ea typeface="宋体" pitchFamily="2" charset="-122"/>
          <a:cs typeface="+mn-cs"/>
        </a:defRPr>
      </a:lvl2pPr>
      <a:lvl3pPr marL="914400" lvl="2"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Arial" pitchFamily="34" charset="0"/>
          <a:ea typeface="宋体" pitchFamily="2" charset="-122"/>
          <a:cs typeface="+mn-cs"/>
        </a:defRPr>
      </a:lvl3pPr>
      <a:lvl4pPr marL="1371600" lvl="3"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Arial" pitchFamily="34" charset="0"/>
          <a:ea typeface="宋体" pitchFamily="2" charset="-122"/>
          <a:cs typeface="+mn-cs"/>
        </a:defRPr>
      </a:lvl4pPr>
      <a:lvl5pPr marL="1828800" lvl="4" indent="0" algn="l" defTabSz="914400" rtl="0" eaLnBrk="1" fontAlgn="base" latinLnBrk="0" hangingPunct="1">
        <a:lnSpc>
          <a:spcPct val="100000"/>
        </a:lnSpc>
        <a:spcBef>
          <a:spcPct val="0"/>
        </a:spcBef>
        <a:spcAft>
          <a:spcPct val="0"/>
        </a:spcAft>
        <a:buClrTx/>
        <a:buSzTx/>
        <a:buFontTx/>
        <a:buNone/>
        <a:defRPr sz="1800" b="0" i="0" u="none" kern="1200" baseline="0">
          <a:solidFill>
            <a:schemeClr val="tx1"/>
          </a:solidFill>
          <a:latin typeface="Arial" pitchFamily="34" charset="0"/>
          <a:ea typeface="宋体"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714501111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049"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2050" name="内容占位符 2" title=""/>
          <p:cNvSpPr>
            <a:spLocks noGrp="1"/>
          </p:cNvSpPr>
          <p:nvPr>
            <p:ph idx="1"/>
          </p:nvPr>
        </p:nvSpPr>
        <p:spPr>
          <a:xfrm>
            <a:off x="31750" y="87313"/>
            <a:ext cx="9002713" cy="6656387"/>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sz="2000"/>
              <a:t>1.</a:t>
            </a:r>
            <a:r>
              <a:rPr lang="zh-CN" altLang="en-US" sz="2000"/>
              <a:t>伟大事业不止步。脚踏实地向星辰。自古以来。中华民族就向往飞向太空。遨游宇宙。嫦娥奔月的美丽神话、敦煌石窟的仕女飞天壁画、 万户飞天的千古壮举。无不寄托着华夏子孙的飞天梦想。体现着对太空的初步探索认识。直到20世纪80年代中期。中国运载火箭技术跻身世界先进行列。尤其是２０世纪９０年代初。大推力捆绑火箭登台亮相之后。中国人逐步深入太空而开始科学认识之路ꎬ 中华古国千年飞天梦想的实现。也渐渐变得清晰可见了，1992年，国家决策实施载人航天工程。并确定了“三步走”发展战略。至今已走过30年的历程。逐梦的30年间。造就了筑梦太空的坚实底座和底气。从神舟一号到神舟五号再到神舟十四号。从无人到一人一天进入太空再到多人多天进入太空。从舱内实验到太空行走再到驻留太空3个月、6个月。中国空间站蓝图绘就，中国人建立了自己的太空之家，迈向了全面认识和开发太空的时代。一代又一代航天人奋力拼搏、接续奋斗，以 “满格的信心、满血的状态、满分的表现”。不断刷新中国高度、创造中国奇迹，中国航天科技不断攀登，助推飞天梦伸向更远的天际。(1) 中国人的飞天梦想是抽象与具体的统一，结合材料，运用 《逻辑与思维》 的知识加以阐述。(8分)</a:t>
            </a:r>
            <a:endParaRPr lang="zh-CN" altLang="en-US" sz="20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073"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3074" name="内容占位符 2" title=""/>
          <p:cNvSpPr>
            <a:spLocks noGrp="1"/>
          </p:cNvSpPr>
          <p:nvPr>
            <p:ph idx="1"/>
          </p:nvPr>
        </p:nvSpPr>
        <p:spPr>
          <a:xfrm>
            <a:off x="214313" y="280988"/>
            <a:ext cx="8745537" cy="6462712"/>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(1) 中国人的飞天梦想是抽象与具体的统一，结合材料，运用 《逻辑与思维》 的知识加以阐述。(8分)</a:t>
            </a:r>
            <a:endParaRPr lang="zh-CN" altLang="en-US"/>
          </a:p>
          <a:p>
            <a:pPr lvl="0"/>
            <a:r>
              <a:rPr lang="zh-CN" altLang="en-US"/>
              <a:t>(2) 结合材料，运用《逻辑与思维》的知识，说明中国航天发展是如何体现渐进性和飞跃性的统一的。(6分)</a:t>
            </a:r>
            <a:endParaRPr lang="zh-CN" altLang="en-US"/>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4097"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4098" name="内容占位符 2" title=""/>
          <p:cNvSpPr>
            <a:spLocks noGrp="1"/>
          </p:cNvSpPr>
          <p:nvPr>
            <p:ph idx="1"/>
          </p:nvPr>
        </p:nvSpPr>
        <p:spPr>
          <a:xfrm>
            <a:off x="114300" y="174625"/>
            <a:ext cx="8572500" cy="5951538"/>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1）①中国的飞天梦体现了从感性具体到思维抽象，再从思维抽象到思维具体这两个过程。②中国古人对太空带有神秘色彩的追求中蕴含着人们对太空的感性具体的认识，借助先进火箭，逐步进入太空，开始获得了对太空的某一方面本质认识，此时的飞天梦属于抽象认识。③人们对太空的思维抽象还是零散、片面的，通过实施载人航天工程,确定并完成“三步走”战略，建立了自己的空间站，形成对太空整体本质的认识，从思维抽象上升到思维具体，飞天梦得以真正实现。④我们还要继续推动飞天梦伸向更远的天际,不断深化对太空的认识。（每点2分，共8分）</a:t>
            </a:r>
            <a:endParaRPr lang="zh-CN" altLang="en-US"/>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5121"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5122" name="内容占位符 2" title=""/>
          <p:cNvSpPr>
            <a:spLocks noGrp="1"/>
          </p:cNvSpPr>
          <p:nvPr>
            <p:ph idx="1"/>
          </p:nvPr>
        </p:nvSpPr>
        <p:spPr>
          <a:xfrm>
            <a:off x="88900" y="163513"/>
            <a:ext cx="8597900" cy="5962650"/>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2）①事物发展是渐进性和飞跃性的统一，遵循质量互变规律，科学发展也不例外。渐进性中包含着飞跃性，渐进性的每一步进展都走向飞跃性，经过渐进性的积累科学发展才能产生飞跃性；飞跃性中又包含着渐进性，为科学发展新的渐进性开辟道路。（3分）②经过一代又一代航天人创新攻关、接续奋斗，中国航天取得了从无人到有人、从一人到多人、从舱内实验到太空行走、从短期停留到中长期驻留的伟大成就，每一步成功都是渐进性积累从而产生的飞跃性，又为新的渐进性开辟了道路，推动中国航天科技不断发展。（3分）</a:t>
            </a:r>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6145"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6146" name="内容占位符 2" title=""/>
          <p:cNvSpPr>
            <a:spLocks noGrp="1"/>
          </p:cNvSpPr>
          <p:nvPr>
            <p:ph idx="1"/>
          </p:nvPr>
        </p:nvSpPr>
        <p:spPr>
          <a:xfrm>
            <a:off x="247650" y="130175"/>
            <a:ext cx="9067800" cy="6477000"/>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sz="2400"/>
              <a:t>2.</a:t>
            </a:r>
            <a:r>
              <a:rPr lang="zh-CN" altLang="en-US" sz="2400"/>
              <a:t>2022年10月16日，中国共产党第二十次会全国人民代表大会在北京召开。二十大报告中指出，从登上中国政治舞台的那一刻起，中国共产党就坚持用马克思主义立场观点方法践行初心使命，使我们党经受一次次挫折而又一次次奋起。中国共产党团结带领人民进行艰苦卓绝的斗争，使中华民族的命运发生了历史性变化。我们党历经千锤百炼而朝气蓬勃的重要原因是勇于自我革命，百年大党擦亮初心、刀刃向内，在革命性锻造中更加坚强。百年跨越，中国共产党交出了彪炳史册的时代答卷。成就的背后，蕴藏着运筹帷幄的胆识，包含着气贯长虹的行进，凝聚着震撼人心的巨变。</a:t>
            </a:r>
            <a:endParaRPr lang="zh-CN" altLang="en-US" sz="2400"/>
          </a:p>
          <a:p>
            <a:pPr lvl="0"/>
            <a:r>
              <a:rPr lang="zh-CN" altLang="en-US" sz="2400"/>
              <a:t>（1）“成就的背后，蕴藏着运筹帷幄的胆识，包含着气贯长虹的行进，凝聚着震撼人心的巨变。"请说出这一判断的类型，并从《逻辑与思维》角度分析正确运用这一判断的重要意义。（4分）</a:t>
            </a:r>
            <a:endParaRPr lang="zh-CN" altLang="en-US" sz="2400"/>
          </a:p>
          <a:p>
            <a:pPr lvl="0"/>
            <a:r>
              <a:rPr lang="zh-CN" altLang="en-US" sz="2400"/>
              <a:t> （2）从上述材料中找出中国共产党交出彪炳史册的时代答卷的条件并说明这些条件是充分条件还是必要条件。（4分）</a:t>
            </a:r>
            <a:endParaRPr lang="zh-CN" altLang="en-US" sz="24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7169"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7170" name="内容占位符 2" title=""/>
          <p:cNvSpPr>
            <a:spLocks noGrp="1"/>
          </p:cNvSpPr>
          <p:nvPr>
            <p:ph idx="1"/>
          </p:nvPr>
        </p:nvSpPr>
        <p:spPr>
          <a:xfrm>
            <a:off x="271463" y="603250"/>
            <a:ext cx="8415337" cy="552291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1.（1）这是一个联言判断。（1分）正确运用联言判断，有助于人们将认识对象的多种情况综合起来进行考虑，多方面地分析和把握事物的情况，从而使思考更加周密，判断更为恰当。（3分）</a:t>
            </a:r>
            <a:endParaRPr lang="zh-CN" altLang="en-US"/>
          </a:p>
          <a:p>
            <a:pPr lvl="0"/>
            <a:r>
              <a:rPr lang="zh-CN" altLang="en-US"/>
              <a:t>（2）条件有三个：坚持用马克思主义立场观点方法践行初心使命，团结带领人民进行艰苦卓绝的斗争，勇于自我革命。（3分）这些是中国共产党交出彪炳史册的时代答卷的必要条件。（1分）</a:t>
            </a:r>
            <a:endParaRPr lang="zh-CN" altLang="en-US"/>
          </a:p>
          <a:p>
            <a:pPr lvl="0"/>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8193"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8194" name="内容占位符 2" title=""/>
          <p:cNvSpPr>
            <a:spLocks noGrp="1"/>
          </p:cNvSpPr>
          <p:nvPr>
            <p:ph idx="1"/>
          </p:nvPr>
        </p:nvSpPr>
        <p:spPr>
          <a:xfrm>
            <a:off x="92075" y="106363"/>
            <a:ext cx="8950325" cy="6694487"/>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 </a:t>
            </a:r>
            <a:r>
              <a:rPr lang="en-US" altLang="zh-CN"/>
              <a:t>3.</a:t>
            </a:r>
            <a:r>
              <a:rPr lang="zh-CN" altLang="en-US"/>
              <a:t>建筑的“光储直柔”系统是示范区备受关注的“零碳”密码之一。“光储直柔”是在建筑领域应用光伏发电、储能、直流配电和柔性用能四项技术的简称，四者有机融合并构成一个整体来实现“柔性用能”。在“双碳”目标指引下，未来的电力系统将转型成为以可再生能源为主体的零碳电力系统，“光储直柔”建筑配电系统可以有效解决电力系统零碳化转型的关键问题。</a:t>
            </a:r>
            <a:endParaRPr lang="zh-CN" altLang="en-US"/>
          </a:p>
          <a:p>
            <a:pPr lvl="0"/>
            <a:r>
              <a:rPr lang="zh-CN" altLang="en-US"/>
              <a:t>结合材料，从辩证思维方法和创新思维能力角度，分析博鳌东屿岛零碳示范区是如何利用“光电直柔”系统解锁“零碳”密码的。（8分）</a:t>
            </a:r>
            <a:endParaRPr lang="zh-CN" alt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9217"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9218" name="内容占位符 2" title=""/>
          <p:cNvSpPr>
            <a:spLocks noGrp="1"/>
          </p:cNvSpPr>
          <p:nvPr>
            <p:ph idx="1"/>
          </p:nvPr>
        </p:nvSpPr>
        <p:spPr>
          <a:xfrm>
            <a:off x="160338" y="149225"/>
            <a:ext cx="8829675" cy="5976938"/>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sz="2800"/>
              <a:t>（8分）辩证思维在分析和综合的对立统一中推动认识发展(或“辩证思维在整体性和独立性的对立统一把握事物”），示范区的“光电直柔”系统在透彻分析“光”“电”“直”“柔”四项技术各自特性的基础上，根据四者之间的联系加以综合，将其有机融合为整体实现建筑自给自足“柔性用能”的效果。（3分）</a:t>
            </a:r>
            <a:endParaRPr lang="zh-CN" altLang="en-US" sz="2800"/>
          </a:p>
          <a:p>
            <a:pPr lvl="0"/>
            <a:r>
              <a:rPr lang="zh-CN" altLang="en-US" sz="2800"/>
              <a:t>以“双碳”目标指引的状况为依据，示范区运用超前思维合理预测电力系统的转型发展趋势，采用迁移的方式，开拓了“光储直柔”建筑配电系统可用以解决未来电力系统零碳化转型关键问题的新思路。（2分）创新思维要多路探索，示范区运用发散思维和聚合思维，寻求“光”“电”“直”“柔”四项技术在建筑中的多样性功能以及实现“零能耗”的最优方案。（3分）</a:t>
            </a:r>
            <a:endParaRPr lang="zh-CN" altLang="en-US" sz="28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0241"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0242" name="内容占位符 2" title=""/>
          <p:cNvSpPr>
            <a:spLocks noGrp="1"/>
          </p:cNvSpPr>
          <p:nvPr>
            <p:ph idx="1"/>
          </p:nvPr>
        </p:nvSpPr>
        <p:spPr>
          <a:xfrm>
            <a:off x="169863" y="354013"/>
            <a:ext cx="8877300" cy="6380162"/>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sz="2800"/>
              <a:t>4</a:t>
            </a:r>
            <a:r>
              <a:rPr lang="zh-CN" altLang="en-US" sz="2800"/>
              <a:t>.◆在新冠肺炎疫情的影响下，线下经营遇到瓶颈，商家转型线上，网络直播市场达到历史新高，直播平台、观众数量都呈现井喷式发展。不仅如此，就连服务业（设计、教育）也重新设置了线上服务这个板块，并且根据数据显示，线上服务的指数明显呈现上升趋势，不少地方用“互联网+”电商模式推动到乡村，快速解决了乡村产品滞销问题、目前，网络直播已经成为网络文化内容供应、技术创新、商业模式创新的代表，成为网络文化市场重要组成部分。</a:t>
            </a:r>
            <a:endParaRPr lang="zh-CN" altLang="en-US" sz="2800"/>
          </a:p>
          <a:p>
            <a:pPr lvl="0"/>
            <a:r>
              <a:rPr lang="zh-CN" altLang="en-US" sz="2800"/>
              <a:t>结合材料，运用创新思维的知识回答我国网络直播行业的营销模式“新”在哪里。</a:t>
            </a:r>
            <a:endParaRPr lang="zh-CN" altLang="en-US" sz="2800"/>
          </a:p>
        </p:txBody>
      </p:sp>
      <p:pic>
        <p:nvPicPr>
          <p:cNvPr id="2" name="Picture 2"/>
          <p:cNvPicPr>
            <a:picLocks noChangeAspect="1"/>
          </p:cNvPicPr>
          <p:nvPr/>
        </p:nvPicPr>
        <p:blipFill>
          <a:blip r:embed="rId2"/>
          <a:stretch>
            <a:fillRect/>
          </a:stretch>
        </p:blipFill>
        <p:spPr>
          <a:xfrm flipH="1">
            <a:off x="10236200" y="11823700"/>
            <a:ext cx="0" cy="0"/>
          </a:xfrm>
          <a:prstGeom prst="rect">
            <a:avLst/>
          </a:prstGeom>
          <a:ln>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1265"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1266" name="内容占位符 2" title=""/>
          <p:cNvSpPr>
            <a:spLocks noGrp="1"/>
          </p:cNvSpPr>
          <p:nvPr>
            <p:ph idx="1"/>
          </p:nvPr>
        </p:nvSpPr>
        <p:spPr>
          <a:xfrm>
            <a:off x="160338" y="171450"/>
            <a:ext cx="8526462" cy="595471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在互联网迅速发展的时代，传播媒介发生了很大的改变，人们阅读书籍的方式也随之改变，从以往单纯的视觉阅读到现在的视听结合阅读。阅读的种类也从教育单一的纸质媒介到多元媒介。并且阅读目的多样化，阅读时间碎片化。传统书店的经营在上述变化的冲击下遇到诸多困难和挑战，如何生存与发展，成为传统书店所面临的重大问题。</a:t>
            </a:r>
            <a:endParaRPr lang="zh-CN" altLang="en-US"/>
          </a:p>
          <a:p>
            <a:pPr lvl="0"/>
            <a:r>
              <a:rPr lang="zh-CN" altLang="en-US"/>
              <a:t>（2）运用创新思维的方法为传统书店走出困境，提出自己的合理化建议。</a:t>
            </a: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2289"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2290" name="内容占位符 2" title=""/>
          <p:cNvSpPr>
            <a:spLocks noGrp="1"/>
          </p:cNvSpPr>
          <p:nvPr>
            <p:ph idx="1"/>
          </p:nvPr>
        </p:nvSpPr>
        <p:spPr>
          <a:xfrm>
            <a:off x="149225" y="425450"/>
            <a:ext cx="8537575" cy="570071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1）①思路新，网络直播打破常规思路。互联网+的电商模式的方式解决了疫情下的隔离对消费的影响。②方法新，网络直播改变传统电商的营销方式，采用网络文化内容供应、技术创新、商业模式创新等方式赢得消费者。③结果新，激发市场竞争活力，成功解决了农村和城市商品滞销的问题。   </a:t>
            </a:r>
            <a:endParaRPr lang="zh-CN" altLang="en-US"/>
          </a:p>
          <a:p>
            <a:pPr lvl="0"/>
            <a:r>
              <a:rPr lang="zh-CN" altLang="en-US"/>
              <a:t>（2）突破陈规看问题，另辟路径想问题；不局限于常规方法，敢于用新手段。</a:t>
            </a: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3313"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3314" name="内容占位符 2" title=""/>
          <p:cNvSpPr>
            <a:spLocks noGrp="1"/>
          </p:cNvSpPr>
          <p:nvPr>
            <p:ph idx="1"/>
          </p:nvPr>
        </p:nvSpPr>
        <p:spPr>
          <a:xfrm>
            <a:off x="457200" y="1600200"/>
            <a:ext cx="8229600" cy="4525963"/>
          </a:xfrm>
          <a:prstGeom prst="rect">
            <a:avLst/>
          </a:prstGeom>
          <a:noFill/>
          <a:ln>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endParaRPr lang="zh-CN" altLang="en-US"/>
          </a:p>
        </p:txBody>
      </p:sp>
      <p:sp>
        <p:nvSpPr>
          <p:cNvPr id="13315" name="文本框 99" title=""/>
          <p:cNvSpPr txBox="1"/>
          <p:nvPr/>
        </p:nvSpPr>
        <p:spPr>
          <a:xfrm>
            <a:off x="2032000" y="2628900"/>
            <a:ext cx="5080000" cy="2762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zh-CN" sz="1200">
                <a:solidFill>
                  <a:srgbClr val="003366"/>
                </a:solidFill>
              </a:rPr>
              <a:t>请分析下列三段论推理中所犯的错误。</a:t>
            </a:r>
            <a:endParaRPr lang="zh-CN" altLang="en-US"/>
          </a:p>
        </p:txBody>
      </p:sp>
      <p:graphicFrame>
        <p:nvGraphicFramePr>
          <p:cNvPr id="13316" name="表格 1" title=""/>
          <p:cNvGraphicFramePr>
            <a:graphicFrameLocks noGrp="1"/>
          </p:cNvGraphicFramePr>
          <p:nvPr>
            <p:custDataLst>
              <p:tags r:id="rId2"/>
            </p:custDataLst>
          </p:nvPr>
        </p:nvGraphicFramePr>
        <p:xfrm>
          <a:off x="285750" y="177800"/>
          <a:ext cx="8718550" cy="6569075"/>
        </p:xfrm>
        <a:graphic>
          <a:graphicData uri="http://schemas.openxmlformats.org/drawingml/2006/table">
            <a:tbl>
              <a:tblPr/>
              <a:tblGrid>
                <a:gridCol w="571500"/>
                <a:gridCol w="7118350"/>
                <a:gridCol w="1028700"/>
              </a:tblGrid>
              <a:tr h="1711325">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序号</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推理</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所犯错误</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r>
              <a:tr h="1555750">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①</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1200">
                          <a:latin typeface="新宋体" charset="-122"/>
                          <a:ea typeface="新宋体" charset="-122"/>
                        </a:rPr>
                        <a:t>社会主义国家不是资本主义国家。美国不是社会主义国家。所以，美国是资本主义国家</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     ）</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r>
              <a:tr h="974725">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②</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1200">
                          <a:latin typeface="新宋体" charset="-122"/>
                          <a:ea typeface="新宋体" charset="-122"/>
                        </a:rPr>
                        <a:t>贪污行为是违法行为,张某的行为不是贪污行为,所以,张某的行为不是违法行为</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     ）</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r>
              <a:tr h="1082675">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③</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1200">
                          <a:latin typeface="新宋体" charset="-122"/>
                          <a:ea typeface="新宋体" charset="-122"/>
                        </a:rPr>
                        <a:t>洋奴会说洋话,你主张读洋书,所以,你就是洋奴。</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     ）</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r>
              <a:tr h="1244600">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④</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1200">
                          <a:latin typeface="新宋体" charset="-122"/>
                          <a:ea typeface="新宋体" charset="-122"/>
                        </a:rPr>
                        <a:t>三好学生都是优秀的。小红是优秀的，所以，小红是三好学生。</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c>
                  <a:txBody>
                    <a:bodyPr vert="horz" wrap="square" lIns="68580" tIns="0" rIns="68580" bIns="0"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1200">
                          <a:latin typeface="新宋体" charset="-122"/>
                          <a:ea typeface="新宋体" charset="-122"/>
                        </a:rPr>
                        <a:t>（     ）</a:t>
                      </a:r>
                      <a:endParaRPr lang="en-US" altLang="en-US" sz="1200">
                        <a:latin typeface="新宋体" charset="-122"/>
                        <a:ea typeface="新宋体" charset="-122"/>
                      </a:endParaRPr>
                    </a:p>
                  </a:txBody>
                  <a:tcPr marL="68580" marR="68580" marT="0" marB="0" anchor="ctr">
                    <a:lnL w="12700">
                      <a:solidFill>
                        <a:srgbClr val="080000"/>
                      </a:solidFill>
                      <a:miter lim="800000"/>
                    </a:lnL>
                    <a:lnR w="12700">
                      <a:solidFill>
                        <a:srgbClr val="080000"/>
                      </a:solidFill>
                      <a:miter lim="800000"/>
                    </a:lnR>
                    <a:lnT w="12700">
                      <a:solidFill>
                        <a:srgbClr val="080000"/>
                      </a:solidFill>
                      <a:miter lim="800000"/>
                    </a:lnT>
                    <a:lnB w="12700">
                      <a:solidFill>
                        <a:srgbClr val="080000"/>
                      </a:solidFill>
                      <a:miter lim="800000"/>
                    </a:lnB>
                    <a:solidFill>
                      <a:srgbClr val="FFFFFF"/>
                    </a:solidFill>
                  </a:tcPr>
                </a:tc>
              </a:tr>
            </a:tbl>
          </a:graphicData>
        </a:graphic>
      </p:graphicFrame>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4337"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4338" name="内容占位符 2" title=""/>
          <p:cNvSpPr>
            <a:spLocks noGrp="1"/>
          </p:cNvSpPr>
          <p:nvPr>
            <p:ph idx="1"/>
          </p:nvPr>
        </p:nvSpPr>
        <p:spPr>
          <a:xfrm>
            <a:off x="271463" y="382588"/>
            <a:ext cx="8415337" cy="5743575"/>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① 两个否定的前提不能必然推出结论，犯了“双否前提”的错误。②前提中不周延的项在结论中也不得周延，犯大项不当扩大的逻辑错误。③一个形式结构正确的三段论只能有三个不同的项，犯了四概念逻辑错误。④中项在前提中至少周延一次，犯了中项不周延的错误。</a:t>
            </a:r>
            <a:endParaRPr lang="zh-CN" altLang="en-US"/>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5361"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5362" name="内容占位符 2" title=""/>
          <p:cNvSpPr>
            <a:spLocks noGrp="1"/>
          </p:cNvSpPr>
          <p:nvPr>
            <p:ph idx="1"/>
          </p:nvPr>
        </p:nvSpPr>
        <p:spPr>
          <a:xfrm>
            <a:off x="180975" y="138113"/>
            <a:ext cx="8505825" cy="5988050"/>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a:t>6.</a:t>
            </a:r>
            <a:r>
              <a:rPr lang="zh-CN" altLang="en-US"/>
              <a:t>赵且伐燕，苏代为燕谓惠王曰：“今者臣来，过易水。蚌方出曝，而鹬啄其肉，蚌合而箝其喙。鹬曰：‘今日不雨，明日不雨，即有死蚌！’蚌亦谓鹬曰：‘今日不出，明日不出，即有死鹬！’两者不肯相舍，渔者得而并禽之。今赵且伐燕，燕赵久相支，以弊大众，臣恐强秦之为渔夫也。故愿王之熟计之也！”惠王曰：“善。”乃止。——（选自《战国策》）</a:t>
            </a:r>
            <a:endParaRPr lang="zh-CN" altLang="en-US"/>
          </a:p>
          <a:p>
            <a:pPr lvl="0"/>
            <a:r>
              <a:rPr lang="zh-CN" altLang="en-US"/>
              <a:t>结合材料，运用所学知识，分析苏代成功劝说惠王体现的思维智慧。（9分）</a:t>
            </a:r>
            <a:endParaRPr lang="zh-CN" alt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6385"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6386" name="内容占位符 2" title=""/>
          <p:cNvSpPr>
            <a:spLocks noGrp="1"/>
          </p:cNvSpPr>
          <p:nvPr>
            <p:ph idx="1"/>
          </p:nvPr>
        </p:nvSpPr>
        <p:spPr>
          <a:xfrm>
            <a:off x="249238" y="247650"/>
            <a:ext cx="8437562" cy="587851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9分）苏代在说服赵王的过程中运用了类比推理。（2分）类比推理就是根据两个或两类对象在一些属性上相同或相似，推出它们在其他属性上也相同或相似的推理。（2分）苏代认为，鹬蚌相争，都不肯退让，从而让第三者渔翁得利。如今燕赵相争，都不肯退让，那么就会让第三者强秦得利，是运用了类比推理的方法。（5分）</a:t>
            </a:r>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7409"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7410" name="内容占位符 2" title=""/>
          <p:cNvSpPr>
            <a:spLocks noGrp="1"/>
          </p:cNvSpPr>
          <p:nvPr>
            <p:ph idx="1"/>
          </p:nvPr>
        </p:nvSpPr>
        <p:spPr>
          <a:xfrm>
            <a:off x="111125" y="171450"/>
            <a:ext cx="9056688" cy="653256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sz="2800"/>
              <a:t>7</a:t>
            </a:r>
            <a:r>
              <a:rPr lang="zh-CN" altLang="en-US" sz="2800"/>
              <a:t>.观察和认识中国，历史和现实都要看，物质和精神也都要看。中华民旅5000多年文明史，中国人民近代以来170多年斗争史，中国共产党90多年奋斗史，中华人民共和国60岁年发展史，改革开放30多年探索史，这些历史一脉相承，不可割裂。脱离了中国的历史，脱离了中国的文化，脱离了中国人的精神世界，脱离了当代中国的深刻变革，是难以正确认识中国的。中国不能全盘照搬别国的政治制度和发展模式，否则的话不仅会水土不服，而且会带来灾难性后果。</a:t>
            </a:r>
            <a:endParaRPr lang="zh-CN" altLang="en-US" sz="2800"/>
          </a:p>
          <a:p>
            <a:pPr lvl="0"/>
            <a:r>
              <a:rPr lang="zh-CN" altLang="en-US" sz="2800"/>
              <a:t>——摘自习近平在比利时布鲁日欧洲学院的演讲（2014年4月1日）</a:t>
            </a:r>
            <a:endParaRPr lang="zh-CN" altLang="en-US" sz="2800"/>
          </a:p>
          <a:p>
            <a:pPr lvl="0"/>
            <a:r>
              <a:rPr lang="zh-CN" altLang="en-US" sz="2800"/>
              <a:t>学习完上述论述，同学甲运用逻辑知识推论出：中国没有出现灾难性后果，所以中国没有全盘照搬别国政治制度和发展模式。运用演绎推理的方法，分析该同学的推论是否正确，并阐明理由。</a:t>
            </a:r>
            <a:endParaRPr lang="zh-CN" altLang="en-US" sz="28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8433"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8434" name="内容占位符 2" title=""/>
          <p:cNvSpPr>
            <a:spLocks noGrp="1"/>
          </p:cNvSpPr>
          <p:nvPr>
            <p:ph idx="1"/>
          </p:nvPr>
        </p:nvSpPr>
        <p:spPr>
          <a:xfrm>
            <a:off x="160338" y="247650"/>
            <a:ext cx="8526462" cy="5878513"/>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zh-CN" altLang="en-US"/>
              <a:t>①充分条件假言判断所断定的前件和后件的关系是：前件真，后件就一定真。题中论述告诉我们，中国如果全盘照搬别国模式，就会带来灾难性后果。这是充分条件假言判断。②进行充分条件假言推理时，如果否定了假言判断的后件，结论就可以否定假言判断的前件。同学甲否定了假言判断的后件，在结论中可以否定假言判断的前件，因而甲的推理是正确的。 </a:t>
            </a:r>
            <a:endParaRPr lang="zh-CN" alt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9457" name="标题 1" title=""/>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latinLnBrk="0" hangingPunct="1">
              <a:lnSpc>
                <a:spcPct val="100000"/>
              </a:lnSpc>
              <a:spcBef>
                <a:spcPct val="0"/>
              </a:spcBef>
              <a:spcAft>
                <a:spcPct val="0"/>
              </a:spcAft>
              <a:buClrTx/>
              <a:buSzTx/>
              <a:buFontTx/>
              <a:buNone/>
              <a:defRPr lang="zh-CN" altLang="en-US" sz="4400" b="0" i="0" u="none" kern="1200" baseline="0">
                <a:solidFill>
                  <a:schemeClr val="tx2"/>
                </a:solidFill>
                <a:latin typeface="Arial" pitchFamily="34" charset="0"/>
                <a:ea typeface="宋体" pitchFamily="2" charset="-122"/>
                <a:cs typeface="+mj-cs"/>
              </a:defRPr>
            </a:lvl1pPr>
          </a:lstStyle>
          <a:p>
            <a:pPr lvl="0"/>
            <a:endParaRPr lang="zh-CN" altLang="en-US"/>
          </a:p>
        </p:txBody>
      </p:sp>
      <p:sp>
        <p:nvSpPr>
          <p:cNvPr id="19458" name="内容占位符 2" title=""/>
          <p:cNvSpPr>
            <a:spLocks noGrp="1"/>
          </p:cNvSpPr>
          <p:nvPr>
            <p:ph idx="1"/>
          </p:nvPr>
        </p:nvSpPr>
        <p:spPr>
          <a:xfrm>
            <a:off x="34925" y="250825"/>
            <a:ext cx="8958263" cy="6554788"/>
          </a:xfrm>
          <a:prstGeom prst="rect">
            <a:avLst/>
          </a:prstGeom>
          <a:noFill/>
          <a:ln>
            <a:noFill/>
            <a:miter lim="800000"/>
          </a:ln>
        </p:spPr>
        <p:txBody>
          <a:bodyPr anchor="t" anchorCtr="0"/>
          <a:lstStyle>
            <a:lvl1pPr marL="342900" lvl="0" indent="-342900" algn="l" defTabSz="914400" rtl="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r>
              <a:rPr lang="en-US" altLang="zh-CN"/>
              <a:t>8.</a:t>
            </a:r>
            <a:r>
              <a:rPr lang="zh-CN" altLang="en-US"/>
              <a:t>近年来，广州贯彻新发展理念，以自然恢复为主、自然恢复与人工修复相结合为原则，针对不同类型的湿地，探索实践湿地生态修复，总结出富有广州特色的修复方案。广州还积极探索湿地保护修复和生态价值转化途径，因地制宜、一地一策，实施了海珠湿地的人工复合湿地、花都湖的矿坑湖、南沙滨海湿地、天河大观智慧湿地等的保护建 设和生态修复。这既为广大市民提供了优质的游憩休闲生态产品，又提升了周边地区的营商环境水平，走出了一条湿地治理服务城市发展的新路子。</a:t>
            </a:r>
            <a:endParaRPr lang="zh-CN" altLang="en-US"/>
          </a:p>
          <a:p>
            <a:pPr lvl="0"/>
            <a:r>
              <a:rPr lang="zh-CN" altLang="en-US"/>
              <a:t>结合材料，说明广州在湿地保护中是如何科学运用辩证的分析与综合方法的。(7分)</a:t>
            </a:r>
            <a:endParaRPr lang="zh-CN" altLang="en-US"/>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https://d.book118.com/187145011114006051</a:t>
            </a:r>
          </a:p>
        </p:txBody>
      </p:sp>
    </p:spTree>
  </p:cSld>
  <p:clrMapOvr>
    <a:masterClrMapping/>
  </p:clrMapOvr>
  <p:transition/>
  <p:timing/>
</p:sld>
</file>

<file path=ppt/tags/tag1.xml><?xml version="1.0" encoding="utf-8"?>
<p:tagLst xmlns:p="http://schemas.openxmlformats.org/presentationml/2006/main">
  <p:tag name="TABLE_ENDDRAG_ORIGIN_RECT" val="686*517"/>
  <p:tag name="TABLE_ENDDRAG_RECT" val="22*14*686*517"/>
</p:tagLst>
</file>

<file path=ppt/tags/tag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32</Paragraphs>
  <Slides>19</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19</vt:i4>
      </vt:variant>
    </vt:vector>
  </HeadingPairs>
  <TitlesOfParts>
    <vt:vector baseType="lpstr" size="24">
      <vt:lpstr>Arial</vt:lpstr>
      <vt:lpstr>Calibri</vt:lpstr>
      <vt:lpstr>宋体</vt:lpstr>
      <vt:lpstr>新宋体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2024-09-24T18:43:15.656</cp:lastPrinted>
  <dcterms:created xsi:type="dcterms:W3CDTF">2024-09-24T10:43:15Z</dcterms:created>
  <dcterms:modified xsi:type="dcterms:W3CDTF">2024-09-24T10:43:16Z</dcterms:modified>
</cp:coreProperties>
</file>