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NVRUHK+MS-UIGothic"/>
      <p:regular r:id="rId16"/>
    </p:embeddedFont>
    <p:embeddedFont>
      <p:font typeface="QWULLC+GNWVAU+ArialMT"/>
      <p:regular r:id="rId17"/>
    </p:embeddedFont>
    <p:embeddedFont>
      <p:font typeface="QIAAUJ+WSCRBG+Arial-BoldMT"/>
      <p:regular r:id="rId18"/>
    </p:embeddedFont>
    <p:embeddedFont>
      <p:font typeface="EHGQJF+NSTHAD+MicrosoftYaHei"/>
      <p:regular r:id="rId19"/>
    </p:embeddedFont>
    <p:embeddedFont>
      <p:font typeface="MKMLTQ+VGIDRE+MicrosoftYaHei-Bold"/>
      <p:regular r:id="rId20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5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1A11BF-7B5A-490B-9F63-A0BAA8505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1A9267-4338-4CEE-9AE7-3FA6700BD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2C05C2-A902-4421-BE38-67B3AD462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A1CF17-FF41-49E3-9F7D-A3BB8F67A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8265E2-E842-43BA-8B77-97562DC0B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608155-CC67-4897-B89B-00E2E4EE2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3659A4-4A93-4954-BF60-3FD7A209A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373114-F81C-4592-B9D8-3EF3D7A57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F0F633-C74C-4556-8ACB-98D8C5593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3F0EB-000D-43AE-9C29-C35F805CB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D7766-7715-4171-978B-DBB2C02FE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4610013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44625" y="1390154"/>
            <a:ext cx="4714875" cy="24771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 spc="-950">
                <a:solidFill>
                  <a:srgbClr val="5E5E5E"/>
                </a:solidFill>
                <a:latin typeface="NVRUHK+MS-UIGothic"/>
                <a:cs typeface="NVRUHK+MS-UIGothic"/>
              </a:rPr>
              <a:t>你如何做一名</a:t>
            </a:r>
          </a:p>
          <a:p>
            <a:pPr marL="0" marR="0">
              <a:lnSpc>
                <a:spcPts val="4950"/>
              </a:lnSpc>
              <a:spcBef>
                <a:spcPts val="2179"/>
              </a:spcBef>
              <a:spcAft>
                <a:spcPct val="0"/>
              </a:spcAft>
            </a:pPr>
            <a:r>
              <a:rPr sz="4950">
                <a:solidFill>
                  <a:srgbClr val="5E5E5E"/>
                </a:solidFill>
                <a:latin typeface="NVRUHK+MS-UIGothic"/>
                <a:cs typeface="NVRUHK+MS-UIGothic"/>
              </a:rPr>
              <a:t>班件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311775" y="2142680"/>
            <a:ext cx="969911" cy="78740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QWULLC+GNWVAU+ArialMT"/>
                <a:cs typeface="QWULLC+GNWVAU+ArialMT"/>
              </a:rPr>
              <a:t>•</a:t>
            </a:r>
            <a:r>
              <a:rPr sz="2450" spc="128">
                <a:solidFill>
                  <a:srgbClr val="173D31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73D31"/>
                </a:solidFill>
                <a:latin typeface="NVRUHK+MS-UIGothic"/>
                <a:cs typeface="NVRUHK+MS-UIGothic"/>
              </a:rPr>
              <a:t>班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11775" y="2702750"/>
            <a:ext cx="2187523" cy="134588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QWULLC+GNWVAU+ArialMT"/>
                <a:cs typeface="QWULLC+GNWVAU+ArialMT"/>
              </a:rPr>
              <a:t>•</a:t>
            </a:r>
            <a:r>
              <a:rPr sz="2450" spc="128">
                <a:solidFill>
                  <a:srgbClr val="173D31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73D31"/>
                </a:solidFill>
                <a:latin typeface="NVRUHK+MS-UIGothic"/>
                <a:cs typeface="NVRUHK+MS-UIGothic"/>
              </a:rPr>
              <a:t>班管理技巧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QWULLC+GNWVAU+ArialMT"/>
                <a:cs typeface="QWULLC+GNWVAU+ArialMT"/>
              </a:rPr>
              <a:t>•</a:t>
            </a:r>
            <a:r>
              <a:rPr sz="2450" spc="128">
                <a:solidFill>
                  <a:srgbClr val="173D31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73D31"/>
                </a:solidFill>
                <a:latin typeface="NVRUHK+MS-UIGothic"/>
                <a:cs typeface="NVRUHK+MS-UIGothic"/>
              </a:rPr>
              <a:t>班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311775" y="3822890"/>
            <a:ext cx="969911" cy="78740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QWULLC+GNWVAU+ArialMT"/>
                <a:cs typeface="QWULLC+GNWVAU+ArialMT"/>
              </a:rPr>
              <a:t>•</a:t>
            </a:r>
            <a:r>
              <a:rPr sz="2450" spc="128">
                <a:solidFill>
                  <a:srgbClr val="173D31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73D31"/>
                </a:solidFill>
                <a:latin typeface="NVRUHK+MS-UIGothic"/>
                <a:cs typeface="NVRUHK+MS-UIGothic"/>
              </a:rPr>
              <a:t>班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11775" y="4382960"/>
            <a:ext cx="1787237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173D31"/>
                </a:solidFill>
                <a:latin typeface="QWULLC+GNWVAU+ArialMT"/>
                <a:cs typeface="QWULLC+GNWVAU+ArialMT"/>
              </a:rPr>
              <a:t>•</a:t>
            </a:r>
            <a:r>
              <a:rPr sz="2450" spc="128">
                <a:solidFill>
                  <a:srgbClr val="173D31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173D31"/>
                </a:solidFill>
                <a:latin typeface="NVRUHK+MS-UIGothic"/>
                <a:cs typeface="NVRUHK+MS-UIGothic"/>
              </a:rPr>
              <a:t>班</a:t>
            </a:r>
            <a:r>
              <a:rPr sz="2400" spc="-600">
                <a:solidFill>
                  <a:srgbClr val="173D31"/>
                </a:solidFill>
                <a:latin typeface="Times New Roman"/>
                <a:cs typeface="Times New Roman"/>
              </a:rPr>
              <a:t> </a:t>
            </a:r>
            <a:r>
              <a:rPr sz="2400" spc="-717">
                <a:solidFill>
                  <a:srgbClr val="173D31"/>
                </a:solidFill>
                <a:latin typeface="NVRUHK+MS-UIGothic"/>
                <a:cs typeface="NVRUHK+MS-UIGothic"/>
              </a:rPr>
              <a:t>自我升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02909" y="2434046"/>
            <a:ext cx="2786806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5E5E5E"/>
                </a:solidFill>
                <a:latin typeface="QIAAUJ+WSCRBG+Arial-BoldMT"/>
                <a:cs typeface="QIAAUJ+WSCRBG+Arial-BoldMT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08120" y="3762097"/>
            <a:ext cx="1428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E5E5E"/>
                </a:solidFill>
                <a:latin typeface="NVRUHK+MS-UIGothic"/>
                <a:cs typeface="NVRUHK+MS-UIGothic"/>
              </a:rPr>
              <a:t>班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NVRUHK+MS-UIGothic"/>
                <a:cs typeface="NVRUHK+MS-UIGothic"/>
              </a:rPr>
              <a:t>班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组长</a:t>
            </a:r>
            <a:r>
              <a:rPr sz="3000">
                <a:solidFill>
                  <a:srgbClr val="689E5F"/>
                </a:solidFill>
                <a:latin typeface="NVRUHK+MS-UIGothic"/>
                <a:cs typeface="NVRUHK+MS-UIGothic"/>
              </a:rPr>
              <a:t>的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职责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1640006"/>
            <a:ext cx="373168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NVRUHK+MS-UIGothic"/>
                <a:cs typeface="NVRUHK+MS-UIGothic"/>
              </a:rPr>
              <a:t>制定和</a:t>
            </a:r>
            <a:r>
              <a:rPr sz="2300" spc="23">
                <a:solidFill>
                  <a:srgbClr val="689E5F"/>
                </a:solidFill>
                <a:latin typeface="SimSun"/>
                <a:cs typeface="SimSun"/>
              </a:rPr>
              <a:t>执</a:t>
            </a:r>
            <a:r>
              <a:rPr sz="2300" spc="25">
                <a:solidFill>
                  <a:srgbClr val="689E5F"/>
                </a:solidFill>
                <a:latin typeface="NVRUHK+MS-UIGothic"/>
                <a:cs typeface="NVRUHK+MS-UIGothic"/>
              </a:rPr>
              <a:t>行班</a:t>
            </a: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组</a:t>
            </a:r>
            <a:r>
              <a:rPr sz="2300" spc="25">
                <a:solidFill>
                  <a:srgbClr val="689E5F"/>
                </a:solidFill>
                <a:latin typeface="NVRUHK+MS-UIGothic"/>
                <a:cs typeface="NVRUHK+MS-UIGothic"/>
              </a:rPr>
              <a:t>工作</a:t>
            </a: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计</a:t>
            </a:r>
            <a:r>
              <a:rPr sz="2300">
                <a:solidFill>
                  <a:srgbClr val="689E5F"/>
                </a:solidFill>
                <a:latin typeface="NVRUHK+MS-UIGothic"/>
                <a:cs typeface="NVRUHK+MS-UIGothic"/>
              </a:rPr>
              <a:t>划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81440" y="164000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组织协调</a:t>
            </a:r>
            <a:r>
              <a:rPr sz="2300" spc="25">
                <a:solidFill>
                  <a:srgbClr val="689E5F"/>
                </a:solidFill>
                <a:latin typeface="NVRUHK+MS-UIGothic"/>
                <a:cs typeface="NVRUHK+MS-UIGothic"/>
              </a:rPr>
              <a:t>工作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88620" y="2240017"/>
            <a:ext cx="423429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根据部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或公司的目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，制定班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的工作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计</a:t>
            </a:r>
          </a:p>
          <a:p>
            <a:pPr marL="1333499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划，并确保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划的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顺</a:t>
            </a: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利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行。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41969" y="2240017"/>
            <a:ext cx="401523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合理安排班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成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的工作，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协调资</a:t>
            </a: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源，确保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工作的高效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行。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51585" y="441178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NVRUHK+MS-UIGothic"/>
                <a:cs typeface="NVRUHK+MS-UIGothic"/>
              </a:rPr>
              <a:t>培</a:t>
            </a: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训</a:t>
            </a:r>
            <a:r>
              <a:rPr sz="2300" spc="23">
                <a:solidFill>
                  <a:srgbClr val="689E5F"/>
                </a:solidFill>
                <a:latin typeface="NVRUHK+MS-UIGothic"/>
                <a:cs typeface="NVRUHK+MS-UIGothic"/>
              </a:rPr>
              <a:t>与指</a:t>
            </a:r>
            <a:r>
              <a:rPr sz="2300" spc="25">
                <a:solidFill>
                  <a:srgbClr val="689E5F"/>
                </a:solidFill>
                <a:latin typeface="SimSun"/>
                <a:cs typeface="SimSun"/>
              </a:rPr>
              <a:t>导员</a:t>
            </a:r>
            <a:r>
              <a:rPr sz="2300">
                <a:solidFill>
                  <a:srgbClr val="689E5F"/>
                </a:solidFill>
                <a:latin typeface="NVRUHK+MS-UIGothic"/>
                <a:cs typeface="NVRUHK+MS-UIGothic"/>
              </a:rPr>
              <a:t>工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128759" y="441178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89E5F"/>
                </a:solidFill>
                <a:latin typeface="NVRUHK+MS-UIGothic"/>
                <a:cs typeface="NVRUHK+MS-UIGothic"/>
              </a:rPr>
              <a:t>沟通与反</a:t>
            </a:r>
            <a:r>
              <a:rPr sz="2300">
                <a:solidFill>
                  <a:srgbClr val="689E5F"/>
                </a:solidFill>
                <a:latin typeface="SimSun"/>
                <a:cs typeface="SimSun"/>
              </a:rPr>
              <a:t>馈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68300" y="5011793"/>
            <a:ext cx="430790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班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成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员进</a:t>
            </a: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行培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和指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，提升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工的工</a:t>
            </a:r>
          </a:p>
          <a:p>
            <a:pPr marL="20955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作技能和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职业</a:t>
            </a: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素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141969" y="5011793"/>
            <a:ext cx="423430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与上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级</a:t>
            </a: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、下属以及相关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保持有效的沟通，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及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反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工作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展和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NVRUHK+MS-UIGothic"/>
                <a:cs typeface="NVRUHK+MS-UIGothic"/>
              </a:rPr>
              <a:t>班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组长</a:t>
            </a:r>
            <a:r>
              <a:rPr sz="3000">
                <a:solidFill>
                  <a:srgbClr val="689E5F"/>
                </a:solidFill>
                <a:latin typeface="NVRUHK+MS-UIGothic"/>
                <a:cs typeface="NVRUHK+MS-UIGothic"/>
              </a:rPr>
              <a:t>的作用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NVRUHK+MS-UIGothic"/>
                <a:cs typeface="NVRUHK+MS-UIGothic"/>
              </a:rPr>
              <a:t>承上启下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NVRUHK+MS-UIGothic"/>
                <a:cs typeface="NVRUHK+MS-UIGothic"/>
              </a:rPr>
              <a:t>解决</a:t>
            </a:r>
            <a:r>
              <a:rPr sz="1550" spc="25">
                <a:solidFill>
                  <a:srgbClr val="689E5F"/>
                </a:solidFill>
                <a:latin typeface="SimSun"/>
                <a:cs typeface="SimSun"/>
              </a:rPr>
              <a:t>问题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27873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作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公司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略与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工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执</a:t>
            </a: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行的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桥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梁，将公司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战</a:t>
            </a: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略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化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具体的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执</a:t>
            </a: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划，并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达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班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成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563177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及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时发现</a:t>
            </a: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和解决工作中遇到的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，确保工作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顺</a:t>
            </a: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利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行。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SimSun"/>
                <a:cs typeface="SimSun"/>
              </a:rPr>
              <a:t>团队</a:t>
            </a:r>
            <a:r>
              <a:rPr sz="1550" spc="25">
                <a:solidFill>
                  <a:srgbClr val="689E5F"/>
                </a:solidFill>
                <a:latin typeface="NVRUHK+MS-UIGothic"/>
                <a:cs typeface="NVRUHK+MS-UIGothic"/>
              </a:rPr>
              <a:t>建</a:t>
            </a:r>
            <a:r>
              <a:rPr sz="1550">
                <a:solidFill>
                  <a:srgbClr val="689E5F"/>
                </a:solidFill>
                <a:latin typeface="SimSun"/>
                <a:cs typeface="SimSun"/>
              </a:rPr>
              <a:t>设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307194" y="4764401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SimSun"/>
                <a:cs typeface="SimSun"/>
              </a:rPr>
              <a:t>创</a:t>
            </a:r>
            <a:r>
              <a:rPr sz="1550" spc="25">
                <a:solidFill>
                  <a:srgbClr val="689E5F"/>
                </a:solidFill>
                <a:latin typeface="NVRUHK+MS-UIGothic"/>
                <a:cs typeface="NVRUHK+MS-UIGothic"/>
              </a:rPr>
              <a:t>新与改</a:t>
            </a:r>
            <a:r>
              <a:rPr sz="1550">
                <a:solidFill>
                  <a:srgbClr val="689E5F"/>
                </a:solidFill>
                <a:latin typeface="SimSun"/>
                <a:cs typeface="SimSun"/>
              </a:rPr>
              <a:t>进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496941" cy="675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造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极的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氛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，提高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团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队</a:t>
            </a: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凝聚力和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执</a:t>
            </a: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行力。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875269" y="5248762"/>
            <a:ext cx="289127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鼓励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工提出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新意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和建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，</a:t>
            </a:r>
          </a:p>
          <a:p>
            <a:pPr marL="5143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持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改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工作流程和方法。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NVRUHK+MS-UIGothic"/>
                <a:cs typeface="NVRUHK+MS-UIGothic"/>
              </a:rPr>
              <a:t>班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组长应</a:t>
            </a:r>
            <a:r>
              <a:rPr sz="3000">
                <a:solidFill>
                  <a:srgbClr val="689E5F"/>
                </a:solidFill>
                <a:latin typeface="NVRUHK+MS-UIGothic"/>
                <a:cs typeface="NVRUHK+MS-UIGothic"/>
              </a:rPr>
              <a:t>具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备</a:t>
            </a:r>
            <a:r>
              <a:rPr sz="3000">
                <a:solidFill>
                  <a:srgbClr val="689E5F"/>
                </a:solidFill>
                <a:latin typeface="NVRUHK+MS-UIGothic"/>
                <a:cs typeface="NVRUHK+MS-UIGothic"/>
              </a:rPr>
              <a:t>的素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3514" y="372036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领导</a:t>
            </a:r>
            <a:r>
              <a:rPr sz="2000">
                <a:solidFill>
                  <a:srgbClr val="FFFFFF"/>
                </a:solidFill>
                <a:latin typeface="NVRUHK+MS-UIGothic"/>
                <a:cs typeface="NVRUHK+MS-UIGothic"/>
              </a:rPr>
              <a:t>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NVRUHK+MS-UIGothic"/>
                <a:cs typeface="NVRUHK+MS-UIGothic"/>
              </a:rPr>
              <a:t>沟通能力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957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组织协调</a:t>
            </a:r>
            <a:r>
              <a:rPr sz="2000" spc="25">
                <a:solidFill>
                  <a:srgbClr val="FFFFFF"/>
                </a:solidFill>
                <a:latin typeface="NVRUHK+MS-UIGothic"/>
                <a:cs typeface="NVRUHK+MS-UIGothic"/>
              </a:rPr>
              <a:t>能力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NVRUHK+MS-UIGothic"/>
                <a:cs typeface="NVRUHK+MS-UIGothic"/>
              </a:rPr>
              <a:t>学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2000" spc="25">
                <a:solidFill>
                  <a:srgbClr val="FFFFFF"/>
                </a:solidFill>
                <a:latin typeface="NVRUHK+MS-UIGothic"/>
                <a:cs typeface="NVRUHK+MS-UIGothic"/>
              </a:rPr>
              <a:t>能力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7585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VRUHK+MS-UIGothic"/>
                <a:cs typeface="NVRUHK+MS-UIGothic"/>
              </a:rPr>
              <a:t>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DFD"/>
                </a:solidFill>
                <a:latin typeface="NVRUHK+MS-UIGothic"/>
                <a:cs typeface="NVRUHK+MS-UIGothic"/>
              </a:rPr>
              <a:t>良好的沟通技巧，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VRUHK+MS-UIGothic"/>
                <a:cs typeface="NVRUHK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NVRUHK+MS-UIGothic"/>
                <a:cs typeface="NVRUHK+MS-UIGothic"/>
              </a:rPr>
              <a:t>有效地与各方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NVRUHK+MS-UIGothic"/>
                <a:cs typeface="NVRUHK+MS-UIGothic"/>
              </a:rPr>
              <a:t>行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VRUHK+MS-UIGothic"/>
                <a:cs typeface="NVRUHK+MS-UIGothic"/>
              </a:rPr>
              <a:t>交流。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597015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VRUHK+MS-UIGothic"/>
                <a:cs typeface="NVRUHK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NVRUHK+MS-UIGothic"/>
                <a:cs typeface="NVRUHK+MS-UIGothic"/>
              </a:rPr>
              <a:t>合理安排工作，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调资</a:t>
            </a:r>
            <a:r>
              <a:rPr sz="1500">
                <a:solidFill>
                  <a:srgbClr val="FFFDFD"/>
                </a:solidFill>
                <a:latin typeface="NVRUHK+MS-UIGothic"/>
                <a:cs typeface="NVRUHK+MS-UIGothic"/>
              </a:rPr>
              <a:t>源，确保工作的高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VRUHK+MS-UIGothic"/>
                <a:cs typeface="NVRUHK+MS-UIGothic"/>
              </a:rPr>
              <a:t>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NVRUHK+MS-UIGothic"/>
                <a:cs typeface="NVRUHK+MS-UIGothic"/>
              </a:rPr>
              <a:t>行。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4481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VRUHK+MS-UIGothic"/>
                <a:cs typeface="NVRUHK+MS-UIGothic"/>
              </a:rPr>
              <a:t>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FFFDFD"/>
                </a:solidFill>
                <a:latin typeface="NVRUHK+MS-UIGothic"/>
                <a:cs typeface="NVRUHK+MS-UIGothic"/>
              </a:rPr>
              <a:t>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DFD"/>
                </a:solidFill>
                <a:latin typeface="NVRUHK+MS-UIGothic"/>
                <a:cs typeface="NVRUHK+MS-UIGothic"/>
              </a:rPr>
              <a:t>新知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NVRUHK+MS-UIGothic"/>
                <a:cs typeface="NVRUHK+MS-UIGothic"/>
              </a:rPr>
              <a:t>，不断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VRUHK+MS-UIGothic"/>
                <a:cs typeface="NVRUHK+MS-UIGothic"/>
              </a:rPr>
              <a:t>提升自己的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FFFDFD"/>
                </a:solidFill>
                <a:latin typeface="NVRUHK+MS-UIGothic"/>
                <a:cs typeface="NVRUHK+MS-UIGothic"/>
              </a:rPr>
              <a:t>能力和</a:t>
            </a:r>
          </a:p>
          <a:p>
            <a:pPr marL="476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VRUHK+MS-UIGothic"/>
                <a:cs typeface="NVRUHK+MS-UIGothic"/>
              </a:rPr>
              <a:t>管理水平。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86460" y="5011158"/>
            <a:ext cx="21907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VRUHK+MS-UIGothic"/>
                <a:cs typeface="NVRUHK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NVRUHK+MS-UIGothic"/>
                <a:cs typeface="NVRUHK+MS-UIGothic"/>
              </a:rPr>
              <a:t>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NVRUHK+MS-UIGothic"/>
                <a:cs typeface="NVRUHK+MS-UIGothic"/>
              </a:rPr>
              <a:t>和激励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DFD"/>
                </a:solidFill>
                <a:latin typeface="NVRUHK+MS-UIGothic"/>
                <a:cs typeface="NVRUHK+MS-UIGothic"/>
              </a:rPr>
              <a:t>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NVRUHK+MS-UIGothic"/>
                <a:cs typeface="NVRUHK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发挥</a:t>
            </a:r>
            <a:r>
              <a:rPr sz="1500">
                <a:solidFill>
                  <a:srgbClr val="FFFDFD"/>
                </a:solidFill>
                <a:latin typeface="NVRUHK+MS-UIGothic"/>
                <a:cs typeface="NVRUHK+MS-UIGothic"/>
              </a:rPr>
              <a:t>个人影响力。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52290" y="2434046"/>
            <a:ext cx="4086225" cy="31282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150619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5E5E5E"/>
                </a:solidFill>
                <a:latin typeface="QIAAUJ+WSCRBG+Arial-BoldMT"/>
                <a:cs typeface="QIAAUJ+WSCRBG+Arial-BoldMT"/>
              </a:rPr>
              <a:t>02</a:t>
            </a:r>
          </a:p>
          <a:p>
            <a:pPr marL="0" marR="0">
              <a:lnSpc>
                <a:spcPts val="4500"/>
              </a:lnSpc>
              <a:spcBef>
                <a:spcPts val="2736"/>
              </a:spcBef>
              <a:spcAft>
                <a:spcPct val="0"/>
              </a:spcAft>
            </a:pPr>
            <a:r>
              <a:rPr sz="4500">
                <a:solidFill>
                  <a:srgbClr val="5E5E5E"/>
                </a:solidFill>
                <a:latin typeface="NVRUHK+MS-UIGothic"/>
                <a:cs typeface="NVRUHK+MS-UIGothic"/>
              </a:rPr>
              <a:t>班管理技巧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NVRUHK+MS-UIGothic"/>
                <a:cs typeface="NVRUHK+MS-UIGothic"/>
              </a:rPr>
              <a:t>人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员</a:t>
            </a:r>
            <a:r>
              <a:rPr sz="3000">
                <a:solidFill>
                  <a:srgbClr val="689E5F"/>
                </a:solidFill>
                <a:latin typeface="NVRUHK+MS-UIGothic"/>
                <a:cs typeface="NVRUHK+MS-UIGothic"/>
              </a:rPr>
              <a:t>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EHGQJF+NSTHAD+MicrosoftYaHei"/>
                <a:cs typeface="EHGQJF+NSTHAD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EHGQJF+NSTHAD+MicrosoftYaHei"/>
                <a:cs typeface="EHGQJF+NSTHAD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EHGQJF+NSTHAD+MicrosoftYaHei"/>
                <a:cs typeface="EHGQJF+NSTHAD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EHGQJF+NSTHAD+MicrosoftYaHei"/>
                <a:cs typeface="EHGQJF+NSTHAD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7637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NVRUHK+MS-UIGothic"/>
                <a:cs typeface="NVRUHK+MS-UIGothic"/>
              </a:rPr>
              <a:t>了解</a:t>
            </a:r>
            <a:r>
              <a:rPr sz="1550" spc="25">
                <a:solidFill>
                  <a:srgbClr val="689E5F"/>
                </a:solidFill>
                <a:latin typeface="SimSun"/>
                <a:cs typeface="SimSun"/>
              </a:rPr>
              <a:t>团队</a:t>
            </a:r>
            <a:r>
              <a:rPr sz="1550" spc="25">
                <a:solidFill>
                  <a:srgbClr val="689E5F"/>
                </a:solidFill>
                <a:latin typeface="NVRUHK+MS-UIGothic"/>
                <a:cs typeface="NVRUHK+MS-UIGothic"/>
              </a:rPr>
              <a:t>成</a:t>
            </a:r>
            <a:r>
              <a:rPr sz="1550">
                <a:solidFill>
                  <a:srgbClr val="689E5F"/>
                </a:solidFill>
                <a:latin typeface="SimSun"/>
                <a:cs typeface="SimSun"/>
              </a:rPr>
              <a:t>员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NVRUHK+MS-UIGothic"/>
                <a:cs typeface="NVRUHK+MS-UIGothic"/>
              </a:rPr>
              <a:t>建立信任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927850" y="478853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NVRUHK+MS-UIGothic"/>
                <a:cs typeface="NVRUHK+MS-UIGothic"/>
              </a:rPr>
              <a:t>激励和鼓励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89E5F"/>
                </a:solidFill>
                <a:latin typeface="NVRUHK+MS-UIGothic"/>
                <a:cs typeface="NVRUHK+MS-UIGothic"/>
              </a:rPr>
              <a:t>解决冲突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了解每个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成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的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点、缺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点、工作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格和喜好，以便更</a:t>
            </a:r>
          </a:p>
          <a:p>
            <a:pPr marL="8572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好地分配任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行沟通。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通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过诚实</a:t>
            </a: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、公正和透明的行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建立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成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的信任，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是有</a:t>
            </a:r>
          </a:p>
          <a:p>
            <a:pPr marL="51435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效管理的基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281420" y="5274162"/>
            <a:ext cx="2694109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认</a:t>
            </a: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可和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奖</a:t>
            </a: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励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成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的成就，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激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他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的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极性和工作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情。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8959850" y="5274162"/>
            <a:ext cx="2694109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及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时发现</a:t>
            </a: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和解决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团队</a:t>
            </a: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内部冲突，</a:t>
            </a:r>
          </a:p>
          <a:p>
            <a:pPr marL="4286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维护团队</a:t>
            </a: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和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谐</a:t>
            </a: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氛</a:t>
            </a:r>
            <a:r>
              <a:rPr sz="1350">
                <a:solidFill>
                  <a:srgbClr val="282828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282828"/>
                </a:solidFill>
                <a:latin typeface="NVRUHK+MS-UIGothic"/>
                <a:cs typeface="NVRUHK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NVRUHK+MS-UIGothic"/>
                <a:cs typeface="NVRUHK+MS-UIGothic"/>
              </a:rPr>
              <a:t>任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689E5F"/>
                </a:solidFill>
                <a:latin typeface="NVRUHK+MS-UIGothic"/>
                <a:cs typeface="NVRUHK+MS-UIGothic"/>
              </a:rPr>
              <a:t>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90365" y="1529079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NVRUHK+MS-UIGothic"/>
                <a:cs typeface="NVRUHK+MS-UIGothic"/>
              </a:rPr>
              <a:t>明确任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600">
                <a:solidFill>
                  <a:srgbClr val="FFFFFF"/>
                </a:solidFill>
                <a:latin typeface="NVRUHK+MS-UIGothic"/>
                <a:cs typeface="NVRUHK+MS-UIGothic"/>
              </a:rPr>
              <a:t>目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10550" y="1529079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NVRUHK+MS-UIGothic"/>
                <a:cs typeface="NVRUHK+MS-UIGothic"/>
              </a:rPr>
              <a:t>合理分配任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178300" y="2257163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VRUHK+MS-UIGothic"/>
                <a:cs typeface="NVRUHK+MS-UIGothic"/>
              </a:rPr>
              <a:t>确保每个任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NVRUHK+MS-UIGothic"/>
                <a:cs typeface="NVRUHK+MS-UIGothic"/>
              </a:rPr>
              <a:t>都有明确的截止日期、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FFFFFF"/>
                </a:solidFill>
                <a:latin typeface="NVRUHK+MS-UIGothic"/>
                <a:cs typeface="NVRUHK+MS-UIGothic"/>
              </a:rPr>
              <a:t>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NVRUHK+MS-UIGothic"/>
                <a:cs typeface="NVRUHK+MS-UIGothic"/>
              </a:rPr>
              <a:t>果和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NVRUHK+MS-UIGothic"/>
                <a:cs typeface="NVRUHK+MS-UIGothic"/>
              </a:rPr>
              <a:t>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NVRUHK+MS-UIGothic"/>
                <a:cs typeface="NVRUHK+MS-UIGothic"/>
              </a:rPr>
              <a:t>准。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98484" y="2257163"/>
            <a:ext cx="350520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VRUHK+MS-UIGothic"/>
                <a:cs typeface="NVRUHK+MS-UIGothic"/>
              </a:rPr>
              <a:t>根据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FFF"/>
                </a:solidFill>
                <a:latin typeface="NVRUHK+MS-UIGothic"/>
                <a:cs typeface="NVRUHK+MS-UIGothic"/>
              </a:rPr>
              <a:t>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NVRUHK+MS-UIGothic"/>
                <a:cs typeface="NVRUHK+MS-UIGothic"/>
              </a:rPr>
              <a:t>的能力和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NVRUHK+MS-UIGothic"/>
                <a:cs typeface="NVRUHK+MS-UIGothic"/>
              </a:rPr>
              <a:t>源合理分配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VRUHK+MS-UIGothic"/>
                <a:cs typeface="NVRUHK+MS-UIGothic"/>
              </a:rPr>
              <a:t>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NVRUHK+MS-UIGothic"/>
                <a:cs typeface="NVRUHK+MS-UIGothic"/>
              </a:rPr>
              <a:t>，确保工作量均衡。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190365" y="4123689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NVRUHK+MS-UIGothic"/>
                <a:cs typeface="NVRUHK+MS-UIGothic"/>
              </a:rPr>
              <a:t>跟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600">
                <a:solidFill>
                  <a:srgbClr val="FFFFFF"/>
                </a:solidFill>
                <a:latin typeface="NVRUHK+MS-UIGothic"/>
                <a:cs typeface="NVRUHK+MS-UIGothic"/>
              </a:rPr>
              <a:t>任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务进</a:t>
            </a:r>
            <a:r>
              <a:rPr sz="1600">
                <a:solidFill>
                  <a:srgbClr val="FFFFFF"/>
                </a:solidFill>
                <a:latin typeface="NVRUHK+MS-UIGothic"/>
                <a:cs typeface="NVRUHK+MS-UIGothic"/>
              </a:rPr>
              <a:t>度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210550" y="4123689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600">
                <a:solidFill>
                  <a:srgbClr val="FFFFFF"/>
                </a:solidFill>
                <a:latin typeface="NVRUHK+MS-UIGothic"/>
                <a:cs typeface="NVRUHK+MS-UIGothic"/>
              </a:rPr>
              <a:t>估任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600">
                <a:solidFill>
                  <a:srgbClr val="FFFFFF"/>
                </a:solidFill>
                <a:latin typeface="NVRUHK+MS-UIGothic"/>
                <a:cs typeface="NVRUHK+MS-UIGothic"/>
              </a:rPr>
              <a:t>成果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178300" y="4851138"/>
            <a:ext cx="357708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VRUHK+MS-UIGothic"/>
                <a:cs typeface="NVRUHK+MS-UIGothic"/>
              </a:rPr>
              <a:t>定期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FFF"/>
                </a:solidFill>
                <a:latin typeface="NVRUHK+MS-UIGothic"/>
                <a:cs typeface="NVRUHK+MS-UIGothic"/>
              </a:rPr>
              <a:t>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务进</a:t>
            </a:r>
            <a:r>
              <a:rPr sz="1500">
                <a:solidFill>
                  <a:srgbClr val="FFFFFF"/>
                </a:solidFill>
                <a:latin typeface="NVRUHK+MS-UIGothic"/>
                <a:cs typeface="NVRUHK+MS-UIGothic"/>
              </a:rPr>
              <a:t>度，确保按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FFF"/>
                </a:solidFill>
                <a:latin typeface="NVRUHK+MS-UIGothic"/>
                <a:cs typeface="NVRUHK+MS-UIGothic"/>
              </a:rPr>
              <a:t>划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NVRUHK+MS-UIGothic"/>
                <a:cs typeface="NVRUHK+MS-UIGothic"/>
              </a:rPr>
              <a:t>行，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VRUHK+MS-UIGothic"/>
                <a:cs typeface="NVRUHK+MS-UIGothic"/>
              </a:rPr>
              <a:t>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NVRUHK+MS-UIGothic"/>
                <a:cs typeface="NVRUHK+MS-UIGothic"/>
              </a:rPr>
              <a:t>解决遇到的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NVRUHK+MS-UIGothic"/>
                <a:cs typeface="NVRUHK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198484" y="4854313"/>
            <a:ext cx="34316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NVRUHK+MS-UIGothic"/>
                <a:cs typeface="NVRUHK+MS-UIGothic"/>
              </a:rPr>
              <a:t>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NVRUHK+MS-UIGothic"/>
                <a:cs typeface="NVRUHK+MS-UIGothic"/>
              </a:rPr>
              <a:t>完成情况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NVRUHK+MS-UIGothic"/>
                <a:cs typeface="NVRUHK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NVRUHK+MS-UIGothic"/>
                <a:cs typeface="NVRUHK+MS-UIGothic"/>
              </a:rPr>
              <a:t>估，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总结经验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NVRUHK+MS-UIGothic"/>
                <a:cs typeface="NVRUHK+MS-UIGothic"/>
              </a:rPr>
              <a:t>教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FFFFFF"/>
                </a:solidFill>
                <a:latin typeface="NVRUHK+MS-UIGothic"/>
                <a:cs typeface="NVRUHK+MS-UIGothic"/>
              </a:rPr>
              <a:t>，持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FFFFFF"/>
                </a:solidFill>
                <a:latin typeface="NVRUHK+MS-UIGothic"/>
                <a:cs typeface="NVRUHK+MS-UIGothic"/>
              </a:rPr>
              <a:t>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NVRUHK+MS-UIGothic"/>
                <a:cs typeface="NVRUHK+MS-UIGothic"/>
              </a:rPr>
              <a:t>工作流程。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02275" y="2434046"/>
            <a:ext cx="2786806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5E5E5E"/>
                </a:solidFill>
                <a:latin typeface="QIAAUJ+WSCRBG+Arial-BoldMT"/>
                <a:cs typeface="QIAAUJ+WSCRBG+Arial-BoldMT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264025" y="3762097"/>
            <a:ext cx="1428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E5E5E"/>
                </a:solidFill>
                <a:latin typeface="NVRUHK+MS-UIGothic"/>
                <a:cs typeface="NVRUHK+MS-UIGothic"/>
              </a:rPr>
              <a:t>班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团队</a:t>
            </a:r>
            <a:r>
              <a:rPr sz="3000">
                <a:solidFill>
                  <a:srgbClr val="689E5F"/>
                </a:solidFill>
                <a:latin typeface="NVRUHK+MS-UIGothic"/>
                <a:cs typeface="NVRUHK+MS-UIGothic"/>
              </a:rPr>
              <a:t>建</a:t>
            </a:r>
            <a:r>
              <a:rPr sz="3000">
                <a:solidFill>
                  <a:srgbClr val="689E5F"/>
                </a:solidFill>
                <a:latin typeface="SimSun"/>
                <a:cs typeface="SimSun"/>
              </a:rPr>
              <a:t>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KMLTQ+VGIDRE+MicrosoftYaHei-Bold"/>
                <a:cs typeface="MKMLTQ+VGIDRE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KMLTQ+VGIDRE+MicrosoftYaHei-Bold"/>
                <a:cs typeface="MKMLTQ+VGIDRE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MKMLTQ+VGIDRE+MicrosoftYaHei-Bold"/>
                <a:cs typeface="MKMLTQ+VGIDRE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89E5F"/>
                </a:solidFill>
                <a:latin typeface="NVRUHK+MS-UIGothic"/>
                <a:cs typeface="NVRUHK+MS-UIGothic"/>
              </a:rPr>
              <a:t>明确</a:t>
            </a:r>
            <a:r>
              <a:rPr sz="2000" spc="25">
                <a:solidFill>
                  <a:srgbClr val="689E5F"/>
                </a:solidFill>
                <a:latin typeface="SimSun"/>
                <a:cs typeface="SimSun"/>
              </a:rPr>
              <a:t>团队</a:t>
            </a:r>
            <a:r>
              <a:rPr sz="2000" spc="25">
                <a:solidFill>
                  <a:srgbClr val="689E5F"/>
                </a:solidFill>
                <a:latin typeface="NVRUHK+MS-UIGothic"/>
                <a:cs typeface="NVRUHK+MS-UIGothic"/>
              </a:rPr>
              <a:t>目</a:t>
            </a:r>
            <a:r>
              <a:rPr sz="2000">
                <a:solidFill>
                  <a:srgbClr val="689E5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89E5F"/>
                </a:solidFill>
                <a:latin typeface="NVRUHK+MS-UIGothic"/>
                <a:cs typeface="NVRUHK+MS-UIGothic"/>
              </a:rPr>
              <a:t>合理分工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689E5F"/>
                </a:solidFill>
                <a:latin typeface="NVRUHK+MS-UIGothic"/>
                <a:cs typeface="NVRUHK+MS-UIGothic"/>
              </a:rPr>
              <a:t>培</a:t>
            </a:r>
            <a:r>
              <a:rPr sz="2000" spc="25">
                <a:solidFill>
                  <a:srgbClr val="689E5F"/>
                </a:solidFill>
                <a:latin typeface="SimSun"/>
                <a:cs typeface="SimSun"/>
              </a:rPr>
              <a:t>训</a:t>
            </a:r>
            <a:r>
              <a:rPr sz="2000" spc="25">
                <a:solidFill>
                  <a:srgbClr val="689E5F"/>
                </a:solidFill>
                <a:latin typeface="NVRUHK+MS-UIGothic"/>
                <a:cs typeface="NVRUHK+MS-UIGothic"/>
              </a:rPr>
              <a:t>与</a:t>
            </a:r>
            <a:r>
              <a:rPr sz="2000" spc="23">
                <a:solidFill>
                  <a:srgbClr val="689E5F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689E5F"/>
                </a:solidFill>
                <a:latin typeface="NVRUHK+MS-UIGothic"/>
                <a:cs typeface="NVRUHK+MS-UIGothic"/>
              </a:rPr>
              <a:t>展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确保每个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成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都清楚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了解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的目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和任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并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之努力。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根据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成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的特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和能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力，合理分配工作任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发挥</a:t>
            </a: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每个人的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提供必要的培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和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展机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会，帮助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成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提升技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能和知</a:t>
            </a:r>
            <a:r>
              <a:rPr sz="1500">
                <a:solidFill>
                  <a:srgbClr val="282828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282828"/>
                </a:solidFill>
                <a:latin typeface="NVRUHK+MS-UIGothic"/>
                <a:cs typeface="NVRUHK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https://d.book118.com/187146100132006043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2">
      <vt:lpstr>Arial</vt:lpstr>
      <vt:lpstr>Calibri</vt:lpstr>
      <vt:lpstr>NVRUHK+MS-UIGothic</vt:lpstr>
      <vt:lpstr>QWULLC+GNWVAU+ArialMT</vt:lpstr>
      <vt:lpstr>Times New Roman</vt:lpstr>
      <vt:lpstr>QIAAUJ+WSCRBG+Arial-BoldMT</vt:lpstr>
      <vt:lpstr>SimSun</vt:lpstr>
      <vt:lpstr>EHGQJF+NSTHAD+MicrosoftYaHei</vt:lpstr>
      <vt:lpstr>MKMLTQ+VGIDRE+MicrosoftYaHei-Bold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2024-09-17T15:31:36.990</cp:lastPrinted>
  <dcterms:created xsi:type="dcterms:W3CDTF">2024-09-17T07:31:37Z</dcterms:created>
  <dcterms:modified xsi:type="dcterms:W3CDTF">2024-09-17T07:31:38Z</dcterms:modified>
</cp:coreProperties>
</file>