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7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image" Target="../media/image1.png" /><Relationship Id="rId7" Type="http://schemas.openxmlformats.org/officeDocument/2006/relationships/tags" Target="../tags/tag6.xml" /><Relationship Id="rId8" Type="http://schemas.openxmlformats.org/officeDocument/2006/relationships/image" Target="../media/image2.png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tags" Target="../tags/tag2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image" Target="../media/image5.png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tags" Target="../tags/tag36.xml" /><Relationship Id="rId16" Type="http://schemas.openxmlformats.org/officeDocument/2006/relationships/tags" Target="../tags/tag37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image" Target="../media/image4.png" /><Relationship Id="rId8" Type="http://schemas.openxmlformats.org/officeDocument/2006/relationships/tags" Target="../tags/tag31.xml" /><Relationship Id="rId9" Type="http://schemas.openxmlformats.org/officeDocument/2006/relationships/image" Target="../media/image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10" Type="http://schemas.openxmlformats.org/officeDocument/2006/relationships/image" Target="../media/image6.png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image" Target="../media/image1.png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3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10" Type="http://schemas.openxmlformats.org/officeDocument/2006/relationships/image" Target="../media/image3.png" /><Relationship Id="rId11" Type="http://schemas.openxmlformats.org/officeDocument/2006/relationships/tags" Target="../tags/tag118.xml" /><Relationship Id="rId12" Type="http://schemas.openxmlformats.org/officeDocument/2006/relationships/image" Target="../media/image7.png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image" Target="../media/image1.png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A9828-0D50-4681-8882-911817400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7ECB0-144C-489F-99B8-B2CDB2535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3E3CE-A873-4064-A7AC-C98678750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D9A979-7830-4FB3-B88D-190D7A02E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6859A5-0868-4AC5-9E85-3B2D708DF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0516D0-68DF-46EF-987B-16BFCFDB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FE944C-192B-490B-9EFC-97DC88771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FA0AF-2670-4CE5-A087-5A623C6BC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BCFE0C-AECB-47A3-92B5-6B24B52BF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BE3F1-44E9-4C71-906D-61DE626D2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EC6BD-AE62-4F1A-85B3-9190C0900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49" descr="桌子上放着花瓶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4198366" y="4347977"/>
            <a:ext cx="2718835" cy="2510023"/>
          </a:xfrm>
          <a:prstGeom prst="rect">
            <a:avLst/>
          </a:prstGeom>
        </p:spPr>
      </p:pic>
      <p:pic>
        <p:nvPicPr>
          <p:cNvPr id="2097155" name="VCG211356159917" descr="黑白色的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6652260" y="0"/>
            <a:ext cx="5156200" cy="5135880"/>
          </a:xfrm>
          <a:prstGeom prst="rect">
            <a:avLst/>
          </a:prstGeom>
          <a:ln>
            <a:noFill/>
          </a:ln>
        </p:spPr>
      </p:pic>
      <p:sp>
        <p:nvSpPr>
          <p:cNvPr id="1048686" name="署名"/>
          <p:cNvSpPr txBox="1">
            <a:spLocks noGrp="1"/>
          </p:cNvSpPr>
          <p:nvPr>
            <p:ph type="body" idx="4" hasCustomPrompt="1"/>
            <p:custDataLst>
              <p:tags r:id="rId10"/>
            </p:custDataLst>
          </p:nvPr>
        </p:nvSpPr>
        <p:spPr>
          <a:xfrm>
            <a:off x="1656715" y="4504690"/>
            <a:ext cx="237172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8" name="标题"/>
          <p:cNvSpPr txBox="1">
            <a:spLocks noGrp="1"/>
          </p:cNvSpPr>
          <p:nvPr>
            <p:ph type="title" idx="3" hasCustomPrompt="1"/>
            <p:custDataLst>
              <p:tags r:id="rId11"/>
            </p:custDataLst>
          </p:nvPr>
        </p:nvSpPr>
        <p:spPr>
          <a:xfrm>
            <a:off x="1178560" y="2216785"/>
            <a:ext cx="5138420" cy="207264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</a:p>
        </p:txBody>
      </p:sp>
      <p:pic>
        <p:nvPicPr>
          <p:cNvPr id="2097157" name="图片 21" descr="卡通人物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rcRect t="742" r="50704"/>
          <a:stretch>
            <a:fillRect/>
          </a:stretch>
        </p:blipFill>
        <p:spPr>
          <a:xfrm>
            <a:off x="1178755" y="4532630"/>
            <a:ext cx="307663" cy="344339"/>
          </a:xfrm>
          <a:prstGeom prst="rect">
            <a:avLst/>
          </a:prstGeom>
        </p:spPr>
      </p:pic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178560" y="1605915"/>
            <a:ext cx="5138420" cy="41402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300" normalizeH="0" baseline="0" noProof="1">
                <a:solidFill>
                  <a:schemeClr val="accent2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0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10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2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任意多边形 8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4" name="任意多边形 7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712470" y="1109980"/>
            <a:ext cx="1454785" cy="4043680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pic>
        <p:nvPicPr>
          <p:cNvPr id="2097159" name="图片 5" descr="黑白色的花&#10;&#10;中度可信度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9538335" y="304165"/>
            <a:ext cx="2266950" cy="22586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图片 21" descr="卡通人物&#10;&#10;中度可信度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t="742" r="50704"/>
          <a:stretch>
            <a:fillRect/>
          </a:stretch>
        </p:blipFill>
        <p:spPr>
          <a:xfrm>
            <a:off x="1285776" y="3163083"/>
            <a:ext cx="307663" cy="344339"/>
          </a:xfrm>
          <a:prstGeom prst="rect">
            <a:avLst/>
          </a:prstGeom>
        </p:spPr>
      </p:pic>
      <p:sp>
        <p:nvSpPr>
          <p:cNvPr id="1048730" name="矩形 24"/>
          <p:cNvSpPr/>
          <p:nvPr>
            <p:custDataLst>
              <p:tags r:id="rId11"/>
            </p:custDataLst>
          </p:nvPr>
        </p:nvSpPr>
        <p:spPr>
          <a:xfrm>
            <a:off x="2430780" y="2286000"/>
            <a:ext cx="9367520" cy="3448050"/>
          </a:xfrm>
          <a:prstGeom prst="rect">
            <a:avLst/>
          </a:prstGeom>
          <a:solidFill>
            <a:schemeClr val="bg2">
              <a:lumMod val="90000"/>
              <a:alpha val="31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3" name="图片 49" descr="桌子上放着花瓶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7845" y="4669155"/>
            <a:ext cx="1899285" cy="1753235"/>
          </a:xfrm>
          <a:prstGeom prst="rect">
            <a:avLst/>
          </a:prstGeom>
        </p:spPr>
      </p:pic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任意多边形 10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bg2"/>
              </a:solidFill>
              <a:sym typeface="+mn-ea"/>
            </a:endParaRPr>
          </a:p>
        </p:txBody>
      </p:sp>
      <p:sp>
        <p:nvSpPr>
          <p:cNvPr id="104874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sp>
        <p:nvSpPr>
          <p:cNvPr id="104874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/>
              </a:solidFill>
            </a:endParaRPr>
          </a:p>
        </p:txBody>
      </p:sp>
      <p:pic>
        <p:nvPicPr>
          <p:cNvPr id="2097165" name="图片 49" descr="桌子上放着花瓶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6158230" y="2399030"/>
            <a:ext cx="4841875" cy="4470400"/>
          </a:xfrm>
          <a:prstGeom prst="rect">
            <a:avLst/>
          </a:prstGeom>
        </p:spPr>
      </p:pic>
      <p:sp>
        <p:nvSpPr>
          <p:cNvPr id="1048748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402080" y="2399030"/>
            <a:ext cx="5443220" cy="267398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50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1402080" y="1568132"/>
            <a:ext cx="5443220" cy="90106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</a:p>
        </p:txBody>
      </p:sp>
      <p:pic>
        <p:nvPicPr>
          <p:cNvPr id="2097167" name="图片 6" descr="黑白色的花&#10;&#10;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037195" y="28575"/>
            <a:ext cx="3780790" cy="376682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362" h="3349">
                <a:moveTo>
                  <a:pt x="231" y="312"/>
                </a:moveTo>
                <a:lnTo>
                  <a:pt x="231" y="1437"/>
                </a:lnTo>
                <a:lnTo>
                  <a:pt x="1506" y="1437"/>
                </a:lnTo>
                <a:lnTo>
                  <a:pt x="1506" y="312"/>
                </a:lnTo>
                <a:lnTo>
                  <a:pt x="231" y="312"/>
                </a:lnTo>
                <a:close/>
                <a:moveTo>
                  <a:pt x="0" y="0"/>
                </a:moveTo>
                <a:lnTo>
                  <a:pt x="3362" y="0"/>
                </a:lnTo>
                <a:lnTo>
                  <a:pt x="3362" y="3350"/>
                </a:lnTo>
                <a:lnTo>
                  <a:pt x="0" y="335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78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2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4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6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98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00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0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2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4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1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任意多边形 16"/>
          <p:cNvSpPr/>
          <p:nvPr>
            <p:custDataLst>
              <p:tags r:id="rId1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6" name="任意多边形 15"/>
          <p:cNvSpPr/>
          <p:nvPr>
            <p:custDataLst>
              <p:tags r:id="rId2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8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0" name="任意多边形 9"/>
          <p:cNvSpPr/>
          <p:nvPr>
            <p:custDataLst>
              <p:tags r:id="rId4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任意多边形 4"/>
          <p:cNvSpPr/>
          <p:nvPr>
            <p:custDataLst>
              <p:tags r:id="rId5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34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6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8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40" name="任意多边形 4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42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4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6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5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任意多边形 11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6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7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7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任意多边形 8"/>
          <p:cNvSpPr/>
          <p:nvPr>
            <p:custDataLst>
              <p:tags r:id="rId1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80" name="任意多边形 9"/>
          <p:cNvSpPr/>
          <p:nvPr>
            <p:custDataLst>
              <p:tags r:id="rId2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任意多边形 14"/>
          <p:cNvSpPr/>
          <p:nvPr>
            <p:custDataLst>
              <p:tags r:id="rId3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 15"/>
          <p:cNvSpPr/>
          <p:nvPr>
            <p:custDataLst>
              <p:tags r:id="rId4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任意多边形 16"/>
          <p:cNvSpPr/>
          <p:nvPr>
            <p:custDataLst>
              <p:tags r:id="rId5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29" descr="桌子上放着花瓶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898636" y="4347977"/>
            <a:ext cx="2718835" cy="2510023"/>
          </a:xfrm>
          <a:prstGeom prst="rect">
            <a:avLst/>
          </a:prstGeom>
        </p:spPr>
      </p:pic>
      <p:sp>
        <p:nvSpPr>
          <p:cNvPr id="1048888" name="署名"/>
          <p:cNvSpPr txBox="1">
            <a:spLocks noGrp="1"/>
          </p:cNvSpPr>
          <p:nvPr>
            <p:ph type="body" idx="4"/>
            <p:custDataLst>
              <p:tags r:id="rId8"/>
            </p:custDataLst>
          </p:nvPr>
        </p:nvSpPr>
        <p:spPr>
          <a:xfrm>
            <a:off x="7785735" y="3968750"/>
            <a:ext cx="3928745" cy="40894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2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90" name="标题"/>
          <p:cNvSpPr txBox="1">
            <a:spLocks noGrp="1"/>
          </p:cNvSpPr>
          <p:nvPr>
            <p:ph type="title" idx="3" hasCustomPrompt="1"/>
            <p:custDataLst>
              <p:tags r:id="rId9"/>
            </p:custDataLst>
          </p:nvPr>
        </p:nvSpPr>
        <p:spPr>
          <a:xfrm>
            <a:off x="7307580" y="1913255"/>
            <a:ext cx="4432300" cy="1716405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pic>
        <p:nvPicPr>
          <p:cNvPr id="2097171" name="图片 21" descr="卡通人物&#10;&#10;中度可信度描述已自动生成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rcRect t="742" r="50704"/>
          <a:stretch>
            <a:fillRect/>
          </a:stretch>
        </p:blipFill>
        <p:spPr>
          <a:xfrm>
            <a:off x="7307580" y="3996690"/>
            <a:ext cx="307975" cy="344170"/>
          </a:xfrm>
          <a:prstGeom prst="rect">
            <a:avLst/>
          </a:prstGeom>
        </p:spPr>
      </p:pic>
      <p:pic>
        <p:nvPicPr>
          <p:cNvPr id="2097173" name="VCG211356159917" descr="黑白色的花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379730" y="-160020"/>
            <a:ext cx="6068060" cy="6044565"/>
          </a:xfrm>
          <a:prstGeom prst="rect">
            <a:avLst/>
          </a:prstGeom>
          <a:ln>
            <a:noFill/>
          </a:ln>
        </p:spPr>
      </p:pic>
      <p:sp>
        <p:nvSpPr>
          <p:cNvPr id="10488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22" Type="http://schemas.openxmlformats.org/officeDocument/2006/relationships/tags" Target="../tags/tag1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4"/>
          <p:cNvSpPr/>
          <p:nvPr>
            <p:custDataLst>
              <p:tags r:id="rId12"/>
            </p:custDataLst>
          </p:nvPr>
        </p:nvSpPr>
        <p:spPr>
          <a:xfrm flipH="1">
            <a:off x="372110" y="368935"/>
            <a:ext cx="11447780" cy="61201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8028" h="9638">
                <a:moveTo>
                  <a:pt x="340" y="0"/>
                </a:moveTo>
                <a:lnTo>
                  <a:pt x="17688" y="0"/>
                </a:lnTo>
                <a:lnTo>
                  <a:pt x="17688" y="340"/>
                </a:lnTo>
                <a:lnTo>
                  <a:pt x="18028" y="340"/>
                </a:lnTo>
                <a:lnTo>
                  <a:pt x="18028" y="9298"/>
                </a:lnTo>
                <a:lnTo>
                  <a:pt x="17688" y="9298"/>
                </a:lnTo>
                <a:lnTo>
                  <a:pt x="17688" y="9638"/>
                </a:lnTo>
                <a:lnTo>
                  <a:pt x="340" y="9638"/>
                </a:lnTo>
                <a:lnTo>
                  <a:pt x="340" y="9298"/>
                </a:lnTo>
                <a:lnTo>
                  <a:pt x="0" y="9298"/>
                </a:lnTo>
                <a:lnTo>
                  <a:pt x="0" y="340"/>
                </a:lnTo>
                <a:lnTo>
                  <a:pt x="340" y="340"/>
                </a:lnTo>
                <a:lnTo>
                  <a:pt x="340" y="0"/>
                </a:lnTo>
                <a:close/>
              </a:path>
            </a:pathLst>
          </a:custGeom>
          <a:solidFill>
            <a:schemeClr val="bg2"/>
          </a:solidFill>
          <a:ln w="25400">
            <a:solidFill>
              <a:schemeClr val="accent4"/>
            </a:solidFill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任意多边形 9"/>
          <p:cNvSpPr/>
          <p:nvPr>
            <p:custDataLst>
              <p:tags r:id="rId13"/>
            </p:custDataLst>
          </p:nvPr>
        </p:nvSpPr>
        <p:spPr>
          <a:xfrm>
            <a:off x="37211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任意多边形 14"/>
          <p:cNvSpPr/>
          <p:nvPr>
            <p:custDataLst>
              <p:tags r:id="rId14"/>
            </p:custDataLst>
          </p:nvPr>
        </p:nvSpPr>
        <p:spPr>
          <a:xfrm flipH="1">
            <a:off x="11513820" y="368935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任意多边形 15"/>
          <p:cNvSpPr/>
          <p:nvPr>
            <p:custDataLst>
              <p:tags r:id="rId15"/>
            </p:custDataLst>
          </p:nvPr>
        </p:nvSpPr>
        <p:spPr>
          <a:xfrm flipH="1" flipV="1">
            <a:off x="1151382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2" name="任意多边形 16"/>
          <p:cNvSpPr/>
          <p:nvPr>
            <p:custDataLst>
              <p:tags r:id="rId16"/>
            </p:custDataLst>
          </p:nvPr>
        </p:nvSpPr>
        <p:spPr>
          <a:xfrm flipV="1">
            <a:off x="372110" y="6183630"/>
            <a:ext cx="306070" cy="3054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82" h="481">
                <a:moveTo>
                  <a:pt x="0" y="0"/>
                </a:moveTo>
                <a:lnTo>
                  <a:pt x="198" y="0"/>
                </a:lnTo>
                <a:lnTo>
                  <a:pt x="198" y="198"/>
                </a:lnTo>
                <a:lnTo>
                  <a:pt x="0" y="198"/>
                </a:lnTo>
                <a:lnTo>
                  <a:pt x="0" y="0"/>
                </a:lnTo>
                <a:close/>
                <a:moveTo>
                  <a:pt x="482" y="198"/>
                </a:moveTo>
                <a:lnTo>
                  <a:pt x="482" y="340"/>
                </a:lnTo>
                <a:lnTo>
                  <a:pt x="340" y="340"/>
                </a:lnTo>
                <a:lnTo>
                  <a:pt x="340" y="481"/>
                </a:lnTo>
                <a:lnTo>
                  <a:pt x="198" y="481"/>
                </a:lnTo>
                <a:lnTo>
                  <a:pt x="198" y="340"/>
                </a:lnTo>
                <a:lnTo>
                  <a:pt x="198" y="198"/>
                </a:lnTo>
                <a:lnTo>
                  <a:pt x="340" y="198"/>
                </a:lnTo>
                <a:lnTo>
                  <a:pt x="482" y="198"/>
                </a:lnTo>
                <a:close/>
              </a:path>
            </a:pathLst>
          </a:cu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日期占位符 1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1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1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400" y="1444770"/>
            <a:ext cx="10969200" cy="47321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1048672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400" y="597158"/>
            <a:ext cx="10969200" cy="70547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+mn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 panose="00000500000000000000" charset="-122"/>
          <a:ea typeface="MiSans Normal" panose="00000500000000000000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 panose="00000500000000000000" charset="-122"/>
          <a:ea typeface="MiSans Normal" panose="00000500000000000000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 panose="00000500000000000000" charset="-122"/>
          <a:ea typeface="MiSans Normal" panose="00000500000000000000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 panose="00000500000000000000" charset="-122"/>
          <a:ea typeface="MiSans Normal" panose="00000500000000000000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MiSans Normal" panose="00000500000000000000" charset="-122"/>
          <a:ea typeface="MiSans Normal" panose="00000500000000000000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31" Type="http://schemas.openxmlformats.org/officeDocument/2006/relationships/tags" Target="../tags/tag192.xml" /><Relationship Id="rId32" Type="http://schemas.openxmlformats.org/officeDocument/2006/relationships/tags" Target="../tags/tag193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404215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标题 3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扬州慢教学课件</a:t>
            </a:r>
          </a:p>
        </p:txBody>
      </p:sp>
      <p:sp>
        <p:nvSpPr>
          <p:cNvPr id="1048652" name="文本占位符 5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5833" lnSpcReduction="10000"/>
          </a:bodyPr>
          <a:lstStyle/>
          <a:p>
            <a:r>
              <a:rPr lang="zh-CN" altLang="en-US"/>
              <a:t>添加文档副标题</a:t>
            </a: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29" name="直接连接符 32"/>
          <p:cNvCxnSpPr/>
          <p:nvPr>
            <p:custDataLst>
              <p:tags r:id="rId4"/>
            </p:custDataLst>
          </p:nvPr>
        </p:nvCxnSpPr>
        <p:spPr>
          <a:xfrm flipH="1">
            <a:off x="3951970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序号"/>
          <p:cNvSpPr txBox="1"/>
          <p:nvPr>
            <p:custDataLst>
              <p:tags r:id="rId5"/>
            </p:custDataLst>
          </p:nvPr>
        </p:nvSpPr>
        <p:spPr>
          <a:xfrm>
            <a:off x="2617200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壹</a:t>
            </a:r>
          </a:p>
        </p:txBody>
      </p:sp>
      <p:sp>
        <p:nvSpPr>
          <p:cNvPr id="1048924" name="标题"/>
          <p:cNvSpPr txBox="1"/>
          <p:nvPr>
            <p:custDataLst>
              <p:tags r:id="rId6"/>
            </p:custDataLst>
          </p:nvPr>
        </p:nvSpPr>
        <p:spPr>
          <a:xfrm>
            <a:off x="261747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添加</a:t>
            </a:r>
          </a:p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目录标题</a:t>
            </a:r>
          </a:p>
        </p:txBody>
      </p:sp>
      <p:cxnSp>
        <p:nvCxnSpPr>
          <p:cNvPr id="3145731" name="直接连接符 66"/>
          <p:cNvCxnSpPr/>
          <p:nvPr>
            <p:custDataLst>
              <p:tags r:id="rId7"/>
            </p:custDataLst>
          </p:nvPr>
        </p:nvCxnSpPr>
        <p:spPr>
          <a:xfrm flipH="1">
            <a:off x="5509193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6" name="序号"/>
          <p:cNvSpPr txBox="1"/>
          <p:nvPr>
            <p:custDataLst>
              <p:tags r:id="rId8"/>
            </p:custDataLst>
          </p:nvPr>
        </p:nvSpPr>
        <p:spPr>
          <a:xfrm>
            <a:off x="4174423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贰</a:t>
            </a:r>
          </a:p>
        </p:txBody>
      </p:sp>
      <p:sp>
        <p:nvSpPr>
          <p:cNvPr id="1048928" name="标题"/>
          <p:cNvSpPr txBox="1"/>
          <p:nvPr>
            <p:custDataLst>
              <p:tags r:id="rId9"/>
            </p:custDataLst>
          </p:nvPr>
        </p:nvSpPr>
        <p:spPr>
          <a:xfrm>
            <a:off x="417449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课件封面与目录</a:t>
            </a:r>
          </a:p>
        </p:txBody>
      </p:sp>
      <p:cxnSp>
        <p:nvCxnSpPr>
          <p:cNvPr id="3145733" name="直接连接符 72"/>
          <p:cNvCxnSpPr/>
          <p:nvPr>
            <p:custDataLst>
              <p:tags r:id="rId10"/>
            </p:custDataLst>
          </p:nvPr>
        </p:nvCxnSpPr>
        <p:spPr>
          <a:xfrm flipH="1">
            <a:off x="7066416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0" name="序号"/>
          <p:cNvSpPr txBox="1"/>
          <p:nvPr>
            <p:custDataLst>
              <p:tags r:id="rId11"/>
            </p:custDataLst>
          </p:nvPr>
        </p:nvSpPr>
        <p:spPr>
          <a:xfrm>
            <a:off x="573164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叁</a:t>
            </a:r>
          </a:p>
        </p:txBody>
      </p:sp>
      <p:sp>
        <p:nvSpPr>
          <p:cNvPr id="1048932" name="标题"/>
          <p:cNvSpPr txBox="1"/>
          <p:nvPr>
            <p:custDataLst>
              <p:tags r:id="rId12"/>
            </p:custDataLst>
          </p:nvPr>
        </p:nvSpPr>
        <p:spPr>
          <a:xfrm>
            <a:off x="5731510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教学目标与教学方法</a:t>
            </a:r>
          </a:p>
        </p:txBody>
      </p:sp>
      <p:cxnSp>
        <p:nvCxnSpPr>
          <p:cNvPr id="3145735" name="直接连接符 78"/>
          <p:cNvCxnSpPr/>
          <p:nvPr>
            <p:custDataLst>
              <p:tags r:id="rId13"/>
            </p:custDataLst>
          </p:nvPr>
        </p:nvCxnSpPr>
        <p:spPr>
          <a:xfrm flipH="1">
            <a:off x="8623639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序号"/>
          <p:cNvSpPr txBox="1"/>
          <p:nvPr>
            <p:custDataLst>
              <p:tags r:id="rId14"/>
            </p:custDataLst>
          </p:nvPr>
        </p:nvSpPr>
        <p:spPr>
          <a:xfrm>
            <a:off x="7288869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肆</a:t>
            </a:r>
          </a:p>
        </p:txBody>
      </p:sp>
      <p:sp>
        <p:nvSpPr>
          <p:cNvPr id="1048936" name="标题"/>
          <p:cNvSpPr txBox="1"/>
          <p:nvPr>
            <p:custDataLst>
              <p:tags r:id="rId15"/>
            </p:custDataLst>
          </p:nvPr>
        </p:nvSpPr>
        <p:spPr>
          <a:xfrm>
            <a:off x="728916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教学内容与教学步骤</a:t>
            </a:r>
          </a:p>
        </p:txBody>
      </p:sp>
      <p:cxnSp>
        <p:nvCxnSpPr>
          <p:cNvPr id="3145737" name="直接连接符 84"/>
          <p:cNvCxnSpPr/>
          <p:nvPr>
            <p:custDataLst>
              <p:tags r:id="rId16"/>
            </p:custDataLst>
          </p:nvPr>
        </p:nvCxnSpPr>
        <p:spPr>
          <a:xfrm flipH="1">
            <a:off x="10180862" y="2725420"/>
            <a:ext cx="0" cy="2592070"/>
          </a:xfrm>
          <a:prstGeom prst="line">
            <a:avLst/>
          </a:prstGeom>
          <a:ln w="12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8" name="序号"/>
          <p:cNvSpPr txBox="1"/>
          <p:nvPr>
            <p:custDataLst>
              <p:tags r:id="rId17"/>
            </p:custDataLst>
          </p:nvPr>
        </p:nvSpPr>
        <p:spPr>
          <a:xfrm>
            <a:off x="8846092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伍</a:t>
            </a:r>
          </a:p>
        </p:txBody>
      </p:sp>
      <p:sp>
        <p:nvSpPr>
          <p:cNvPr id="1048940" name="标题"/>
          <p:cNvSpPr txBox="1"/>
          <p:nvPr>
            <p:custDataLst>
              <p:tags r:id="rId18"/>
            </p:custDataLst>
          </p:nvPr>
        </p:nvSpPr>
        <p:spPr>
          <a:xfrm>
            <a:off x="884618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教学难点与重点解析</a:t>
            </a:r>
          </a:p>
        </p:txBody>
      </p:sp>
      <p:sp>
        <p:nvSpPr>
          <p:cNvPr id="1048942" name="序号"/>
          <p:cNvSpPr txBox="1"/>
          <p:nvPr>
            <p:custDataLst>
              <p:tags r:id="rId19"/>
            </p:custDataLst>
          </p:nvPr>
        </p:nvSpPr>
        <p:spPr>
          <a:xfrm>
            <a:off x="10403316" y="2730500"/>
            <a:ext cx="1257935" cy="6121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>
                <a:solidFill>
                  <a:schemeClr val="accent1"/>
                </a:solidFill>
                <a:latin typeface="+mj-ea"/>
                <a:ea typeface="+mj-ea"/>
              </a:rPr>
              <a:t>陆</a:t>
            </a:r>
          </a:p>
        </p:txBody>
      </p:sp>
      <p:sp>
        <p:nvSpPr>
          <p:cNvPr id="1048944" name="标题"/>
          <p:cNvSpPr txBox="1"/>
          <p:nvPr>
            <p:custDataLst>
              <p:tags r:id="rId20"/>
            </p:custDataLst>
          </p:nvPr>
        </p:nvSpPr>
        <p:spPr>
          <a:xfrm>
            <a:off x="10403205" y="3361055"/>
            <a:ext cx="1257935" cy="18694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教学互动与课堂练习</a:t>
            </a: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</a:t>
            </a:r>
          </a:p>
          <a:p>
            <a:r>
              <a:rPr lang="zh-CN" altLang="en-US"/>
              <a:t>添加章节标题</a:t>
            </a:r>
          </a:p>
        </p:txBody>
      </p:sp>
      <p:sp>
        <p:nvSpPr>
          <p:cNvPr id="104901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课件封面与目录</a:t>
            </a:r>
          </a:p>
        </p:txBody>
      </p:sp>
      <p:sp>
        <p:nvSpPr>
          <p:cNvPr id="1049076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第二章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课件封面</a:t>
            </a:r>
          </a:p>
        </p:txBody>
      </p:sp>
      <p:cxnSp>
        <p:nvCxnSpPr>
          <p:cNvPr id="314573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0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副标题：深入解析古诗词之美</a:t>
            </a:r>
          </a:p>
        </p:txBody>
      </p:sp>
      <p:sp>
        <p:nvSpPr>
          <p:cNvPr id="1049202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学校/机构：[您的学校或机构名称]</a:t>
            </a:r>
          </a:p>
        </p:txBody>
      </p:sp>
      <p:sp>
        <p:nvSpPr>
          <p:cNvPr id="1049204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课程时长：[具体时长，如1小时]</a:t>
            </a:r>
          </a:p>
        </p:txBody>
      </p:sp>
      <p:sp>
        <p:nvSpPr>
          <p:cNvPr id="1049206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课程内容：包括古诗词背景介绍、诗词解析、诗词鉴赏等</a:t>
            </a:r>
          </a:p>
        </p:txBody>
      </p:sp>
      <p:sp>
        <p:nvSpPr>
          <p:cNvPr id="1049208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联系方式：[您的联系方式，如邮箱、电话等]</a:t>
            </a:r>
          </a:p>
        </p:txBody>
      </p:sp>
      <p:sp>
        <p:nvSpPr>
          <p:cNvPr id="1049210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标题：扬州慢教学课件</a:t>
            </a:r>
          </a:p>
        </p:txBody>
      </p:sp>
      <p:sp>
        <p:nvSpPr>
          <p:cNvPr id="1049212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作者：[您的名字]</a:t>
            </a:r>
          </a:p>
        </p:txBody>
      </p:sp>
      <p:sp>
        <p:nvSpPr>
          <p:cNvPr id="1049214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课程类型：语文/古诗词鉴赏</a:t>
            </a:r>
          </a:p>
        </p:txBody>
      </p:sp>
      <p:sp>
        <p:nvSpPr>
          <p:cNvPr id="1049216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课程目标：让学生理解古诗词的内涵和艺术价值，提高鉴赏能力</a:t>
            </a:r>
          </a:p>
        </p:txBody>
      </p:sp>
      <p:sp>
        <p:nvSpPr>
          <p:cNvPr id="1049218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课程特色：结合历史背景、文化背景、文学背景等多角度解析古诗词</a:t>
            </a:r>
          </a:p>
        </p:txBody>
      </p:sp>
      <p:cxnSp>
        <p:nvCxnSpPr>
          <p:cNvPr id="3145759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20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24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26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28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30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32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34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36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38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课件目录</a:t>
            </a:r>
          </a:p>
        </p:txBody>
      </p:sp>
      <p:cxnSp>
        <p:nvCxnSpPr>
          <p:cNvPr id="3145761" name="直接连接符 91"/>
          <p:cNvCxnSpPr/>
          <p:nvPr>
            <p:custDataLst>
              <p:tags r:id="rId2"/>
            </p:custDataLst>
          </p:nvPr>
        </p:nvCxnSpPr>
        <p:spPr>
          <a:xfrm flipV="1">
            <a:off x="1680683" y="3885569"/>
            <a:ext cx="623" cy="18060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4" name="正文"/>
          <p:cNvSpPr txBox="1"/>
          <p:nvPr>
            <p:custDataLst>
              <p:tags r:id="rId3"/>
            </p:custDataLst>
          </p:nvPr>
        </p:nvSpPr>
        <p:spPr>
          <a:xfrm>
            <a:off x="621975" y="4288501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课程简介</a:t>
            </a:r>
          </a:p>
        </p:txBody>
      </p:sp>
      <p:cxnSp>
        <p:nvCxnSpPr>
          <p:cNvPr id="3145763" name="直接连接符 84"/>
          <p:cNvCxnSpPr/>
          <p:nvPr>
            <p:custDataLst>
              <p:tags r:id="rId4"/>
            </p:custDataLst>
          </p:nvPr>
        </p:nvCxnSpPr>
        <p:spPr>
          <a:xfrm flipV="1">
            <a:off x="3885284" y="3865018"/>
            <a:ext cx="3737" cy="109856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6" name="正文"/>
          <p:cNvSpPr txBox="1"/>
          <p:nvPr>
            <p:custDataLst>
              <p:tags r:id="rId5"/>
            </p:custDataLst>
          </p:nvPr>
        </p:nvSpPr>
        <p:spPr>
          <a:xfrm>
            <a:off x="2827823" y="5189647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</a:t>
            </a:r>
          </a:p>
        </p:txBody>
      </p:sp>
      <p:cxnSp>
        <p:nvCxnSpPr>
          <p:cNvPr id="3145765" name="直接连接符 6"/>
          <p:cNvCxnSpPr/>
          <p:nvPr>
            <p:custDataLst>
              <p:tags r:id="rId6"/>
            </p:custDataLst>
          </p:nvPr>
        </p:nvCxnSpPr>
        <p:spPr>
          <a:xfrm flipH="1">
            <a:off x="6093000" y="3911725"/>
            <a:ext cx="0" cy="549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8" name="正文"/>
          <p:cNvSpPr txBox="1"/>
          <p:nvPr>
            <p:custDataLst>
              <p:tags r:id="rId7"/>
            </p:custDataLst>
          </p:nvPr>
        </p:nvSpPr>
        <p:spPr>
          <a:xfrm>
            <a:off x="5033670" y="4687695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教学过程</a:t>
            </a:r>
          </a:p>
        </p:txBody>
      </p:sp>
      <p:cxnSp>
        <p:nvCxnSpPr>
          <p:cNvPr id="3145767" name="直接连接符 83"/>
          <p:cNvCxnSpPr/>
          <p:nvPr>
            <p:custDataLst>
              <p:tags r:id="rId8"/>
            </p:custDataLst>
          </p:nvPr>
        </p:nvCxnSpPr>
        <p:spPr>
          <a:xfrm flipV="1">
            <a:off x="8297602" y="3865018"/>
            <a:ext cx="1868" cy="14429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0" name="正文"/>
          <p:cNvSpPr txBox="1"/>
          <p:nvPr>
            <p:custDataLst>
              <p:tags r:id="rId9"/>
            </p:custDataLst>
          </p:nvPr>
        </p:nvSpPr>
        <p:spPr>
          <a:xfrm>
            <a:off x="7239518" y="5527188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教学反思</a:t>
            </a:r>
          </a:p>
        </p:txBody>
      </p:sp>
      <p:cxnSp>
        <p:nvCxnSpPr>
          <p:cNvPr id="3145769" name="直接连接符 31"/>
          <p:cNvCxnSpPr/>
          <p:nvPr>
            <p:custDataLst>
              <p:tags r:id="rId10"/>
            </p:custDataLst>
          </p:nvPr>
        </p:nvCxnSpPr>
        <p:spPr>
          <a:xfrm flipH="1">
            <a:off x="10504695" y="3928540"/>
            <a:ext cx="0" cy="33505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2" name="正文"/>
          <p:cNvSpPr txBox="1"/>
          <p:nvPr>
            <p:custDataLst>
              <p:tags r:id="rId11"/>
            </p:custDataLst>
          </p:nvPr>
        </p:nvSpPr>
        <p:spPr>
          <a:xfrm>
            <a:off x="9445365" y="4510829"/>
            <a:ext cx="2118660" cy="7230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结束语</a:t>
            </a:r>
          </a:p>
        </p:txBody>
      </p:sp>
      <p:cxnSp>
        <p:nvCxnSpPr>
          <p:cNvPr id="3145771" name="直接连接符 32"/>
          <p:cNvCxnSpPr/>
          <p:nvPr>
            <p:custDataLst>
              <p:tags r:id="rId12"/>
            </p:custDataLst>
          </p:nvPr>
        </p:nvCxnSpPr>
        <p:spPr>
          <a:xfrm flipH="1">
            <a:off x="2784229" y="2894121"/>
            <a:ext cx="0" cy="91671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4" name="正文"/>
          <p:cNvSpPr txBox="1"/>
          <p:nvPr>
            <p:custDataLst>
              <p:tags r:id="rId13"/>
            </p:custDataLst>
          </p:nvPr>
        </p:nvSpPr>
        <p:spPr>
          <a:xfrm>
            <a:off x="1724899" y="187651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教学目标</a:t>
            </a:r>
          </a:p>
        </p:txBody>
      </p:sp>
      <p:sp>
        <p:nvSpPr>
          <p:cNvPr id="1049316" name="正文"/>
          <p:cNvSpPr txBox="1"/>
          <p:nvPr>
            <p:custDataLst>
              <p:tags r:id="rId14"/>
            </p:custDataLst>
          </p:nvPr>
        </p:nvSpPr>
        <p:spPr>
          <a:xfrm>
            <a:off x="3930747" y="2537897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</a:t>
            </a:r>
          </a:p>
        </p:txBody>
      </p:sp>
      <p:cxnSp>
        <p:nvCxnSpPr>
          <p:cNvPr id="3145773" name="直接连接符 96"/>
          <p:cNvCxnSpPr/>
          <p:nvPr>
            <p:custDataLst>
              <p:tags r:id="rId15"/>
            </p:custDataLst>
          </p:nvPr>
        </p:nvCxnSpPr>
        <p:spPr>
          <a:xfrm flipV="1">
            <a:off x="7194055" y="2498663"/>
            <a:ext cx="3737" cy="130656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8" name="正文"/>
          <p:cNvSpPr txBox="1"/>
          <p:nvPr>
            <p:custDataLst>
              <p:tags r:id="rId16"/>
            </p:custDataLst>
          </p:nvPr>
        </p:nvSpPr>
        <p:spPr>
          <a:xfrm>
            <a:off x="6136594" y="1490400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教学评价</a:t>
            </a:r>
          </a:p>
        </p:txBody>
      </p:sp>
      <p:cxnSp>
        <p:nvCxnSpPr>
          <p:cNvPr id="3145775" name="直接连接符 100"/>
          <p:cNvCxnSpPr/>
          <p:nvPr>
            <p:custDataLst>
              <p:tags r:id="rId17"/>
            </p:custDataLst>
          </p:nvPr>
        </p:nvCxnSpPr>
        <p:spPr>
          <a:xfrm flipV="1">
            <a:off x="9399903" y="3369294"/>
            <a:ext cx="3737" cy="51627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0" name="正文"/>
          <p:cNvSpPr txBox="1"/>
          <p:nvPr>
            <p:custDataLst>
              <p:tags r:id="rId18"/>
            </p:custDataLst>
          </p:nvPr>
        </p:nvSpPr>
        <p:spPr>
          <a:xfrm>
            <a:off x="8342441" y="2357294"/>
            <a:ext cx="2118660" cy="7454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参考资料</a:t>
            </a:r>
          </a:p>
        </p:txBody>
      </p:sp>
      <p:cxnSp>
        <p:nvCxnSpPr>
          <p:cNvPr id="3145777" name="直接箭头连接符 183"/>
          <p:cNvCxnSpPr/>
          <p:nvPr>
            <p:custDataLst>
              <p:tags r:id="rId19"/>
            </p:custDataLst>
          </p:nvPr>
        </p:nvCxnSpPr>
        <p:spPr>
          <a:xfrm>
            <a:off x="648754" y="3870000"/>
            <a:ext cx="10750859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2" name="椭圆 19"/>
          <p:cNvSpPr/>
          <p:nvPr>
            <p:custDataLst>
              <p:tags r:id="rId20"/>
            </p:custDataLst>
          </p:nvPr>
        </p:nvSpPr>
        <p:spPr>
          <a:xfrm>
            <a:off x="1615292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4" name="椭圆 17"/>
          <p:cNvSpPr/>
          <p:nvPr>
            <p:custDataLst>
              <p:tags r:id="rId21"/>
            </p:custDataLst>
          </p:nvPr>
        </p:nvSpPr>
        <p:spPr>
          <a:xfrm>
            <a:off x="3821139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6" name="椭圆 14"/>
          <p:cNvSpPr/>
          <p:nvPr>
            <p:custDataLst>
              <p:tags r:id="rId22"/>
            </p:custDataLst>
          </p:nvPr>
        </p:nvSpPr>
        <p:spPr>
          <a:xfrm>
            <a:off x="6026987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28" name="椭圆 21"/>
          <p:cNvSpPr/>
          <p:nvPr>
            <p:custDataLst>
              <p:tags r:id="rId23"/>
            </p:custDataLst>
          </p:nvPr>
        </p:nvSpPr>
        <p:spPr>
          <a:xfrm>
            <a:off x="8232834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30" name="椭圆 22"/>
          <p:cNvSpPr/>
          <p:nvPr>
            <p:custDataLst>
              <p:tags r:id="rId24"/>
            </p:custDataLst>
          </p:nvPr>
        </p:nvSpPr>
        <p:spPr>
          <a:xfrm>
            <a:off x="10438681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32" name="椭圆 18"/>
          <p:cNvSpPr/>
          <p:nvPr>
            <p:custDataLst>
              <p:tags r:id="rId25"/>
            </p:custDataLst>
          </p:nvPr>
        </p:nvSpPr>
        <p:spPr>
          <a:xfrm>
            <a:off x="2718216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34" name="椭圆 15"/>
          <p:cNvSpPr/>
          <p:nvPr>
            <p:custDataLst>
              <p:tags r:id="rId26"/>
            </p:custDataLst>
          </p:nvPr>
        </p:nvSpPr>
        <p:spPr>
          <a:xfrm>
            <a:off x="4924063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79" name="直接连接符 5"/>
          <p:cNvCxnSpPr/>
          <p:nvPr>
            <p:custDataLst>
              <p:tags r:id="rId27"/>
            </p:custDataLst>
          </p:nvPr>
        </p:nvCxnSpPr>
        <p:spPr>
          <a:xfrm flipH="1">
            <a:off x="4988208" y="3546783"/>
            <a:ext cx="3737" cy="2621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6" name="椭圆 13"/>
          <p:cNvSpPr/>
          <p:nvPr>
            <p:custDataLst>
              <p:tags r:id="rId28"/>
            </p:custDataLst>
          </p:nvPr>
        </p:nvSpPr>
        <p:spPr>
          <a:xfrm>
            <a:off x="7129910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338" name="椭圆 20"/>
          <p:cNvSpPr/>
          <p:nvPr>
            <p:custDataLst>
              <p:tags r:id="rId29"/>
            </p:custDataLst>
          </p:nvPr>
        </p:nvSpPr>
        <p:spPr>
          <a:xfrm>
            <a:off x="9335758" y="3803986"/>
            <a:ext cx="132027" cy="132027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教学目标与教学方法</a:t>
            </a:r>
          </a:p>
        </p:txBody>
      </p:sp>
      <p:sp>
        <p:nvSpPr>
          <p:cNvPr id="1049404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第三章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教学目标</a:t>
            </a:r>
          </a:p>
        </p:txBody>
      </p:sp>
      <p:sp>
        <p:nvSpPr>
          <p:cNvPr id="10495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理解并掌握《扬州慢》的创作背景和主题思想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提高学生的古诗词鉴赏能力和审美情趣</a:t>
            </a:r>
          </a:p>
        </p:txBody>
      </p:sp>
      <p:sp>
        <p:nvSpPr>
          <p:cNvPr id="10495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激发学生对中国传统文化的热爱和传承意识</a:t>
            </a:r>
          </a:p>
        </p:txBody>
      </p:sp>
      <p:sp>
        <p:nvSpPr>
          <p:cNvPr id="10495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学习并掌握《扬州慢》的写作技巧和艺术特色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教学方法</a:t>
            </a:r>
          </a:p>
        </p:txBody>
      </p:sp>
      <p:sp>
        <p:nvSpPr>
          <p:cNvPr id="104963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讲解法：通过讲解扬州慢的历史背景、作者生平等，帮助学生理解诗歌内涵。</a:t>
            </a:r>
          </a:p>
        </p:txBody>
      </p:sp>
      <p:sp>
        <p:nvSpPr>
          <p:cNvPr id="104963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3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讨论法：引导学生就诗歌的主题、情感、艺术手法等进行讨论，激发学生的思考。</a:t>
            </a:r>
          </a:p>
        </p:txBody>
      </p:sp>
      <p:sp>
        <p:nvSpPr>
          <p:cNvPr id="104964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4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朗读法：指导学生朗读诗歌，感受诗歌的韵律和情感。</a:t>
            </a:r>
          </a:p>
        </p:txBody>
      </p:sp>
      <p:sp>
        <p:nvSpPr>
          <p:cNvPr id="104964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65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写作法：引导学生模仿诗歌的写作手法，进行诗歌创作。</a:t>
            </a:r>
          </a:p>
        </p:txBody>
      </p:sp>
      <p:sp>
        <p:nvSpPr>
          <p:cNvPr id="104965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18" name="标题 3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教学内容与教学步骤</a:t>
            </a:r>
          </a:p>
        </p:txBody>
      </p:sp>
      <p:sp>
        <p:nvSpPr>
          <p:cNvPr id="1049720" name="文本占位符 5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第四章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教学内容</a:t>
            </a:r>
          </a:p>
        </p:txBody>
      </p:sp>
      <p:sp>
        <p:nvSpPr>
          <p:cNvPr id="104984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75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矩形 4"/>
          <p:cNvSpPr/>
          <p:nvPr>
            <p:custDataLst>
              <p:tags r:id="rId3"/>
            </p:custDataLst>
          </p:nvPr>
        </p:nvSpPr>
        <p:spPr>
          <a:xfrm>
            <a:off x="622352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文本框 5"/>
          <p:cNvSpPr txBox="1"/>
          <p:nvPr>
            <p:custDataLst>
              <p:tags r:id="rId4"/>
            </p:custDataLst>
          </p:nvPr>
        </p:nvSpPr>
        <p:spPr>
          <a:xfrm>
            <a:off x="92042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学习古诗词的语言特点和表现手法</a:t>
            </a:r>
          </a:p>
        </p:txBody>
      </p:sp>
      <p:sp>
        <p:nvSpPr>
          <p:cNvPr id="104985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8066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52" name="矩形 57"/>
          <p:cNvSpPr/>
          <p:nvPr>
            <p:custDataLst>
              <p:tags r:id="rId6"/>
            </p:custDataLst>
          </p:nvPr>
        </p:nvSpPr>
        <p:spPr>
          <a:xfrm>
            <a:off x="4328643" y="4365314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文本框 58"/>
          <p:cNvSpPr txBox="1"/>
          <p:nvPr>
            <p:custDataLst>
              <p:tags r:id="rId7"/>
            </p:custDataLst>
          </p:nvPr>
        </p:nvSpPr>
        <p:spPr>
          <a:xfrm>
            <a:off x="4626719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掌握古诗词的朗诵技巧和情感表达</a:t>
            </a:r>
          </a:p>
        </p:txBody>
      </p:sp>
      <p:sp>
        <p:nvSpPr>
          <p:cNvPr id="104985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723" y="4005720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矩形 61"/>
          <p:cNvSpPr/>
          <p:nvPr>
            <p:custDataLst>
              <p:tags r:id="rId9"/>
            </p:custDataLst>
          </p:nvPr>
        </p:nvSpPr>
        <p:spPr>
          <a:xfrm>
            <a:off x="8034934" y="4365314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文本框 62"/>
          <p:cNvSpPr txBox="1"/>
          <p:nvPr>
            <p:custDataLst>
              <p:tags r:id="rId10"/>
            </p:custDataLst>
          </p:nvPr>
        </p:nvSpPr>
        <p:spPr>
          <a:xfrm>
            <a:off x="8333010" y="4321553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学习古诗词的鉴赏方法和技巧</a:t>
            </a:r>
          </a:p>
        </p:txBody>
      </p:sp>
      <p:sp>
        <p:nvSpPr>
          <p:cNvPr id="104986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8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64" name="矩形 65"/>
          <p:cNvSpPr/>
          <p:nvPr>
            <p:custDataLst>
              <p:tags r:id="rId12"/>
            </p:custDataLst>
          </p:nvPr>
        </p:nvSpPr>
        <p:spPr>
          <a:xfrm>
            <a:off x="608400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6" name="文本框 66"/>
          <p:cNvSpPr txBox="1"/>
          <p:nvPr>
            <p:custDataLst>
              <p:tags r:id="rId13"/>
            </p:custDataLst>
          </p:nvPr>
        </p:nvSpPr>
        <p:spPr>
          <a:xfrm>
            <a:off x="906476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学习古诗词《扬州慢》</a:t>
            </a:r>
          </a:p>
        </p:txBody>
      </p:sp>
      <p:sp>
        <p:nvSpPr>
          <p:cNvPr id="104986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479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0" name="矩形 69"/>
          <p:cNvSpPr/>
          <p:nvPr>
            <p:custDataLst>
              <p:tags r:id="rId15"/>
            </p:custDataLst>
          </p:nvPr>
        </p:nvSpPr>
        <p:spPr>
          <a:xfrm>
            <a:off x="4314057" y="1864645"/>
            <a:ext cx="178638" cy="1800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2" name="文本框 70"/>
          <p:cNvSpPr txBox="1"/>
          <p:nvPr>
            <p:custDataLst>
              <p:tags r:id="rId16"/>
            </p:custDataLst>
          </p:nvPr>
        </p:nvSpPr>
        <p:spPr>
          <a:xfrm>
            <a:off x="4612133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了解作者姜夔的生平和创作背景</a:t>
            </a:r>
          </a:p>
        </p:txBody>
      </p:sp>
      <p:sp>
        <p:nvSpPr>
          <p:cNvPr id="104987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770" y="1505686"/>
            <a:ext cx="3453940" cy="222877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76" name="矩形 73"/>
          <p:cNvSpPr/>
          <p:nvPr>
            <p:custDataLst>
              <p:tags r:id="rId18"/>
            </p:custDataLst>
          </p:nvPr>
        </p:nvSpPr>
        <p:spPr>
          <a:xfrm>
            <a:off x="8020347" y="1864645"/>
            <a:ext cx="178638" cy="18001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 panose="00000500000000000000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78" name="文本框 74"/>
          <p:cNvSpPr txBox="1"/>
          <p:nvPr>
            <p:custDataLst>
              <p:tags r:id="rId19"/>
            </p:custDataLst>
          </p:nvPr>
        </p:nvSpPr>
        <p:spPr>
          <a:xfrm>
            <a:off x="8318424" y="1820885"/>
            <a:ext cx="3036275" cy="126041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理解古诗词的意境和情感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https://d.book118.com/187154042152006024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53.45&quot;,&quot;top&quot;:&quot;78.5&quot;,&quot;width&quot;:&quot;491.25&quot;,&quot;height&quot;:&quot;349.3&quot;}"/>
  <p:tag name="KSO_WM_SLIDE_ID" val="custom2023029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1_2"/>
  <p:tag name="KSO_WM_UNIT_INDEX" val="1_1_2"/>
  <p:tag name="KSO_WM_UNIT_LAYERLEVEL" val="1_1_1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2_1"/>
  <p:tag name="KSO_WM_UNIT_INDEX" val="1_2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3_1"/>
  <p:tag name="KSO_WM_UNIT_INDEX" val="1_3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4_1"/>
  <p:tag name="KSO_WM_UNIT_INDEX" val="1_4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5_1"/>
  <p:tag name="KSO_WM_UNIT_INDEX" val="1_5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i*1_6_1"/>
  <p:tag name="KSO_WM_UNIT_INDEX" val="1_6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04.1,&quot;width&quot;:712.13}"/>
  <p:tag name="KSO_WM_TAG_VERSION" val="1.0"/>
  <p:tag name="KSO_WM_TEMPLATE_CATEGORY" val="custom"/>
  <p:tag name="KSO_WM_TEMPLATE_INDEX" val="20230299"/>
  <p:tag name="KSO_WM_UNIT_COMPATIBLE" val="0"/>
  <p:tag name="KSO_WM_UNIT_DIAGRAM_ISNUMVISUAL" val="0"/>
  <p:tag name="KSO_WM_UNIT_DIAGRAM_ISREFERUNIT" val="0"/>
  <p:tag name="KSO_WM_UNIT_HIGHLIGHT" val="0"/>
  <p:tag name="KSO_WM_UNIT_ID" val="custom20230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9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一章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二章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1"/>
  <p:tag name="KSO_WM_UNIT_INDEX" val="1_1_1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1"/>
  <p:tag name="KSO_WM_UNIT_INDEX" val="1_3_1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1"/>
  <p:tag name="KSO_WM_UNIT_INDEX" val="1_5_1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1"/>
  <p:tag name="KSO_WM_UNIT_INDEX" val="1_7_1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1"/>
  <p:tag name="KSO_WM_UNIT_INDEX" val="1_9_1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1"/>
  <p:tag name="KSO_WM_UNIT_INDEX" val="1_2_1"/>
  <p:tag name="KSO_WM_UNIT_LAYERLEVEL" val="1_1_1"/>
  <p:tag name="KSO_WM_UNIT_LINE_FORE_SCHEMECOLOR_INDEX" val="5"/>
  <p:tag name="KSO_WM_UNIT_TYPE" val="m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1"/>
  <p:tag name="KSO_WM_UNIT_INDEX" val="1_6_1"/>
  <p:tag name="KSO_WM_UNIT_LAYERLEVEL" val="1_1_1"/>
  <p:tag name="KSO_WM_UNIT_LINE_FORE_SCHEMECOLOR_INDEX" val="5"/>
  <p:tag name="KSO_WM_UNIT_TYPE" val="m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1"/>
  <p:tag name="KSO_WM_UNIT_INDEX" val="1_8_1"/>
  <p:tag name="KSO_WM_UNIT_LAYERLEVEL" val="1_1_1"/>
  <p:tag name="KSO_WM_UNIT_LINE_FORE_SCHEMECOLOR_INDEX" val="5"/>
  <p:tag name="KSO_WM_UNIT_TYPE" val="m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i*1_1"/>
  <p:tag name="KSO_WM_UNIT_INDEX" val="1_1"/>
  <p:tag name="KSO_WM_UNIT_LAYERLEVEL" val="1_1"/>
  <p:tag name="KSO_WM_UNIT_TYPE" val="m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1_2"/>
  <p:tag name="KSO_WM_UNIT_INDEX" val="1_1_2"/>
  <p:tag name="KSO_WM_UNIT_LAYERLEVEL" val="1_1_1"/>
  <p:tag name="KSO_WM_UNIT_LINE_FORE_SCHEMECOLOR_INDEX" val="5"/>
  <p:tag name="KSO_WM_UNIT_TYPE" val="m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3_2"/>
  <p:tag name="KSO_WM_UNIT_INDEX" val="1_3_2"/>
  <p:tag name="KSO_WM_UNIT_LAYERLEVEL" val="1_1_1"/>
  <p:tag name="KSO_WM_UNIT_LINE_FORE_SCHEMECOLOR_INDEX" val="5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5_2"/>
  <p:tag name="KSO_WM_UNIT_INDEX" val="1_5_2"/>
  <p:tag name="KSO_WM_UNIT_LAYERLEVEL" val="1_1_1"/>
  <p:tag name="KSO_WM_UNIT_LINE_FORE_SCHEMECOLOR_INDEX" val="5"/>
  <p:tag name="KSO_WM_UNIT_TYPE" val="m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7_2"/>
  <p:tag name="KSO_WM_UNIT_INDEX" val="1_7_2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9_2"/>
  <p:tag name="KSO_WM_UNIT_INDEX" val="1_9_2"/>
  <p:tag name="KSO_WM_UNIT_LAYERLEVEL" val="1_1_1"/>
  <p:tag name="KSO_WM_UNIT_LINE_FORE_SCHEMECOLOR_INDEX" val="5"/>
  <p:tag name="KSO_WM_UNIT_TYPE" val="m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2_2"/>
  <p:tag name="KSO_WM_UNIT_INDEX" val="1_2_2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1"/>
  <p:tag name="KSO_WM_UNIT_INDEX" val="1_4_1"/>
  <p:tag name="KSO_WM_UNIT_LAYERLEVEL" val="1_1_1"/>
  <p:tag name="KSO_WM_UNIT_LINE_FORE_SCHEMECOLOR_INDEX" val="5"/>
  <p:tag name="KSO_WM_UNIT_TYPE" val="m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4_2"/>
  <p:tag name="KSO_WM_UNIT_INDEX" val="1_4_2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6_2"/>
  <p:tag name="KSO_WM_UNIT_INDEX" val="1_6_2"/>
  <p:tag name="KSO_WM_UNIT_LAYERLEVEL" val="1_1_1"/>
  <p:tag name="KSO_WM_UNIT_LINE_FORE_SCHEMECOLOR_INDEX" val="5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8*m_h_i*1_8_2"/>
  <p:tag name="KSO_WM_UNIT_INDEX" val="1_8_2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三章"/>
  <p:tag name="KSO_WM_UNIT_TYPE" val="e"/>
  <p:tag name="KSO_WM_UNIT_VALUE" val="6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9_7*e*1"/>
  <p:tag name="KSO_WM_UNIT_INDEX" val="1"/>
  <p:tag name="KSO_WM_UNIT_LAYERLEVEL" val="1"/>
  <p:tag name="KSO_WM_UNIT_NOCLEAR" val="0"/>
  <p:tag name="KSO_WM_UNIT_PRESET_TEXT" val="第四章"/>
  <p:tag name="KSO_WM_UNIT_TYPE" val="e"/>
  <p:tag name="KSO_WM_UNIT_VALUE" val="6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71.45&quot;,&quot;top&quot;:&quot;89.15&quot;,&quot;width&quot;:&quot;474.2&quot;,&quot;height&quot;:&quot;350.65&quot;}"/>
  <p:tag name="KSO_WM_SLIDE_ID" val="custom20230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99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9">
      <a:dk1>
        <a:srgbClr val="000000"/>
      </a:dk1>
      <a:lt1>
        <a:srgbClr val="FFFFFF"/>
      </a:lt1>
      <a:dk2>
        <a:srgbClr val="321E19"/>
      </a:dk2>
      <a:lt2>
        <a:srgbClr val="FEFBF7"/>
      </a:lt2>
      <a:accent1>
        <a:srgbClr val="643D33"/>
      </a:accent1>
      <a:accent2>
        <a:srgbClr val="826157"/>
      </a:accent2>
      <a:accent3>
        <a:srgbClr val="90592E"/>
      </a:accent3>
      <a:accent4>
        <a:srgbClr val="D28426"/>
      </a:accent4>
      <a:accent5>
        <a:srgbClr val="336445"/>
      </a:accent5>
      <a:accent6>
        <a:srgbClr val="8F1F1F"/>
      </a:accent6>
      <a:hlink>
        <a:srgbClr val="0563C1"/>
      </a:hlink>
      <a:folHlink>
        <a:srgbClr val="954D72"/>
      </a:folHlink>
    </a:clrScheme>
    <a:fontScheme name="自定义 52">
      <a:majorFont>
        <a:latin typeface="汉仪古隶简"/>
        <a:ea typeface="汉仪古隶简"/>
        <a:cs typeface="Arial"/>
      </a:majorFont>
      <a:minorFont>
        <a:latin typeface="MiSans Normal" panose="00000500000000000000" charset="-122"/>
        <a:ea typeface="MiSans Normal" panose="00000500000000000000" charset="-122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汉仪古隶简</vt:lpstr>
      <vt:lpstr>MiSans Normal</vt:lpstr>
      <vt:lpstr>Wingdings</vt:lpstr>
      <vt:lpstr>微软雅黑</vt:lpstr>
      <vt:lpstr>Calibri Light</vt:lpstr>
      <vt:lpstr>宋体</vt:lpstr>
      <vt:lpstr>Office Theme</vt:lpstr>
      <vt:lpstr>扬州慢教学课件</vt:lpstr>
      <vt:lpstr>目录</vt:lpstr>
      <vt:lpstr>单击此处
添加章节标题</vt:lpstr>
      <vt:lpstr>课件封面与目录</vt:lpstr>
      <vt:lpstr>课件封面</vt:lpstr>
      <vt:lpstr>课件目录</vt:lpstr>
      <vt:lpstr>教学目标与教学方法</vt:lpstr>
      <vt:lpstr>教学目标</vt:lpstr>
      <vt:lpstr>教学方法</vt:lpstr>
      <vt:lpstr>教学内容与教学步骤</vt:lpstr>
      <vt:lpstr>教学内容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2024-08-29T02:30:15.396</cp:lastPrinted>
  <dcterms:created xsi:type="dcterms:W3CDTF">2024-08-28T18:30:15Z</dcterms:created>
  <dcterms:modified xsi:type="dcterms:W3CDTF">2024-08-28T18:30:21Z</dcterms:modified>
</cp:coreProperties>
</file>