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C045ED-33D7-462F-89F5-08A08D9736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6261A0-9E43-4426-8446-8292A26B7E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40BF1E-BE33-43AA-8FB7-29A8C473D5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C5BA7CD-AF5F-4575-88A8-53650DA860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E4ED55C-0AF4-49E6-A5BA-4D9163E4FD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F19F6F0-6E2E-4807-B7EA-D4D8595086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8C27C3E-EBE7-4A0E-9541-D4A3D74B0D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0E70632-DA86-4F44-8D81-38C9D051ED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9858911-AC33-4734-B453-6C9994E0BC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F9274A-7893-426B-8963-58DA1E12BD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932EBB-AD8B-4269-8AD2-0973244842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87154123064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99021" y="1336929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质量安全文化推动工业产品质量发展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214814"/>
            <a:ext cx="8029457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90127" y="5566988"/>
            <a:ext cx="7315200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质量安全文化概念及重要性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工业产品质量现状分析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质量安全文化对工业产品质量的影响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推动工业产品质量发展的策略与建议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企业实践：质量安全文化在工业产品中的应用案例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19" b="2631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0242" b="1024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提升工业产品质量水平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通过培育质量安全文化，推动企业提高产品质量，增强市场竞争力。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促进经济高质量发展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质量安全是经济发展的重要保障，推动工业产品质量发展有助于实现经济高质量发展。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保障消费者合法权益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加强工业产品质量监管，确保产品质量安全，保障消费者合法权益。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087237" y="4692872"/>
            <a:ext cx="2429542" cy="1127284"/>
            <a:chOff x="6087237" y="4692872"/>
            <a:chExt cx="2429542" cy="1127284"/>
          </a:xfrm>
        </p:grpSpPr>
        <p:sp>
          <p:nvSpPr>
            <p:cNvPr id="3" name="Freeform 3"/>
            <p:cNvSpPr/>
            <p:nvPr/>
          </p:nvSpPr>
          <p:spPr>
            <a:xfrm>
              <a:off x="6087237" y="4692872"/>
              <a:ext cx="2429542" cy="1127284"/>
            </a:xfrm>
            <a:custGeom>
              <a:rect l="l" t="t" r="r" b="b"/>
              <a:pathLst>
                <a:path w="292" h="135">
                  <a:moveTo>
                    <a:pt x="130" y="19"/>
                  </a:moveTo>
                  <a:cubicBezTo>
                    <a:pt x="75" y="38"/>
                    <a:pt x="31" y="73"/>
                    <a:pt x="0" y="118"/>
                  </a:cubicBezTo>
                  <a:cubicBezTo>
                    <a:pt x="52" y="134"/>
                    <a:pt x="108" y="135"/>
                    <a:pt x="163" y="116"/>
                  </a:cubicBezTo>
                  <a:cubicBezTo>
                    <a:pt x="218" y="97"/>
                    <a:pt x="262" y="61"/>
                    <a:pt x="292" y="17"/>
                  </a:cubicBezTo>
                  <a:cubicBezTo>
                    <a:pt x="241" y="0"/>
                    <a:pt x="184" y="0"/>
                    <a:pt x="130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421499" y="5019484"/>
              <a:ext cx="311944" cy="273653"/>
            </a:xfrm>
            <a:custGeom>
              <a:rect l="l" t="t" r="r" b="b"/>
              <a:pathLst>
                <a:path w="582612" h="511175">
                  <a:moveTo>
                    <a:pt x="563781" y="169863"/>
                  </a:moveTo>
                  <a:cubicBezTo>
                    <a:pt x="567547" y="181115"/>
                    <a:pt x="571313" y="192367"/>
                    <a:pt x="575080" y="199869"/>
                  </a:cubicBezTo>
                  <a:cubicBezTo>
                    <a:pt x="578846" y="214872"/>
                    <a:pt x="578846" y="226124"/>
                    <a:pt x="582612" y="237376"/>
                  </a:cubicBezTo>
                  <a:cubicBezTo>
                    <a:pt x="582612" y="237376"/>
                    <a:pt x="582612" y="241126"/>
                    <a:pt x="582612" y="241126"/>
                  </a:cubicBezTo>
                  <a:cubicBezTo>
                    <a:pt x="582612" y="241126"/>
                    <a:pt x="582612" y="241126"/>
                    <a:pt x="582612" y="267381"/>
                  </a:cubicBezTo>
                  <a:cubicBezTo>
                    <a:pt x="582612" y="271132"/>
                    <a:pt x="582612" y="278633"/>
                    <a:pt x="582612" y="282384"/>
                  </a:cubicBezTo>
                  <a:cubicBezTo>
                    <a:pt x="575080" y="327392"/>
                    <a:pt x="552482" y="368650"/>
                    <a:pt x="514820" y="394905"/>
                  </a:cubicBezTo>
                  <a:cubicBezTo>
                    <a:pt x="480924" y="424910"/>
                    <a:pt x="439496" y="436162"/>
                    <a:pt x="398068" y="436162"/>
                  </a:cubicBezTo>
                  <a:cubicBezTo>
                    <a:pt x="326510" y="436162"/>
                    <a:pt x="258718" y="436162"/>
                    <a:pt x="187161" y="436162"/>
                  </a:cubicBezTo>
                  <a:cubicBezTo>
                    <a:pt x="187161" y="436162"/>
                    <a:pt x="187161" y="436162"/>
                    <a:pt x="179628" y="436162"/>
                  </a:cubicBezTo>
                  <a:cubicBezTo>
                    <a:pt x="179628" y="436162"/>
                    <a:pt x="179628" y="436162"/>
                    <a:pt x="179628" y="511176"/>
                  </a:cubicBezTo>
                  <a:cubicBezTo>
                    <a:pt x="179628" y="507426"/>
                    <a:pt x="175862" y="507426"/>
                    <a:pt x="175862" y="507426"/>
                  </a:cubicBezTo>
                  <a:cubicBezTo>
                    <a:pt x="130667" y="473669"/>
                    <a:pt x="85473" y="439913"/>
                    <a:pt x="40278" y="406157"/>
                  </a:cubicBezTo>
                  <a:cubicBezTo>
                    <a:pt x="40278" y="402406"/>
                    <a:pt x="36512" y="402406"/>
                    <a:pt x="36512" y="402406"/>
                  </a:cubicBezTo>
                  <a:cubicBezTo>
                    <a:pt x="81707" y="364899"/>
                    <a:pt x="130667" y="327392"/>
                    <a:pt x="179628" y="293636"/>
                  </a:cubicBezTo>
                  <a:cubicBezTo>
                    <a:pt x="179628" y="293636"/>
                    <a:pt x="179628" y="293636"/>
                    <a:pt x="179628" y="364899"/>
                  </a:cubicBezTo>
                  <a:cubicBezTo>
                    <a:pt x="183394" y="364899"/>
                    <a:pt x="183394" y="364899"/>
                    <a:pt x="187161" y="364899"/>
                  </a:cubicBezTo>
                  <a:cubicBezTo>
                    <a:pt x="258718" y="364899"/>
                    <a:pt x="330276" y="364899"/>
                    <a:pt x="401834" y="364899"/>
                  </a:cubicBezTo>
                  <a:cubicBezTo>
                    <a:pt x="465860" y="364899"/>
                    <a:pt x="514820" y="312390"/>
                    <a:pt x="511054" y="248628"/>
                  </a:cubicBezTo>
                  <a:cubicBezTo>
                    <a:pt x="511054" y="237376"/>
                    <a:pt x="507288" y="229874"/>
                    <a:pt x="503522" y="218622"/>
                  </a:cubicBezTo>
                  <a:cubicBezTo>
                    <a:pt x="503522" y="218622"/>
                    <a:pt x="503522" y="214872"/>
                    <a:pt x="507288" y="214872"/>
                  </a:cubicBezTo>
                  <a:cubicBezTo>
                    <a:pt x="526119" y="199869"/>
                    <a:pt x="544950" y="184866"/>
                    <a:pt x="563781" y="169863"/>
                  </a:cubicBezTo>
                  <a:close/>
                  <a:moveTo>
                    <a:pt x="401388" y="0"/>
                  </a:moveTo>
                  <a:cubicBezTo>
                    <a:pt x="401388" y="0"/>
                    <a:pt x="405139" y="0"/>
                    <a:pt x="405139" y="3757"/>
                  </a:cubicBezTo>
                  <a:cubicBezTo>
                    <a:pt x="450155" y="37571"/>
                    <a:pt x="495170" y="71384"/>
                    <a:pt x="540185" y="105198"/>
                  </a:cubicBezTo>
                  <a:cubicBezTo>
                    <a:pt x="543937" y="105198"/>
                    <a:pt x="543937" y="105198"/>
                    <a:pt x="547688" y="108955"/>
                  </a:cubicBezTo>
                  <a:cubicBezTo>
                    <a:pt x="498921" y="146526"/>
                    <a:pt x="450155" y="180341"/>
                    <a:pt x="401388" y="217911"/>
                  </a:cubicBezTo>
                  <a:cubicBezTo>
                    <a:pt x="401388" y="217911"/>
                    <a:pt x="401388" y="217911"/>
                    <a:pt x="401388" y="146526"/>
                  </a:cubicBezTo>
                  <a:cubicBezTo>
                    <a:pt x="397636" y="146526"/>
                    <a:pt x="397636" y="146526"/>
                    <a:pt x="393885" y="146526"/>
                  </a:cubicBezTo>
                  <a:cubicBezTo>
                    <a:pt x="322611" y="146526"/>
                    <a:pt x="255088" y="146526"/>
                    <a:pt x="183813" y="146526"/>
                  </a:cubicBezTo>
                  <a:cubicBezTo>
                    <a:pt x="120041" y="146526"/>
                    <a:pt x="67523" y="199126"/>
                    <a:pt x="71275" y="259239"/>
                  </a:cubicBezTo>
                  <a:cubicBezTo>
                    <a:pt x="75026" y="270511"/>
                    <a:pt x="75026" y="281782"/>
                    <a:pt x="78777" y="289296"/>
                  </a:cubicBezTo>
                  <a:cubicBezTo>
                    <a:pt x="78777" y="293053"/>
                    <a:pt x="78777" y="296810"/>
                    <a:pt x="75026" y="296810"/>
                  </a:cubicBezTo>
                  <a:cubicBezTo>
                    <a:pt x="60021" y="311839"/>
                    <a:pt x="41264" y="323110"/>
                    <a:pt x="18756" y="338138"/>
                  </a:cubicBezTo>
                  <a:cubicBezTo>
                    <a:pt x="15005" y="330624"/>
                    <a:pt x="11254" y="319353"/>
                    <a:pt x="7502" y="308082"/>
                  </a:cubicBezTo>
                  <a:cubicBezTo>
                    <a:pt x="3751" y="296810"/>
                    <a:pt x="3751" y="285539"/>
                    <a:pt x="0" y="270511"/>
                  </a:cubicBezTo>
                  <a:cubicBezTo>
                    <a:pt x="0" y="270511"/>
                    <a:pt x="0" y="270511"/>
                    <a:pt x="0" y="266754"/>
                  </a:cubicBezTo>
                  <a:cubicBezTo>
                    <a:pt x="0" y="266754"/>
                    <a:pt x="0" y="266754"/>
                    <a:pt x="0" y="244211"/>
                  </a:cubicBezTo>
                  <a:cubicBezTo>
                    <a:pt x="0" y="236697"/>
                    <a:pt x="0" y="232940"/>
                    <a:pt x="0" y="225426"/>
                  </a:cubicBezTo>
                  <a:cubicBezTo>
                    <a:pt x="7502" y="180341"/>
                    <a:pt x="30010" y="142769"/>
                    <a:pt x="67523" y="112712"/>
                  </a:cubicBezTo>
                  <a:cubicBezTo>
                    <a:pt x="101285" y="86413"/>
                    <a:pt x="142549" y="71384"/>
                    <a:pt x="187565" y="71384"/>
                  </a:cubicBezTo>
                  <a:cubicBezTo>
                    <a:pt x="255088" y="71384"/>
                    <a:pt x="322611" y="71384"/>
                    <a:pt x="393885" y="71384"/>
                  </a:cubicBezTo>
                  <a:cubicBezTo>
                    <a:pt x="393885" y="71384"/>
                    <a:pt x="393885" y="71384"/>
                    <a:pt x="401388" y="71384"/>
                  </a:cubicBezTo>
                  <a:cubicBezTo>
                    <a:pt x="401388" y="71384"/>
                    <a:pt x="401388" y="71384"/>
                    <a:pt x="401388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6087237" y="3581590"/>
            <a:ext cx="1515142" cy="2095595"/>
          </a:xfrm>
          <a:custGeom>
            <a:rect l="l" t="t" r="r" b="b"/>
            <a:pathLst>
              <a:path w="182" h="251">
                <a:moveTo>
                  <a:pt x="49" y="96"/>
                </a:moveTo>
                <a:cubicBezTo>
                  <a:pt x="15" y="143"/>
                  <a:pt x="0" y="197"/>
                  <a:pt x="1" y="251"/>
                </a:cubicBezTo>
                <a:cubicBezTo>
                  <a:pt x="52" y="235"/>
                  <a:pt x="99" y="203"/>
                  <a:pt x="132" y="156"/>
                </a:cubicBezTo>
                <a:cubicBezTo>
                  <a:pt x="166" y="109"/>
                  <a:pt x="182" y="54"/>
                  <a:pt x="181" y="0"/>
                </a:cubicBezTo>
                <a:cubicBezTo>
                  <a:pt x="130" y="16"/>
                  <a:pt x="83" y="49"/>
                  <a:pt x="49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859714" y="4236053"/>
            <a:ext cx="352711" cy="269463"/>
            <a:chOff x="6859714" y="4236053"/>
            <a:chExt cx="352711" cy="269463"/>
          </a:xfrm>
        </p:grpSpPr>
        <p:sp>
          <p:nvSpPr>
            <p:cNvPr id="7" name="Freeform 7"/>
            <p:cNvSpPr/>
            <p:nvPr/>
          </p:nvSpPr>
          <p:spPr>
            <a:xfrm>
              <a:off x="6859714" y="4236053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988873" y="4306634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667887" y="4692872"/>
            <a:ext cx="2419350" cy="1127284"/>
            <a:chOff x="3667887" y="4692872"/>
            <a:chExt cx="2419350" cy="1127284"/>
          </a:xfrm>
        </p:grpSpPr>
        <p:sp>
          <p:nvSpPr>
            <p:cNvPr id="10" name="Freeform 10"/>
            <p:cNvSpPr/>
            <p:nvPr/>
          </p:nvSpPr>
          <p:spPr>
            <a:xfrm>
              <a:off x="3667887" y="4692872"/>
              <a:ext cx="2419350" cy="1127284"/>
            </a:xfrm>
            <a:custGeom>
              <a:rect l="l" t="t" r="r" b="b"/>
              <a:pathLst>
                <a:path w="291" h="135">
                  <a:moveTo>
                    <a:pt x="162" y="19"/>
                  </a:moveTo>
                  <a:cubicBezTo>
                    <a:pt x="217" y="38"/>
                    <a:pt x="261" y="73"/>
                    <a:pt x="291" y="118"/>
                  </a:cubicBezTo>
                  <a:cubicBezTo>
                    <a:pt x="240" y="134"/>
                    <a:pt x="184" y="135"/>
                    <a:pt x="129" y="116"/>
                  </a:cubicBezTo>
                  <a:cubicBezTo>
                    <a:pt x="74" y="97"/>
                    <a:pt x="30" y="61"/>
                    <a:pt x="0" y="17"/>
                  </a:cubicBezTo>
                  <a:cubicBezTo>
                    <a:pt x="51" y="0"/>
                    <a:pt x="108" y="0"/>
                    <a:pt x="162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465034" y="500414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Freeform 12"/>
          <p:cNvSpPr/>
          <p:nvPr/>
        </p:nvSpPr>
        <p:spPr>
          <a:xfrm>
            <a:off x="4582287" y="3581590"/>
            <a:ext cx="1513713" cy="2095595"/>
          </a:xfrm>
          <a:custGeom>
            <a:rect l="l" t="t" r="r" b="b"/>
            <a:pathLst>
              <a:path w="182" h="251">
                <a:moveTo>
                  <a:pt x="133" y="96"/>
                </a:moveTo>
                <a:cubicBezTo>
                  <a:pt x="167" y="143"/>
                  <a:pt x="182" y="197"/>
                  <a:pt x="181" y="251"/>
                </a:cubicBezTo>
                <a:cubicBezTo>
                  <a:pt x="130" y="235"/>
                  <a:pt x="83" y="203"/>
                  <a:pt x="50" y="156"/>
                </a:cubicBezTo>
                <a:cubicBezTo>
                  <a:pt x="16" y="109"/>
                  <a:pt x="0" y="54"/>
                  <a:pt x="1" y="0"/>
                </a:cubicBezTo>
                <a:cubicBezTo>
                  <a:pt x="52" y="16"/>
                  <a:pt x="99" y="49"/>
                  <a:pt x="133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3" name="Group 13"/>
          <p:cNvGrpSpPr/>
          <p:nvPr/>
        </p:nvGrpSpPr>
        <p:grpSpPr>
          <a:xfrm>
            <a:off x="4996434" y="4236053"/>
            <a:ext cx="313754" cy="313849"/>
            <a:chOff x="4996434" y="4236053"/>
            <a:chExt cx="313754" cy="313849"/>
          </a:xfrm>
        </p:grpSpPr>
        <p:sp>
          <p:nvSpPr>
            <p:cNvPr id="14" name="Freeform 14"/>
            <p:cNvSpPr/>
            <p:nvPr/>
          </p:nvSpPr>
          <p:spPr>
            <a:xfrm>
              <a:off x="4996434" y="4265200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5069300" y="4338066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152644" y="4236053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7" name="Freeform 17"/>
          <p:cNvSpPr/>
          <p:nvPr/>
        </p:nvSpPr>
        <p:spPr>
          <a:xfrm>
            <a:off x="5664327" y="3097435"/>
            <a:ext cx="856012" cy="2579751"/>
          </a:xfrm>
          <a:custGeom>
            <a:rect l="l" t="t" r="r" b="b"/>
            <a:pathLst>
              <a:path w="103" h="309">
                <a:moveTo>
                  <a:pt x="0" y="154"/>
                </a:moveTo>
                <a:cubicBezTo>
                  <a:pt x="0" y="212"/>
                  <a:pt x="19" y="266"/>
                  <a:pt x="51" y="309"/>
                </a:cubicBezTo>
                <a:cubicBezTo>
                  <a:pt x="84" y="266"/>
                  <a:pt x="103" y="212"/>
                  <a:pt x="103" y="154"/>
                </a:cubicBezTo>
                <a:cubicBezTo>
                  <a:pt x="103" y="97"/>
                  <a:pt x="84" y="43"/>
                  <a:pt x="51" y="0"/>
                </a:cubicBezTo>
                <a:cubicBezTo>
                  <a:pt x="19" y="43"/>
                  <a:pt x="0" y="97"/>
                  <a:pt x="0" y="15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984843" y="3986974"/>
            <a:ext cx="215074" cy="313658"/>
          </a:xfrm>
          <a:custGeom>
            <a:rect l="l" t="t" r="r" b="b"/>
            <a:pathLst>
              <a:path w="107" h="156">
                <a:moveTo>
                  <a:pt x="43" y="156"/>
                </a:moveTo>
                <a:cubicBezTo>
                  <a:pt x="40" y="155"/>
                  <a:pt x="37" y="154"/>
                  <a:pt x="34" y="152"/>
                </a:cubicBezTo>
                <a:cubicBezTo>
                  <a:pt x="31" y="150"/>
                  <a:pt x="29" y="147"/>
                  <a:pt x="27" y="143"/>
                </a:cubicBezTo>
                <a:cubicBezTo>
                  <a:pt x="27" y="142"/>
                  <a:pt x="27" y="142"/>
                  <a:pt x="25" y="141"/>
                </a:cubicBezTo>
                <a:cubicBezTo>
                  <a:pt x="19" y="138"/>
                  <a:pt x="16" y="130"/>
                  <a:pt x="19" y="123"/>
                </a:cubicBezTo>
                <a:cubicBezTo>
                  <a:pt x="19" y="123"/>
                  <a:pt x="19" y="122"/>
                  <a:pt x="19" y="121"/>
                </a:cubicBezTo>
                <a:cubicBezTo>
                  <a:pt x="18" y="118"/>
                  <a:pt x="17" y="115"/>
                  <a:pt x="19" y="111"/>
                </a:cubicBezTo>
                <a:cubicBezTo>
                  <a:pt x="19" y="110"/>
                  <a:pt x="19" y="110"/>
                  <a:pt x="18" y="109"/>
                </a:cubicBezTo>
                <a:cubicBezTo>
                  <a:pt x="18" y="106"/>
                  <a:pt x="17" y="104"/>
                  <a:pt x="17" y="101"/>
                </a:cubicBezTo>
                <a:cubicBezTo>
                  <a:pt x="16" y="96"/>
                  <a:pt x="14" y="91"/>
                  <a:pt x="12" y="86"/>
                </a:cubicBezTo>
                <a:cubicBezTo>
                  <a:pt x="9" y="81"/>
                  <a:pt x="6" y="76"/>
                  <a:pt x="4" y="71"/>
                </a:cubicBezTo>
                <a:cubicBezTo>
                  <a:pt x="1" y="62"/>
                  <a:pt x="0" y="53"/>
                  <a:pt x="1" y="44"/>
                </a:cubicBezTo>
                <a:cubicBezTo>
                  <a:pt x="5" y="25"/>
                  <a:pt x="15" y="12"/>
                  <a:pt x="33" y="4"/>
                </a:cubicBezTo>
                <a:cubicBezTo>
                  <a:pt x="38" y="2"/>
                  <a:pt x="43" y="0"/>
                  <a:pt x="49" y="0"/>
                </a:cubicBezTo>
                <a:cubicBezTo>
                  <a:pt x="49" y="0"/>
                  <a:pt x="50" y="0"/>
                  <a:pt x="50" y="0"/>
                </a:cubicBezTo>
                <a:cubicBezTo>
                  <a:pt x="56" y="0"/>
                  <a:pt x="56" y="0"/>
                  <a:pt x="56" y="0"/>
                </a:cubicBezTo>
                <a:cubicBezTo>
                  <a:pt x="60" y="0"/>
                  <a:pt x="63" y="1"/>
                  <a:pt x="67" y="1"/>
                </a:cubicBezTo>
                <a:cubicBezTo>
                  <a:pt x="76" y="4"/>
                  <a:pt x="84" y="8"/>
                  <a:pt x="90" y="15"/>
                </a:cubicBezTo>
                <a:cubicBezTo>
                  <a:pt x="97" y="22"/>
                  <a:pt x="102" y="30"/>
                  <a:pt x="104" y="40"/>
                </a:cubicBezTo>
                <a:cubicBezTo>
                  <a:pt x="107" y="53"/>
                  <a:pt x="105" y="65"/>
                  <a:pt x="99" y="77"/>
                </a:cubicBezTo>
                <a:cubicBezTo>
                  <a:pt x="97" y="81"/>
                  <a:pt x="95" y="85"/>
                  <a:pt x="93" y="89"/>
                </a:cubicBezTo>
                <a:cubicBezTo>
                  <a:pt x="90" y="94"/>
                  <a:pt x="89" y="99"/>
                  <a:pt x="89" y="105"/>
                </a:cubicBezTo>
                <a:cubicBezTo>
                  <a:pt x="89" y="105"/>
                  <a:pt x="88" y="106"/>
                  <a:pt x="88" y="107"/>
                </a:cubicBezTo>
                <a:cubicBezTo>
                  <a:pt x="88" y="108"/>
                  <a:pt x="88" y="112"/>
                  <a:pt x="88" y="113"/>
                </a:cubicBezTo>
                <a:cubicBezTo>
                  <a:pt x="89" y="116"/>
                  <a:pt x="88" y="119"/>
                  <a:pt x="87" y="121"/>
                </a:cubicBezTo>
                <a:cubicBezTo>
                  <a:pt x="87" y="122"/>
                  <a:pt x="87" y="123"/>
                  <a:pt x="87" y="123"/>
                </a:cubicBezTo>
                <a:cubicBezTo>
                  <a:pt x="90" y="130"/>
                  <a:pt x="87" y="138"/>
                  <a:pt x="80" y="141"/>
                </a:cubicBezTo>
                <a:cubicBezTo>
                  <a:pt x="80" y="142"/>
                  <a:pt x="79" y="142"/>
                  <a:pt x="79" y="143"/>
                </a:cubicBezTo>
                <a:cubicBezTo>
                  <a:pt x="76" y="150"/>
                  <a:pt x="71" y="154"/>
                  <a:pt x="64" y="155"/>
                </a:cubicBezTo>
                <a:cubicBezTo>
                  <a:pt x="64" y="155"/>
                  <a:pt x="63" y="155"/>
                  <a:pt x="63" y="156"/>
                </a:cubicBezTo>
                <a:lnTo>
                  <a:pt x="43" y="156"/>
                </a:lnTo>
                <a:close/>
                <a:moveTo>
                  <a:pt x="53" y="107"/>
                </a:moveTo>
                <a:cubicBezTo>
                  <a:pt x="60" y="107"/>
                  <a:pt x="67" y="107"/>
                  <a:pt x="74" y="107"/>
                </a:cubicBezTo>
                <a:cubicBezTo>
                  <a:pt x="77" y="107"/>
                  <a:pt x="79" y="106"/>
                  <a:pt x="79" y="103"/>
                </a:cubicBezTo>
                <a:cubicBezTo>
                  <a:pt x="79" y="103"/>
                  <a:pt x="79" y="103"/>
                  <a:pt x="79" y="102"/>
                </a:cubicBezTo>
                <a:cubicBezTo>
                  <a:pt x="80" y="98"/>
                  <a:pt x="81" y="93"/>
                  <a:pt x="82" y="89"/>
                </a:cubicBezTo>
                <a:cubicBezTo>
                  <a:pt x="85" y="84"/>
                  <a:pt x="87" y="79"/>
                  <a:pt x="90" y="74"/>
                </a:cubicBezTo>
                <a:cubicBezTo>
                  <a:pt x="95" y="65"/>
                  <a:pt x="97" y="55"/>
                  <a:pt x="95" y="45"/>
                </a:cubicBezTo>
                <a:cubicBezTo>
                  <a:pt x="93" y="33"/>
                  <a:pt x="87" y="23"/>
                  <a:pt x="77" y="17"/>
                </a:cubicBezTo>
                <a:cubicBezTo>
                  <a:pt x="62" y="7"/>
                  <a:pt x="46" y="7"/>
                  <a:pt x="31" y="16"/>
                </a:cubicBezTo>
                <a:cubicBezTo>
                  <a:pt x="15" y="25"/>
                  <a:pt x="8" y="43"/>
                  <a:pt x="11" y="61"/>
                </a:cubicBezTo>
                <a:cubicBezTo>
                  <a:pt x="12" y="67"/>
                  <a:pt x="15" y="72"/>
                  <a:pt x="18" y="77"/>
                </a:cubicBezTo>
                <a:cubicBezTo>
                  <a:pt x="23" y="85"/>
                  <a:pt x="26" y="94"/>
                  <a:pt x="27" y="103"/>
                </a:cubicBezTo>
                <a:cubicBezTo>
                  <a:pt x="27" y="106"/>
                  <a:pt x="29" y="107"/>
                  <a:pt x="32" y="107"/>
                </a:cubicBezTo>
                <a:cubicBezTo>
                  <a:pt x="39" y="107"/>
                  <a:pt x="46" y="107"/>
                  <a:pt x="53" y="107"/>
                </a:cubicBezTo>
                <a:moveTo>
                  <a:pt x="53" y="120"/>
                </a:moveTo>
                <a:cubicBezTo>
                  <a:pt x="60" y="120"/>
                  <a:pt x="67" y="120"/>
                  <a:pt x="74" y="120"/>
                </a:cubicBezTo>
                <a:cubicBezTo>
                  <a:pt x="76" y="120"/>
                  <a:pt x="77" y="119"/>
                  <a:pt x="78" y="118"/>
                </a:cubicBezTo>
                <a:cubicBezTo>
                  <a:pt x="80" y="115"/>
                  <a:pt x="77" y="112"/>
                  <a:pt x="74" y="112"/>
                </a:cubicBezTo>
                <a:cubicBezTo>
                  <a:pt x="64" y="112"/>
                  <a:pt x="54" y="112"/>
                  <a:pt x="44" y="112"/>
                </a:cubicBezTo>
                <a:cubicBezTo>
                  <a:pt x="40" y="112"/>
                  <a:pt x="36" y="112"/>
                  <a:pt x="32" y="112"/>
                </a:cubicBezTo>
                <a:cubicBezTo>
                  <a:pt x="30" y="112"/>
                  <a:pt x="29" y="112"/>
                  <a:pt x="28" y="114"/>
                </a:cubicBezTo>
                <a:cubicBezTo>
                  <a:pt x="27" y="117"/>
                  <a:pt x="29" y="120"/>
                  <a:pt x="32" y="120"/>
                </a:cubicBezTo>
                <a:cubicBezTo>
                  <a:pt x="39" y="120"/>
                  <a:pt x="46" y="120"/>
                  <a:pt x="53" y="120"/>
                </a:cubicBezTo>
                <a:moveTo>
                  <a:pt x="53" y="124"/>
                </a:moveTo>
                <a:cubicBezTo>
                  <a:pt x="46" y="124"/>
                  <a:pt x="39" y="124"/>
                  <a:pt x="32" y="124"/>
                </a:cubicBezTo>
                <a:cubicBezTo>
                  <a:pt x="30" y="124"/>
                  <a:pt x="29" y="125"/>
                  <a:pt x="28" y="127"/>
                </a:cubicBezTo>
                <a:cubicBezTo>
                  <a:pt x="27" y="130"/>
                  <a:pt x="29" y="133"/>
                  <a:pt x="32" y="133"/>
                </a:cubicBezTo>
                <a:cubicBezTo>
                  <a:pt x="42" y="133"/>
                  <a:pt x="52" y="133"/>
                  <a:pt x="62" y="133"/>
                </a:cubicBezTo>
                <a:cubicBezTo>
                  <a:pt x="66" y="133"/>
                  <a:pt x="70" y="133"/>
                  <a:pt x="74" y="133"/>
                </a:cubicBezTo>
                <a:cubicBezTo>
                  <a:pt x="76" y="133"/>
                  <a:pt x="77" y="132"/>
                  <a:pt x="78" y="130"/>
                </a:cubicBezTo>
                <a:cubicBezTo>
                  <a:pt x="80" y="127"/>
                  <a:pt x="77" y="124"/>
                  <a:pt x="74" y="124"/>
                </a:cubicBezTo>
                <a:cubicBezTo>
                  <a:pt x="67" y="124"/>
                  <a:pt x="60" y="124"/>
                  <a:pt x="53" y="124"/>
                </a:cubicBezTo>
                <a:moveTo>
                  <a:pt x="70" y="137"/>
                </a:moveTo>
                <a:cubicBezTo>
                  <a:pt x="36" y="137"/>
                  <a:pt x="36" y="137"/>
                  <a:pt x="36" y="137"/>
                </a:cubicBezTo>
                <a:cubicBezTo>
                  <a:pt x="36" y="142"/>
                  <a:pt x="39" y="146"/>
                  <a:pt x="44" y="146"/>
                </a:cubicBezTo>
                <a:cubicBezTo>
                  <a:pt x="50" y="146"/>
                  <a:pt x="56" y="146"/>
                  <a:pt x="62" y="146"/>
                </a:cubicBezTo>
                <a:cubicBezTo>
                  <a:pt x="67" y="146"/>
                  <a:pt x="70" y="142"/>
                  <a:pt x="70" y="137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4398507" y="1008278"/>
            <a:ext cx="3394996" cy="490334"/>
            <a:chOff x="4398507" y="1008278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4398507" y="1008278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工业产品质量提升措施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4630337" y="1360840"/>
            <a:ext cx="2931336" cy="1654845"/>
            <a:chOff x="4630337" y="1360840"/>
            <a:chExt cx="2931336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4630337" y="13608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详细阐述为推动工业产品质量发展所采取的措施，包括技术创新、标准引领、品牌建设等。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1070038" y="1975579"/>
            <a:ext cx="3394996" cy="490334"/>
            <a:chOff x="1070038" y="1975579"/>
            <a:chExt cx="3394996" cy="490334"/>
          </a:xfrm>
        </p:grpSpPr>
        <p:sp>
          <p:nvSpPr>
            <p:cNvPr id="46" name="TextBox 46"/>
            <p:cNvSpPr txBox="1"/>
            <p:nvPr/>
          </p:nvSpPr>
          <p:spPr>
            <a:xfrm>
              <a:off x="1070038" y="1975579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质量安全文化培育情况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1301868" y="2328140"/>
            <a:ext cx="2931336" cy="1654845"/>
            <a:chOff x="1301868" y="2328140"/>
            <a:chExt cx="2931336" cy="1654845"/>
          </a:xfrm>
        </p:grpSpPr>
        <p:sp>
          <p:nvSpPr>
            <p:cNvPr id="48" name="TextBox 48"/>
            <p:cNvSpPr txBox="1"/>
            <p:nvPr/>
          </p:nvSpPr>
          <p:spPr>
            <a:xfrm>
              <a:off x="1301868" y="23281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介绍企业在质量安全文化培育方面的措施和成效，如质量意识教育、质量管理制度建设等。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303771" y="4161775"/>
            <a:ext cx="3394996" cy="490334"/>
            <a:chOff x="303771" y="4161775"/>
            <a:chExt cx="3394996" cy="490334"/>
          </a:xfrm>
        </p:grpSpPr>
        <p:sp>
          <p:nvSpPr>
            <p:cNvPr id="50" name="TextBox 50"/>
            <p:cNvSpPr txBox="1"/>
            <p:nvPr/>
          </p:nvSpPr>
          <p:spPr>
            <a:xfrm>
              <a:off x="303771" y="416177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工业产品质量现状分析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535601" y="4514336"/>
            <a:ext cx="2931336" cy="1654845"/>
            <a:chOff x="535601" y="4514336"/>
            <a:chExt cx="2931336" cy="1654845"/>
          </a:xfrm>
        </p:grpSpPr>
        <p:sp>
          <p:nvSpPr>
            <p:cNvPr id="52" name="TextBox 52"/>
            <p:cNvSpPr txBox="1"/>
            <p:nvPr/>
          </p:nvSpPr>
          <p:spPr>
            <a:xfrm>
              <a:off x="535601" y="4514336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对当前工业产品质量状况进行概述，包括产品质量合格率、不合格产品分布情况等。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7733442" y="1975579"/>
            <a:ext cx="3394996" cy="490334"/>
            <a:chOff x="7733442" y="1975579"/>
            <a:chExt cx="3394996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7733442" y="1975579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面临的挑战与问题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7965273" y="2328140"/>
            <a:ext cx="2931336" cy="1654845"/>
            <a:chOff x="7965273" y="2328140"/>
            <a:chExt cx="2931336" cy="1654845"/>
          </a:xfrm>
        </p:grpSpPr>
        <p:sp>
          <p:nvSpPr>
            <p:cNvPr id="56" name="TextBox 56"/>
            <p:cNvSpPr txBox="1"/>
            <p:nvPr/>
          </p:nvSpPr>
          <p:spPr>
            <a:xfrm>
              <a:off x="7965273" y="23281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分析当前工业产品质量发展面临的挑战和问题，如技术瓶颈、市场恶性竞争等。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8451818" y="4161775"/>
            <a:ext cx="3394996" cy="490334"/>
            <a:chOff x="8451818" y="4161775"/>
            <a:chExt cx="3394996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8451818" y="416177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未来发展规划与建议</a:t>
              </a:r>
            </a:p>
          </p:txBody>
        </p:sp>
      </p:grpSp>
      <p:grpSp>
        <p:nvGrpSpPr>
          <p:cNvPr id="59" name="Group 59"/>
          <p:cNvGrpSpPr/>
          <p:nvPr/>
        </p:nvGrpSpPr>
        <p:grpSpPr>
          <a:xfrm>
            <a:off x="8683648" y="4514336"/>
            <a:ext cx="2931336" cy="1654845"/>
            <a:chOff x="8683648" y="4514336"/>
            <a:chExt cx="2931336" cy="1654845"/>
          </a:xfrm>
        </p:grpSpPr>
        <p:sp>
          <p:nvSpPr>
            <p:cNvPr id="60" name="TextBox 60"/>
            <p:cNvSpPr txBox="1"/>
            <p:nvPr/>
          </p:nvSpPr>
          <p:spPr>
            <a:xfrm>
              <a:off x="8683648" y="4514336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提出未来工业产品质量发展的规划和建议，如加强政策引导、加大投入力度、强化社会监督等。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质量安全文化概念及重要性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76" r="27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质量安全文化定义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质量安全文化是指企业在生产经营活动中形成的，以保障产品质量和安全为核心的一系列价值观念、行为准则和制度体系的总和。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它强调全员参与、持续改进和预防为主的思想，通过营造积极的质量安全氛围，推动企业不断提升产品质量水平。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5333" r="5333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增强市场竞争力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优质的产品质量是企业赢得市场信任和客户满意的关键因素，有助于提升品牌形象和市场竞争力。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提升产品质量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通过强化质量意识，提高员工对产品质量的重视程度，进而提升产品质量水平。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降低生产成本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通过减少返工、降低废品率等方式，降低生产成本，提高企业经济效益。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质量安全文化在工业产品中的作用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通过质量安全文化的熏陶和培训，使员工充分认识到质量的重要性，形成全员参与质量管理的良好氛围。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提高员工质量意识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质量安全文化强调持续改进和预防为主的思想，推动企业不断完善质量管理体系，提高产品质量水平。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推动企业持续改进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企业作为社会的一份子，应该承担起相应的社会责任。培养质量安全文化有助于企业更好地履行社会责任，赢得社会尊重和信任。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增强企业社会责任感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8042" r="18042"/>
          <a:stretch>
            <a:fillRect/>
          </a:stretch>
        </p:blipFill>
        <p:spPr>
          <a:xfrm>
            <a:off x="7676036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培养企业质量安全文化的意义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工业产品质量现状分析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部分领域达到国际先进水平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在高铁、核电、5G等领域，我国工业产品质量已经达到或接近国际先进水平。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消费者满意度不断提高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工业产品质量的提升也带来了消费者满意度的不断提高，增强了消费者对国产工业产品的信心。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整体质量稳步提升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随着工业技术的不断进步和质量管理体系的日益完善，工业产品质量整体水平呈现稳步提升的趋势。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16282" r="16282"/>
          <a:stretch>
            <a:fillRect/>
          </a:stretch>
        </p:blipFill>
        <p:spPr>
          <a:xfrm>
            <a:off x="641457" y="1883900"/>
            <a:ext cx="3722788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工业产品质量总体水平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尽管工业产品质量整体水平在提升，但一些领域和产品的质量问题依然突出，如汽车、家电等领域的召回事件时有发生。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质量问题依然突出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与发达国家相比，我国工业产品在自主创新、设计研发等方面还存在较大差距，缺乏核心竞争力。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创新能力不足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当前工业产品质量监管体系还存在一些漏洞和不足，如监管力度不够、标准体系不健全等。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质量监管体系不完善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存在的问题及原因分析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汽车召回事件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近年来，国内汽车市场频繁出现召回事件，涉及多个品牌和车型。这些事件暴露出汽车在生产过程中存在的质量问题和监管漏洞，对消费者权益和企业形象造成了严重影响。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3458" r="3458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家电质量问题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家电产品作为日常生活中不可或缺的用品，其质量问题直接关系到消费者的生命财产安全。近年来，一些家电产品因存在安全隐患而被曝光和召回，引发了社会对家电产品质量问题的关注。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高铁质量事故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铁作为我国高端制造业的代表，其质量问题一直备受关注。然而，近年来高铁领域也发生了一些质量事故，如“复兴号”动车组列车出现故障等。这些事故不仅影响了高铁的运行安全和效率，也对我国高端制造业的形象造成了负面影响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典型案例剖析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质量安全文化对工业产品质量的影响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营造全员参与的质量文化氛围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通过培训、宣传、激励等方式，提高员工对质量安全的重视程度，形成全员参与质量管理的良好氛围。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提升员工技能水平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加强员工技能培训，提高员工的专业素质和工作能力，确保员工能够熟练掌握产品质量控制的关键技能。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鼓励员工创新和改进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鼓励员工提出质量改进和创新意见，激发员工的创造力和创新精神，推动企业不断提升产品质量水平。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提高员工质量意识和技能水平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https://d.book118.com/187154123064006035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95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2024-09-09T22:05:36.535</cp:lastPrinted>
  <dcterms:created xsi:type="dcterms:W3CDTF">2024-09-09T14:05:36Z</dcterms:created>
  <dcterms:modified xsi:type="dcterms:W3CDTF">2024-09-09T14:05:38Z</dcterms:modified>
</cp:coreProperties>
</file>