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BBA72-A911-4C9E-A580-AEAEDB5B9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2DE8D-B693-403D-8E52-2A1C85EE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33872E-16EA-45E6-B0AA-66428A360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D2379D-5A65-49ED-9880-4EB8F2BEB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F2F37D-38E1-4233-915F-116F0C909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B703D-29DF-4AF3-BAFF-E4CDC3F8B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35B7EC-9853-402B-9C7A-4422A197E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058CB-202F-4A50-9BEB-A6F4F83DD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24D7D-B9F4-401C-9BE6-600A4054F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2CEF9-C313-47F1-AEBC-F63CA7AFAB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216687-CD39-45C8-9764-2A5DDDEA9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6500111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景区服务评估指标体系建立经验和应用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景区服务评估指标体系建立经验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景区服务评估指标体系应用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评估指标体系建立中的挑战与对策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景区服务评估指标体系建立的效益与价值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提升景区服务质量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通过建立科学合理的评估指标体系，可以客观评价景区服务质量，发现服务中存在的问题和不足，为景区改进服务、提升游客满意度提供依据。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旅游业快速发展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随着全球旅游业的蓬勃发展，景区作为旅游目的地的重要组成部分，其服务质量对游客体验和旅游业发展具有重要影响。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游客需求多样化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游客对景区服务的需求日益多样化，包括导游服务、交通服务、餐饮服务、住宿服务等多个方面，需要建立全面的评估指标体系以满足不同需求。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79233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76573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标准化管理的需要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51829" y="1278350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420594" y="1278350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客观评价的依据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479233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676573" y="4076033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服务改进的方向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51829" y="4029837"/>
            <a:ext cx="4401121" cy="2428684"/>
          </a:xfrm>
          <a:prstGeom prst="roundRect">
            <a:avLst>
              <a:gd name="adj" fmla="val 4117"/>
            </a:avLst>
          </a:prstGeom>
          <a:solidFill>
            <a:srgbClr val="E3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449169" y="4029837"/>
            <a:ext cx="2006441" cy="699135"/>
          </a:xfrm>
          <a:prstGeom prst="roundRect">
            <a:avLst>
              <a:gd name="adj" fmla="val 16667"/>
            </a:avLst>
          </a:prstGeom>
          <a:solidFill>
            <a:srgbClr val="E3E2E2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促进旅游业发展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2083243" y="2351977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景区服务评估指标体系的建立有助于实现景区服务的标准化管理，提高服务质量和效率。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21868" y="24083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评估指标体系可以为景区服务提供客观、量化的评价标准，减少主观因素对评价结果的影响。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049239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通过对评估指标的分析，可以发现景区服务中存在的问题和不足，为景区改进服务、提升游客满意度提供方向。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21835" y="5084769"/>
            <a:ext cx="3203894" cy="1020631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优质的景区服务可以提高游客满意度和忠诚度，促进旅游业的可持续发展。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666514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19863" y="1278350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666514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19863" y="4029837"/>
            <a:ext cx="604011" cy="764731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87944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702795" y="1278350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067588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702795" y="4029837"/>
            <a:ext cx="1373505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评估指标体系建立的必要性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景区服务评估指标体系建立经验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提高景区竞争力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促进景区可持续发展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明确评估目标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通过与其他景区比较评估结果，发现自身优势与不足，制定针对性提升策略，提高景区在旅游市场中的竞争力。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通过评估景区服务质量，发现服务短板，改进服务流程，提高游客满意度。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通过评估景区环境、设施、管理等方面的指标，推动景区实现绿色、低碳、可持续发展。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156340" y="16370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45706" y="37452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16200000">
            <a:off x="2870191" y="28131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435353" y="20164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156340" y="5146437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设施完备程度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4156340" y="3584949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环境质量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2165691"/>
            <a:ext cx="1629199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确定评估指标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包括导游服务、讲解服务、餐饮服务、住宿服务等方面的质量评估。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包括交通设施、游览设施、安全设施、便民设施等方面的评估。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包括自然景观、人文景观、环境卫生、噪音控制等方面的评估。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46" b="1174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指标权重分配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根据评估目标确定各指标的重要性，采用专家打分法、层次分析法等方法确定各指标权重。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针对不同类型的景区，可调整指标权重，以体现不同景区的特点和要求。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3" name="AutoShape 3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387911" y="1196721"/>
            <a:ext cx="1416177" cy="1415796"/>
            <a:chOff x="5387911" y="1196721"/>
            <a:chExt cx="1416177" cy="1415796"/>
          </a:xfrm>
        </p:grpSpPr>
        <p:sp>
          <p:nvSpPr>
            <p:cNvPr id="11" name="AutoShape 11"/>
            <p:cNvSpPr/>
            <p:nvPr/>
          </p:nvSpPr>
          <p:spPr>
            <a:xfrm>
              <a:off x="5387911" y="1196721"/>
              <a:ext cx="1416177" cy="1415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通过问卷调查、现场观察、游客投诉等途径收集数据，确保数据来源的真实性和可靠性。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5727775" y="1536394"/>
            <a:ext cx="736450" cy="73645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数据收集与处理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将评估结果以图表形式呈现，便于直观了解景区服务质量的优劣及改进方向。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对收集到的数据进行整理、分类、分析，运用统计分析方法得出评估结果。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景区服务评估指标体系应用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设计合理的调查问卷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问卷内容应涵盖景区的各个方面，如交通、餐饮、住宿、导游服务、景点设施等，以便全面了解游客的满意度。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确定调查样本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根据景区的规模和游客数量，确定合适的调查样本量，以确保调查结果具有代表性。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通过线上或线下方式收集游客的问卷数据，并运用统计软件对数据进行分析，得出游客满意度的各项指标。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建立监控机制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通过定期巡查、暗访、第三方评估等方式，对景区的服务质量进行监控和评估。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对监控中发现的问题，及时通知相关部门进行整改，确保服务质量得到持续提升。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明确景区各项服务的标准和要求，包括服务态度、服务效率、服务质量等方面。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设立投诉渠道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在景区内设立投诉箱、投诉电话等渠道，方便游客进行投诉和建议。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及时响应与处理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对收到的投诉和建议，景区管理部门应及时响应并妥善处理，同时将处理结果反馈给游客。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汇总分析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定期对投诉和建议进行汇总分析，找出问题的根源和共性，为景区的改进提供参考。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投诉处理与反馈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152365" y="3260975"/>
            <a:ext cx="2503100" cy="432048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44451" y="3260975"/>
            <a:ext cx="2503100" cy="43204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48414" y="3270500"/>
            <a:ext cx="2503100" cy="43204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2140488" y="2144472"/>
            <a:ext cx="7911026" cy="3564775"/>
            <a:chOff x="2140488" y="2144472"/>
            <a:chExt cx="7911026" cy="3564775"/>
          </a:xfrm>
        </p:grpSpPr>
        <p:sp>
          <p:nvSpPr>
            <p:cNvPr id="6" name="AutoShape 6"/>
            <p:cNvSpPr/>
            <p:nvPr/>
          </p:nvSpPr>
          <p:spPr>
            <a:xfrm>
              <a:off x="2140488" y="2144472"/>
              <a:ext cx="7911026" cy="936104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2152365" y="3693023"/>
              <a:ext cx="2503100" cy="2016224"/>
            </a:xfrm>
            <a:prstGeom prst="rect">
              <a:avLst/>
            </a:prstGeom>
            <a:solidFill>
              <a:schemeClr val="accent3">
                <a:alpha val="27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844451" y="3693023"/>
              <a:ext cx="2503100" cy="2016224"/>
            </a:xfrm>
            <a:prstGeom prst="rect">
              <a:avLst/>
            </a:prstGeom>
            <a:solidFill>
              <a:schemeClr val="accent2">
                <a:alpha val="3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548414" y="3693023"/>
              <a:ext cx="2503100" cy="2016224"/>
            </a:xfrm>
            <a:prstGeom prst="rect">
              <a:avLst/>
            </a:prstGeom>
            <a:solidFill>
              <a:schemeClr val="accent1">
                <a:alpha val="42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5387911" y="1196721"/>
            <a:ext cx="1416177" cy="1415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536537" y="3280410"/>
            <a:ext cx="2514977" cy="43204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2140488" y="3289550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838512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536537" y="3280025"/>
            <a:ext cx="2514977" cy="432048"/>
          </a:xfrm>
          <a:prstGeom prst="rect">
            <a:avLst/>
          </a:prstGeom>
          <a:noFill/>
        </p:spPr>
        <p:txBody>
          <a:bodyPr vert="horz" wrap="square" lIns="121920" tIns="60960" rIns="121920" bIns="6096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实施改进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5822882" y="1639304"/>
            <a:ext cx="530630" cy="530630"/>
          </a:xfrm>
          <a:custGeom>
            <a:rect l="l" t="t" r="r" b="b"/>
            <a:pathLst>
              <a:path w="304800" h="304800">
                <a:moveTo>
                  <a:pt x="50749" y="121920"/>
                </a:moveTo>
                <a:lnTo>
                  <a:pt x="152400" y="182880"/>
                </a:lnTo>
                <a:lnTo>
                  <a:pt x="304800" y="91440"/>
                </a:lnTo>
                <a:lnTo>
                  <a:pt x="152400" y="0"/>
                </a:lnTo>
                <a:lnTo>
                  <a:pt x="0" y="91440"/>
                </a:lnTo>
                <a:lnTo>
                  <a:pt x="152400" y="91440"/>
                </a:lnTo>
                <a:lnTo>
                  <a:pt x="152400" y="121920"/>
                </a:lnTo>
                <a:lnTo>
                  <a:pt x="50749" y="121920"/>
                </a:lnTo>
                <a:close/>
                <a:moveTo>
                  <a:pt x="0" y="121920"/>
                </a:moveTo>
                <a:lnTo>
                  <a:pt x="0" y="243840"/>
                </a:lnTo>
                <a:lnTo>
                  <a:pt x="30480" y="210007"/>
                </a:lnTo>
                <a:lnTo>
                  <a:pt x="30480" y="140208"/>
                </a:lnTo>
                <a:lnTo>
                  <a:pt x="0" y="121920"/>
                </a:lnTo>
                <a:close/>
                <a:moveTo>
                  <a:pt x="152400" y="304800"/>
                </a:moveTo>
                <a:lnTo>
                  <a:pt x="45720" y="240792"/>
                </a:lnTo>
                <a:lnTo>
                  <a:pt x="45720" y="149352"/>
                </a:lnTo>
                <a:lnTo>
                  <a:pt x="152400" y="213360"/>
                </a:lnTo>
                <a:lnTo>
                  <a:pt x="259080" y="149352"/>
                </a:lnTo>
                <a:lnTo>
                  <a:pt x="259080" y="240792"/>
                </a:lnTo>
                <a:lnTo>
                  <a:pt x="152400" y="3048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2470577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定期对景区的服务质量进行评估，了解游客的需求和期望，找出服务中的不足和短板。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7866626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按照改进计划，逐步推进各项改进措施的实施，确保景区的服务质量得到持续提升。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5162662" y="4089926"/>
            <a:ext cx="1866677" cy="1222419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根据评估结果，制定针对性的改进计划，明确改进目标和措施。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评估指标体系建立中的挑战与对策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https://d.book118.com/187165001114006041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2024-09-14T10:20:39.849</cp:lastPrinted>
  <dcterms:created xsi:type="dcterms:W3CDTF">2024-09-14T02:20:39Z</dcterms:created>
  <dcterms:modified xsi:type="dcterms:W3CDTF">2024-09-14T02:20:41Z</dcterms:modified>
</cp:coreProperties>
</file>