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F58467-BF5D-41DA-B138-74CACCFC3C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EBA9DA-61F7-41DA-AE2C-374EF1EF09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12D090-61FA-4136-9E94-BF70478D31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3ABB12-60A7-46A5-8103-F265BEC5C3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4FB3A9-0555-43AC-86E1-F4E45E2966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22ECF8-75A2-42D5-9B47-9F785313E4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ECCD8C-F041-4DF8-822E-A7E27545C1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3AE58E-BC58-44DA-A334-8E62AE431D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7AEFE7-1A69-4598-866B-1B38C40E36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EA982C-EC7F-4277-9AC1-25CDC04E3C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01AB5D-24C0-4C7E-B256-23535F64EF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716612206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量化交易与机器学习</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量化交易简介
 机器学习基本概念
 机器学习在量化交易中的应用
 常见机器学习算法
 数据预处理与特征工程
 模型训练与优化
 回测与评估
 实践案例与未来趋势</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量化交易简介</a:t>
            </a:r>
          </a:p>
        </p:txBody>
      </p:sp>
      <p:sp>
        <p:nvSpPr>
          <p:cNvPr id="3" name="Subtitle 2"/>
          <p:cNvSpPr>
            <a:spLocks noGrp="1"/>
          </p:cNvSpPr>
          <p:nvPr>
            <p:ph type="subTitle" idx="1"/>
          </p:nvPr>
        </p:nvSpPr>
        <p:spPr/>
        <p:txBody>
          <a:bodyPr/>
          <a:lstStyle/>
          <a:p>
            <a:r>
              <a:t>量化交易与机器学习</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量化交易简介</a:t>
            </a:r>
          </a:p>
        </p:txBody>
      </p:sp>
      <p:sp>
        <p:nvSpPr>
          <p:cNvPr id="3" name="Content Placeholder 2"/>
          <p:cNvSpPr>
            <a:spLocks noGrp="1"/>
          </p:cNvSpPr>
          <p:nvPr>
            <p:ph sz="half" idx="2"/>
          </p:nvPr>
        </p:nvSpPr>
        <p:spPr/>
        <p:txBody>
          <a:bodyPr/>
          <a:lstStyle/>
          <a:p>
            <a:r>
              <a:t>1.量化交易是一种使用数学模型和算法来进行投资决策的方法。</a:t>
            </a:r>
          </a:p>
          <a:p>
            <a:r>
              <a:t>2.通过量化交易，投资者可以系统地分析和执行交易，以追求更高的投资回报。</a:t>
            </a:r>
          </a:p>
          <a:p/>
        </p:txBody>
      </p:sp>
      <p:sp>
        <p:nvSpPr>
          <p:cNvPr id="4" name="Text Placeholder 3"/>
          <p:cNvSpPr>
            <a:spLocks noGrp="1"/>
          </p:cNvSpPr>
          <p:nvPr>
            <p:ph type="body" idx="3"/>
          </p:nvPr>
        </p:nvSpPr>
        <p:spPr/>
        <p:txBody>
          <a:bodyPr/>
          <a:lstStyle/>
          <a:p>
            <a:r>
              <a:t>量化交易发展历程</a:t>
            </a:r>
          </a:p>
        </p:txBody>
      </p:sp>
      <p:sp>
        <p:nvSpPr>
          <p:cNvPr id="5" name="Content Placeholder 4"/>
          <p:cNvSpPr>
            <a:spLocks noGrp="1"/>
          </p:cNvSpPr>
          <p:nvPr>
            <p:ph sz="half" idx="4"/>
          </p:nvPr>
        </p:nvSpPr>
        <p:spPr/>
        <p:txBody>
          <a:bodyPr/>
          <a:lstStyle/>
          <a:p>
            <a:r>
              <a:t>1.随着计算机技术和数据科学的发展，量化交易逐渐成为投资领域的重要分支。</a:t>
            </a:r>
          </a:p>
          <a:p>
            <a:r>
              <a:t>2.量化交易的发展经历了从简单统计模型到复杂机器学习算法的演变。</a:t>
            </a:r>
          </a:p>
          <a:p/>
        </p:txBody>
      </p:sp>
      <p:sp>
        <p:nvSpPr>
          <p:cNvPr id="6" name="Text Placeholder 5"/>
          <p:cNvSpPr>
            <a:spLocks noGrp="1"/>
          </p:cNvSpPr>
          <p:nvPr>
            <p:ph type="body" idx="1"/>
          </p:nvPr>
        </p:nvSpPr>
        <p:spPr/>
        <p:txBody>
          <a:bodyPr/>
          <a:lstStyle/>
          <a:p>
            <a:r>
              <a:t>量化交易定义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量化交易简介</a:t>
            </a:r>
          </a:p>
        </p:txBody>
      </p:sp>
      <p:sp>
        <p:nvSpPr>
          <p:cNvPr id="3" name="Text Placeholder 2"/>
          <p:cNvSpPr>
            <a:spLocks noGrp="1"/>
          </p:cNvSpPr>
          <p:nvPr>
            <p:ph type="body" idx="1"/>
          </p:nvPr>
        </p:nvSpPr>
        <p:spPr/>
        <p:txBody>
          <a:bodyPr/>
          <a:lstStyle/>
          <a:p>
            <a:r>
              <a:t>量化交易的优势</a:t>
            </a:r>
          </a:p>
        </p:txBody>
      </p:sp>
      <p:sp>
        <p:nvSpPr>
          <p:cNvPr id="4" name="Content Placeholder 3"/>
          <p:cNvSpPr>
            <a:spLocks noGrp="1"/>
          </p:cNvSpPr>
          <p:nvPr>
            <p:ph sz="half" idx="2"/>
          </p:nvPr>
        </p:nvSpPr>
        <p:spPr/>
        <p:txBody>
          <a:bodyPr/>
          <a:lstStyle/>
          <a:p>
            <a:r>
              <a:t>1.量化交易可以通过数学模型和算法，减少人为情绪和偏见对投资决策的影响。</a:t>
            </a:r>
          </a:p>
          <a:p>
            <a:r>
              <a:t>2.量化交易可以利用大量的历史数据和先进的统计方法，发现市场趋势和投资机会。</a:t>
            </a:r>
          </a:p>
          <a:p/>
        </p:txBody>
      </p:sp>
      <p:sp>
        <p:nvSpPr>
          <p:cNvPr id="5" name="Text Placeholder 4"/>
          <p:cNvSpPr>
            <a:spLocks noGrp="1"/>
          </p:cNvSpPr>
          <p:nvPr>
            <p:ph type="body" idx="3"/>
          </p:nvPr>
        </p:nvSpPr>
        <p:spPr/>
        <p:txBody>
          <a:bodyPr/>
          <a:lstStyle/>
          <a:p>
            <a:r>
              <a:t>量化交易的应用领域</a:t>
            </a:r>
          </a:p>
        </p:txBody>
      </p:sp>
      <p:sp>
        <p:nvSpPr>
          <p:cNvPr id="6" name="Content Placeholder 5"/>
          <p:cNvSpPr>
            <a:spLocks noGrp="1"/>
          </p:cNvSpPr>
          <p:nvPr>
            <p:ph sz="half" idx="4"/>
          </p:nvPr>
        </p:nvSpPr>
        <p:spPr/>
        <p:txBody>
          <a:bodyPr/>
          <a:lstStyle/>
          <a:p>
            <a:r>
              <a:t>1.量化交易广泛应用于股票、期货、外汇等金融市场。</a:t>
            </a:r>
          </a:p>
          <a:p>
            <a:r>
              <a:t>2.随着市场的发展和技术的进步，量化交易的应用领域不断扩大。</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量化交易简介</a:t>
            </a:r>
          </a:p>
        </p:txBody>
      </p:sp>
      <p:sp>
        <p:nvSpPr>
          <p:cNvPr id="3" name="Text Placeholder 2"/>
          <p:cNvSpPr>
            <a:spLocks noGrp="1"/>
          </p:cNvSpPr>
          <p:nvPr>
            <p:ph type="body" idx="1"/>
          </p:nvPr>
        </p:nvSpPr>
        <p:spPr/>
        <p:txBody>
          <a:bodyPr/>
          <a:lstStyle/>
          <a:p>
            <a:r>
              <a:t>量化交易的挑战与风险</a:t>
            </a:r>
          </a:p>
        </p:txBody>
      </p:sp>
      <p:sp>
        <p:nvSpPr>
          <p:cNvPr id="4" name="Content Placeholder 3"/>
          <p:cNvSpPr>
            <a:spLocks noGrp="1"/>
          </p:cNvSpPr>
          <p:nvPr>
            <p:ph sz="half" idx="2"/>
          </p:nvPr>
        </p:nvSpPr>
        <p:spPr/>
        <p:txBody>
          <a:bodyPr/>
          <a:lstStyle/>
          <a:p>
            <a:r>
              <a:t>1.量化交易模型的有效性需要不断验证和调整，以适应市场的变化。</a:t>
            </a:r>
          </a:p>
          <a:p>
            <a:r>
              <a:t>2.过度依赖量化交易模型可能会导致忽视市场的基本面和实际情况，增加投资风险。</a:t>
            </a:r>
          </a:p>
          <a:p/>
        </p:txBody>
      </p:sp>
      <p:sp>
        <p:nvSpPr>
          <p:cNvPr id="5" name="Text Placeholder 4"/>
          <p:cNvSpPr>
            <a:spLocks noGrp="1"/>
          </p:cNvSpPr>
          <p:nvPr>
            <p:ph type="body" idx="3"/>
          </p:nvPr>
        </p:nvSpPr>
        <p:spPr/>
        <p:txBody>
          <a:bodyPr/>
          <a:lstStyle/>
          <a:p>
            <a:r>
              <a:t>未来展望与趋势</a:t>
            </a:r>
          </a:p>
        </p:txBody>
      </p:sp>
      <p:sp>
        <p:nvSpPr>
          <p:cNvPr id="6" name="Content Placeholder 5"/>
          <p:cNvSpPr>
            <a:spLocks noGrp="1"/>
          </p:cNvSpPr>
          <p:nvPr>
            <p:ph sz="half" idx="4"/>
          </p:nvPr>
        </p:nvSpPr>
        <p:spPr/>
        <p:txBody>
          <a:bodyPr/>
          <a:lstStyle/>
          <a:p>
            <a:r>
              <a:t>1.随着人工智能和大数据技术的发展，量化交易的应用前景广阔。</a:t>
            </a:r>
          </a:p>
          <a:p>
            <a:r>
              <a:t>2.未来，量化交易将更加注重模型的解释性和可理解性，以提高投资决策的透明度和可信度。</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机器学习基本概念</a:t>
            </a:r>
          </a:p>
        </p:txBody>
      </p:sp>
      <p:sp>
        <p:nvSpPr>
          <p:cNvPr id="3" name="Subtitle 2"/>
          <p:cNvSpPr>
            <a:spLocks noGrp="1"/>
          </p:cNvSpPr>
          <p:nvPr>
            <p:ph type="subTitle" idx="1"/>
          </p:nvPr>
        </p:nvSpPr>
        <p:spPr/>
        <p:txBody>
          <a:bodyPr/>
          <a:lstStyle/>
          <a:p>
            <a:r>
              <a:t>量化交易与机器学习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机器学习基本概念</a:t>
            </a:r>
          </a:p>
        </p:txBody>
      </p:sp>
      <p:sp>
        <p:nvSpPr>
          <p:cNvPr id="3" name="Content Placeholder 2"/>
          <p:cNvSpPr>
            <a:spLocks noGrp="1"/>
          </p:cNvSpPr>
          <p:nvPr>
            <p:ph sz="half" idx="2"/>
          </p:nvPr>
        </p:nvSpPr>
        <p:spPr/>
        <p:txBody>
          <a:bodyPr/>
          <a:lstStyle/>
          <a:p>
            <a:r>
              <a:t>1.机器学习是一种通过让机器从数据中学习规律和模式，从而完成特定任务的方法。</a:t>
            </a:r>
          </a:p>
          <a:p>
            <a:r>
              <a:t>2.机器学习可以分为监督学习、无监督学习和强化学习等多种类型。</a:t>
            </a:r>
          </a:p>
          <a:p/>
        </p:txBody>
      </p:sp>
      <p:sp>
        <p:nvSpPr>
          <p:cNvPr id="4" name="Text Placeholder 3"/>
          <p:cNvSpPr>
            <a:spLocks noGrp="1"/>
          </p:cNvSpPr>
          <p:nvPr>
            <p:ph type="body" idx="3"/>
          </p:nvPr>
        </p:nvSpPr>
        <p:spPr/>
        <p:txBody>
          <a:bodyPr/>
          <a:lstStyle/>
          <a:p>
            <a:r>
              <a:t>机器学习发展历程</a:t>
            </a:r>
          </a:p>
        </p:txBody>
      </p:sp>
      <p:sp>
        <p:nvSpPr>
          <p:cNvPr id="5" name="Content Placeholder 4"/>
          <p:cNvSpPr>
            <a:spLocks noGrp="1"/>
          </p:cNvSpPr>
          <p:nvPr>
            <p:ph sz="half" idx="4"/>
          </p:nvPr>
        </p:nvSpPr>
        <p:spPr/>
        <p:txBody>
          <a:bodyPr/>
          <a:lstStyle/>
          <a:p>
            <a:r>
              <a:t>1.机器学习的发展历程可以分为三个阶段：符号主义、连接主义和深度学习。</a:t>
            </a:r>
          </a:p>
          <a:p>
            <a:r>
              <a:t>2.随着计算能力和数据量的不断提升，机器学习的发展前景十分广阔。</a:t>
            </a:r>
          </a:p>
          <a:p/>
        </p:txBody>
      </p:sp>
      <p:sp>
        <p:nvSpPr>
          <p:cNvPr id="6" name="Text Placeholder 5"/>
          <p:cNvSpPr>
            <a:spLocks noGrp="1"/>
          </p:cNvSpPr>
          <p:nvPr>
            <p:ph type="body" idx="1"/>
          </p:nvPr>
        </p:nvSpPr>
        <p:spPr/>
        <p:txBody>
          <a:bodyPr/>
          <a:lstStyle/>
          <a:p>
            <a:r>
              <a:t>机器学习定义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机器学习基本概念</a:t>
            </a:r>
          </a:p>
        </p:txBody>
      </p:sp>
      <p:sp>
        <p:nvSpPr>
          <p:cNvPr id="3" name="Text Placeholder 2"/>
          <p:cNvSpPr>
            <a:spLocks noGrp="1"/>
          </p:cNvSpPr>
          <p:nvPr>
            <p:ph type="body" idx="1"/>
          </p:nvPr>
        </p:nvSpPr>
        <p:spPr/>
        <p:txBody>
          <a:bodyPr/>
          <a:lstStyle/>
          <a:p>
            <a:r>
              <a:t>机器学习应用场景</a:t>
            </a:r>
          </a:p>
        </p:txBody>
      </p:sp>
      <p:sp>
        <p:nvSpPr>
          <p:cNvPr id="4" name="Content Placeholder 3"/>
          <p:cNvSpPr>
            <a:spLocks noGrp="1"/>
          </p:cNvSpPr>
          <p:nvPr>
            <p:ph sz="half" idx="2"/>
          </p:nvPr>
        </p:nvSpPr>
        <p:spPr/>
        <p:txBody>
          <a:bodyPr/>
          <a:lstStyle/>
          <a:p>
            <a:r>
              <a:t>1.机器学习在语音识别、图像识别、自然语言处理等领域有着广泛的应用。</a:t>
            </a:r>
          </a:p>
          <a:p>
            <a:r>
              <a:t>2.机器学习可以帮助解决许多实际问题，如预测、分类、推荐等。</a:t>
            </a:r>
          </a:p>
          <a:p/>
        </p:txBody>
      </p:sp>
      <p:sp>
        <p:nvSpPr>
          <p:cNvPr id="5" name="Text Placeholder 4"/>
          <p:cNvSpPr>
            <a:spLocks noGrp="1"/>
          </p:cNvSpPr>
          <p:nvPr>
            <p:ph type="body" idx="3"/>
          </p:nvPr>
        </p:nvSpPr>
        <p:spPr/>
        <p:txBody>
          <a:bodyPr/>
          <a:lstStyle/>
          <a:p>
            <a:r>
              <a:t>机器学习基本原理</a:t>
            </a:r>
          </a:p>
        </p:txBody>
      </p:sp>
      <p:sp>
        <p:nvSpPr>
          <p:cNvPr id="6" name="Content Placeholder 5"/>
          <p:cNvSpPr>
            <a:spLocks noGrp="1"/>
          </p:cNvSpPr>
          <p:nvPr>
            <p:ph sz="half" idx="4"/>
          </p:nvPr>
        </p:nvSpPr>
        <p:spPr/>
        <p:txBody>
          <a:bodyPr/>
          <a:lstStyle/>
          <a:p>
            <a:r>
              <a:t>1.机器学习通过训练和优化算法来不断改进模型性能。</a:t>
            </a:r>
          </a:p>
          <a:p>
            <a:r>
              <a:t>2.机器学习模型需要具备泛化能力，能够处理未见过的数据。</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机器学习基本概念</a:t>
            </a:r>
          </a:p>
        </p:txBody>
      </p:sp>
      <p:sp>
        <p:nvSpPr>
          <p:cNvPr id="3" name="Text Placeholder 2"/>
          <p:cNvSpPr>
            <a:spLocks noGrp="1"/>
          </p:cNvSpPr>
          <p:nvPr>
            <p:ph type="body" idx="1"/>
          </p:nvPr>
        </p:nvSpPr>
        <p:spPr/>
        <p:txBody>
          <a:bodyPr/>
          <a:lstStyle/>
          <a:p>
            <a:r>
              <a:t>机器学习技术优势</a:t>
            </a:r>
          </a:p>
        </p:txBody>
      </p:sp>
      <p:sp>
        <p:nvSpPr>
          <p:cNvPr id="4" name="Content Placeholder 3"/>
          <p:cNvSpPr>
            <a:spLocks noGrp="1"/>
          </p:cNvSpPr>
          <p:nvPr>
            <p:ph sz="half" idx="2"/>
          </p:nvPr>
        </p:nvSpPr>
        <p:spPr/>
        <p:txBody>
          <a:bodyPr/>
          <a:lstStyle/>
          <a:p>
            <a:r>
              <a:t>1.机器学习可以提高工作效率和准确性，减少人工干预。</a:t>
            </a:r>
          </a:p>
          <a:p>
            <a:r>
              <a:t>2.机器学习可以帮助发现数据中的隐藏规律和模式，提供更好的决策支持。</a:t>
            </a:r>
          </a:p>
          <a:p/>
        </p:txBody>
      </p:sp>
      <p:sp>
        <p:nvSpPr>
          <p:cNvPr id="5" name="Text Placeholder 4"/>
          <p:cNvSpPr>
            <a:spLocks noGrp="1"/>
          </p:cNvSpPr>
          <p:nvPr>
            <p:ph type="body" idx="3"/>
          </p:nvPr>
        </p:nvSpPr>
        <p:spPr/>
        <p:txBody>
          <a:bodyPr/>
          <a:lstStyle/>
          <a:p>
            <a:r>
              <a:t>机器学习挑战与未来发展</a:t>
            </a:r>
          </a:p>
        </p:txBody>
      </p:sp>
      <p:sp>
        <p:nvSpPr>
          <p:cNvPr id="6" name="Content Placeholder 5"/>
          <p:cNvSpPr>
            <a:spLocks noGrp="1"/>
          </p:cNvSpPr>
          <p:nvPr>
            <p:ph sz="half" idx="4"/>
          </p:nvPr>
        </p:nvSpPr>
        <p:spPr/>
        <p:txBody>
          <a:bodyPr/>
          <a:lstStyle/>
          <a:p>
            <a:r>
              <a:t>1.机器学习面临着数据质量、隐私和安全、伦理等问题。</a:t>
            </a:r>
          </a:p>
          <a:p>
            <a:r>
              <a:t>2.未来，机器学习将更加注重解释性、可靠性和可持续性，推动人工智能的进一步发展。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机器学习在量化交易中的应用</a:t>
            </a:r>
          </a:p>
        </p:txBody>
      </p:sp>
      <p:sp>
        <p:nvSpPr>
          <p:cNvPr id="3" name="Subtitle 2"/>
          <p:cNvSpPr>
            <a:spLocks noGrp="1"/>
          </p:cNvSpPr>
          <p:nvPr>
            <p:ph type="subTitle" idx="1"/>
          </p:nvPr>
        </p:nvSpPr>
        <p:spPr/>
        <p:txBody>
          <a:bodyPr/>
          <a:lstStyle/>
          <a:p>
            <a:r>
              <a:t>量化交易与机器学习</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机器学习在量化交易中的应用</a:t>
            </a:r>
          </a:p>
        </p:txBody>
      </p:sp>
      <p:sp>
        <p:nvSpPr>
          <p:cNvPr id="3" name="Text Placeholder 2"/>
          <p:cNvSpPr>
            <a:spLocks noGrp="1"/>
          </p:cNvSpPr>
          <p:nvPr>
            <p:ph type="body" idx="1"/>
          </p:nvPr>
        </p:nvSpPr>
        <p:spPr/>
        <p:txBody>
          <a:bodyPr/>
          <a:lstStyle/>
          <a:p>
            <a:r>
              <a:t>机器学习在量化交易中的应用概述</a:t>
            </a:r>
          </a:p>
        </p:txBody>
      </p:sp>
      <p:sp>
        <p:nvSpPr>
          <p:cNvPr id="4" name="Content Placeholder 3"/>
          <p:cNvSpPr>
            <a:spLocks noGrp="1"/>
          </p:cNvSpPr>
          <p:nvPr>
            <p:ph sz="half" idx="2"/>
          </p:nvPr>
        </p:nvSpPr>
        <p:spPr/>
        <p:txBody>
          <a:bodyPr/>
          <a:lstStyle/>
          <a:p>
            <a:r>
              <a:t>1.机器学习通过数据驱动的方式，挖掘数据中的潜在模式，进而做出预测和决策，这一特性使得机器学习特别适用于量化交易领域。</a:t>
            </a:r>
          </a:p>
          <a:p>
            <a:r>
              <a:t>2.机器学习算法可以处理大量复杂的数据，有效地提取特征信息，并通过对历史数据的学习，对未来的市场走势进行预测。</a:t>
            </a:r>
          </a:p>
          <a:p>
            <a:r>
              <a:t>3.随着技术的发展，越来越多的量化交易机构开始利用机器学习技术提升交易效果，机器学习已经成为量化交易领域的一个重要分支。</a:t>
            </a:r>
          </a:p>
          <a:p/>
        </p:txBody>
      </p:sp>
      <p:sp>
        <p:nvSpPr>
          <p:cNvPr id="5" name="Text Placeholder 4"/>
          <p:cNvSpPr>
            <a:spLocks noGrp="1"/>
          </p:cNvSpPr>
          <p:nvPr>
            <p:ph type="body" idx="3"/>
          </p:nvPr>
        </p:nvSpPr>
        <p:spPr/>
        <p:txBody>
          <a:bodyPr/>
          <a:lstStyle/>
          <a:p>
            <a:r>
              <a:t>机器学习的主要技术</a:t>
            </a:r>
          </a:p>
        </p:txBody>
      </p:sp>
      <p:sp>
        <p:nvSpPr>
          <p:cNvPr id="6" name="Content Placeholder 5"/>
          <p:cNvSpPr>
            <a:spLocks noGrp="1"/>
          </p:cNvSpPr>
          <p:nvPr>
            <p:ph sz="half" idx="4"/>
          </p:nvPr>
        </p:nvSpPr>
        <p:spPr/>
        <p:txBody>
          <a:bodyPr/>
          <a:lstStyle/>
          <a:p>
            <a:r>
              <a:t>1.监督学习：通过带有标签的数据进行训练，使模型能够对新的数据进行预测。例如，线性回归、支持向量机（SVM）和随机森林等。</a:t>
            </a:r>
          </a:p>
          <a:p>
            <a:r>
              <a:t>2.无监督学习：通过无标签的数据进行训练，发现数据的内在结构和规律。例如，聚类分析和降维技术等。</a:t>
            </a:r>
          </a:p>
          <a:p>
            <a:r>
              <a:t>3.深度学习：通过神经网络模型处理大规模数据，具有强大的特征学习能力。例如，卷积神经网络（CNN）和递归神经网络（RNN）等。</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机器学习在量化交易中的应用</a:t>
            </a:r>
          </a:p>
        </p:txBody>
      </p:sp>
      <p:sp>
        <p:nvSpPr>
          <p:cNvPr id="3" name="Content Placeholder 2"/>
          <p:cNvSpPr>
            <a:spLocks noGrp="1"/>
          </p:cNvSpPr>
          <p:nvPr>
            <p:ph sz="half" idx="2"/>
          </p:nvPr>
        </p:nvSpPr>
        <p:spPr/>
        <p:txBody>
          <a:bodyPr/>
          <a:lstStyle/>
          <a:p>
            <a:r>
              <a:t>1.预测股价：利用历史股价数据，通过机器学习模型预测未来的股价走势。</a:t>
            </a:r>
          </a:p>
          <a:p>
            <a:r>
              <a:t>2.算法交易：通过机器学习模型对市场情况进行实时分析，做出快速的交易决策。</a:t>
            </a:r>
          </a:p>
          <a:p>
            <a:r>
              <a:t>3.风险管理：利用机器学习模型对投资组合的风险进行评估和预测，帮助投资者做出更加稳健的投资决策。</a:t>
            </a:r>
          </a:p>
          <a:p>
            <a:r>
              <a:t>以上内容仅供参考，如有需要，建议您查阅相关网站。</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机器学习在量化交易中的应用案例</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常见机器学习算法</a:t>
            </a:r>
          </a:p>
        </p:txBody>
      </p:sp>
      <p:sp>
        <p:nvSpPr>
          <p:cNvPr id="3" name="Subtitle 2"/>
          <p:cNvSpPr>
            <a:spLocks noGrp="1"/>
          </p:cNvSpPr>
          <p:nvPr>
            <p:ph type="subTitle" idx="1"/>
          </p:nvPr>
        </p:nvSpPr>
        <p:spPr/>
        <p:txBody>
          <a:bodyPr/>
          <a:lstStyle/>
          <a:p>
            <a:r>
              <a:t>量化交易与机器学习</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常见机器学习算法</a:t>
            </a:r>
          </a:p>
        </p:txBody>
      </p:sp>
      <p:sp>
        <p:nvSpPr>
          <p:cNvPr id="3" name="Text Placeholder 2"/>
          <p:cNvSpPr>
            <a:spLocks noGrp="1"/>
          </p:cNvSpPr>
          <p:nvPr>
            <p:ph type="body" idx="1"/>
          </p:nvPr>
        </p:nvSpPr>
        <p:spPr/>
        <p:txBody>
          <a:bodyPr/>
          <a:lstStyle/>
          <a:p>
            <a:r>
              <a:t>线性回归</a:t>
            </a:r>
          </a:p>
        </p:txBody>
      </p:sp>
      <p:sp>
        <p:nvSpPr>
          <p:cNvPr id="4" name="Content Placeholder 3"/>
          <p:cNvSpPr>
            <a:spLocks noGrp="1"/>
          </p:cNvSpPr>
          <p:nvPr>
            <p:ph sz="half" idx="2"/>
          </p:nvPr>
        </p:nvSpPr>
        <p:spPr/>
        <p:txBody>
          <a:bodyPr/>
          <a:lstStyle/>
          <a:p>
            <a:r>
              <a:t>1.线性回归是一种通过拟合数据点来预测连续值的监督学习算法。</a:t>
            </a:r>
          </a:p>
          <a:p>
            <a:r>
              <a:t>2.它试图找到一个最佳拟合直线，使得预测值与实际值之间的误差平方和最小。</a:t>
            </a:r>
          </a:p>
          <a:p>
            <a:r>
              <a:t>3.线性回归可以用于预测房价、销售额等连续型变量。</a:t>
            </a:r>
          </a:p>
          <a:p/>
        </p:txBody>
      </p:sp>
      <p:sp>
        <p:nvSpPr>
          <p:cNvPr id="5" name="Text Placeholder 4"/>
          <p:cNvSpPr>
            <a:spLocks noGrp="1"/>
          </p:cNvSpPr>
          <p:nvPr>
            <p:ph type="body" idx="3"/>
          </p:nvPr>
        </p:nvSpPr>
        <p:spPr/>
        <p:txBody>
          <a:bodyPr/>
          <a:lstStyle/>
          <a:p>
            <a:r>
              <a:t>逻辑回归</a:t>
            </a:r>
          </a:p>
        </p:txBody>
      </p:sp>
      <p:sp>
        <p:nvSpPr>
          <p:cNvPr id="6" name="Content Placeholder 5"/>
          <p:cNvSpPr>
            <a:spLocks noGrp="1"/>
          </p:cNvSpPr>
          <p:nvPr>
            <p:ph sz="half" idx="4"/>
          </p:nvPr>
        </p:nvSpPr>
        <p:spPr/>
        <p:txBody>
          <a:bodyPr/>
          <a:lstStyle/>
          <a:p>
            <a:r>
              <a:t>1.逻辑回归是一种用于二分类问题的监督学习算法。</a:t>
            </a:r>
          </a:p>
          <a:p>
            <a:r>
              <a:t>2.它通过将数据拟合到一个逻辑函数中来预测一个样本属于某个类别的概率。</a:t>
            </a:r>
          </a:p>
          <a:p>
            <a:r>
              <a:t>3.逻辑回归可以用于垃圾邮件分类、疾病预测等问题。</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常见机器学习算法</a:t>
            </a:r>
          </a:p>
        </p:txBody>
      </p:sp>
      <p:sp>
        <p:nvSpPr>
          <p:cNvPr id="3" name="Text Placeholder 2"/>
          <p:cNvSpPr>
            <a:spLocks noGrp="1"/>
          </p:cNvSpPr>
          <p:nvPr>
            <p:ph type="body" idx="1"/>
          </p:nvPr>
        </p:nvSpPr>
        <p:spPr/>
        <p:txBody>
          <a:bodyPr/>
          <a:lstStyle/>
          <a:p>
            <a:r>
              <a:t>决策树</a:t>
            </a:r>
          </a:p>
        </p:txBody>
      </p:sp>
      <p:sp>
        <p:nvSpPr>
          <p:cNvPr id="4" name="Content Placeholder 3"/>
          <p:cNvSpPr>
            <a:spLocks noGrp="1"/>
          </p:cNvSpPr>
          <p:nvPr>
            <p:ph sz="half" idx="2"/>
          </p:nvPr>
        </p:nvSpPr>
        <p:spPr/>
        <p:txBody>
          <a:bodyPr/>
          <a:lstStyle/>
          <a:p>
            <a:r>
              <a:t>1.决策树是一种通过递归地将数据集划分成子集来进行分类或回归的算法。</a:t>
            </a:r>
          </a:p>
          <a:p>
            <a:r>
              <a:t>2.它通过选择一个最佳特征来进行划分，使得子集的纯度最高。</a:t>
            </a:r>
          </a:p>
          <a:p>
            <a:r>
              <a:t>3.决策树可以用于分类和回归问题，具有较高的解释性。</a:t>
            </a:r>
          </a:p>
          <a:p/>
        </p:txBody>
      </p:sp>
      <p:sp>
        <p:nvSpPr>
          <p:cNvPr id="5" name="Text Placeholder 4"/>
          <p:cNvSpPr>
            <a:spLocks noGrp="1"/>
          </p:cNvSpPr>
          <p:nvPr>
            <p:ph type="body" idx="3"/>
          </p:nvPr>
        </p:nvSpPr>
        <p:spPr/>
        <p:txBody>
          <a:bodyPr/>
          <a:lstStyle/>
          <a:p>
            <a:r>
              <a:t>随机森林</a:t>
            </a:r>
          </a:p>
        </p:txBody>
      </p:sp>
      <p:sp>
        <p:nvSpPr>
          <p:cNvPr id="6" name="Content Placeholder 5"/>
          <p:cNvSpPr>
            <a:spLocks noGrp="1"/>
          </p:cNvSpPr>
          <p:nvPr>
            <p:ph sz="half" idx="4"/>
          </p:nvPr>
        </p:nvSpPr>
        <p:spPr/>
        <p:txBody>
          <a:bodyPr/>
          <a:lstStyle/>
          <a:p>
            <a:r>
              <a:t>1.随机森林是一种通过构建多个决策树并取其输出的平均值来进行分类或回归的算法。</a:t>
            </a:r>
          </a:p>
          <a:p>
            <a:r>
              <a:t>2.它通过随机采样和特征选择来增加模型的泛化能力。</a:t>
            </a:r>
          </a:p>
          <a:p>
            <a:r>
              <a:t>3.随机森林具有较好的鲁棒性和准确性，广泛应用于各种机器学习问题。</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常见机器学习算法</a:t>
            </a:r>
          </a:p>
        </p:txBody>
      </p:sp>
      <p:sp>
        <p:nvSpPr>
          <p:cNvPr id="3" name="Text Placeholder 2"/>
          <p:cNvSpPr>
            <a:spLocks noGrp="1"/>
          </p:cNvSpPr>
          <p:nvPr>
            <p:ph type="body" idx="1"/>
          </p:nvPr>
        </p:nvSpPr>
        <p:spPr/>
        <p:txBody>
          <a:bodyPr/>
          <a:lstStyle/>
          <a:p>
            <a:r>
              <a:t>支持向量机（SVM）</a:t>
            </a:r>
          </a:p>
        </p:txBody>
      </p:sp>
      <p:sp>
        <p:nvSpPr>
          <p:cNvPr id="4" name="Content Placeholder 3"/>
          <p:cNvSpPr>
            <a:spLocks noGrp="1"/>
          </p:cNvSpPr>
          <p:nvPr>
            <p:ph sz="half" idx="2"/>
          </p:nvPr>
        </p:nvSpPr>
        <p:spPr/>
        <p:txBody>
          <a:bodyPr/>
          <a:lstStyle/>
          <a:p>
            <a:r>
              <a:t>1.支持向量机是一种通过找到一个最优超平面来将不同类别的样本分开的算法。</a:t>
            </a:r>
          </a:p>
          <a:p>
            <a:r>
              <a:t>2.它通过最大化间隔来提高模型的泛化能力。</a:t>
            </a:r>
          </a:p>
          <a:p>
            <a:r>
              <a:t>3.支持向量机可以用于分类和回归问题，具有较好的鲁棒性和准确性。</a:t>
            </a:r>
          </a:p>
          <a:p/>
        </p:txBody>
      </p:sp>
      <p:sp>
        <p:nvSpPr>
          <p:cNvPr id="5" name="Text Placeholder 4"/>
          <p:cNvSpPr>
            <a:spLocks noGrp="1"/>
          </p:cNvSpPr>
          <p:nvPr>
            <p:ph type="body" idx="3"/>
          </p:nvPr>
        </p:nvSpPr>
        <p:spPr/>
        <p:txBody>
          <a:bodyPr/>
          <a:lstStyle/>
          <a:p>
            <a:r>
              <a:t>神经网络</a:t>
            </a:r>
          </a:p>
        </p:txBody>
      </p:sp>
      <p:sp>
        <p:nvSpPr>
          <p:cNvPr id="6" name="Content Placeholder 5"/>
          <p:cNvSpPr>
            <a:spLocks noGrp="1"/>
          </p:cNvSpPr>
          <p:nvPr>
            <p:ph sz="half" idx="4"/>
          </p:nvPr>
        </p:nvSpPr>
        <p:spPr/>
        <p:txBody>
          <a:bodyPr/>
          <a:lstStyle/>
          <a:p>
            <a:r>
              <a:t>1.神经网络是一种通过模拟人脑神经元的连接方式来进行学习的算法。</a:t>
            </a:r>
          </a:p>
          <a:p>
            <a:r>
              <a:t>2.它具有较强的表示能力和非线性拟合能力。</a:t>
            </a:r>
          </a:p>
          <a:p>
            <a:r>
              <a:t>3.神经网络可以用于各种复杂的机器学习问题，如图像识别、语音识别等。</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https://d.book118.com/187166122065006035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量化交易简介</vt:lpstr>
      <vt:lpstr> 量化交易简介</vt:lpstr>
      <vt:lpstr> 量化交易简介</vt:lpstr>
      <vt:lpstr> 量化交易简介</vt:lpstr>
      <vt:lpstr> 机器学习基本概念</vt:lpstr>
      <vt:lpstr> 机器学习基本概念</vt:lpstr>
      <vt:lpstr> 机器学习基本概念</vt:lpstr>
      <vt:lpstr> 机器学习基本概念</vt:lpstr>
      <vt:lpstr> 机器学习在量化交易中的应用</vt:lpstr>
      <vt:lpstr> 机器学习在量化交易中的应用</vt:lpstr>
      <vt:lpstr> 机器学习在量化交易中的应用</vt:lpstr>
      <vt:lpstr> 常见机器学习算法</vt:lpstr>
      <vt:lpstr> 常见机器学习算法</vt:lpstr>
      <vt:lpstr> 常见机器学习算法</vt:lpstr>
      <vt:lpstr> 常见机器学习算法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2024-09-09T22:44:37.703</cp:lastPrinted>
  <dcterms:created xsi:type="dcterms:W3CDTF">2024-09-09T14:44:37Z</dcterms:created>
  <dcterms:modified xsi:type="dcterms:W3CDTF">2024-09-09T14:44:40Z</dcterms:modified>
</cp:coreProperties>
</file>