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4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1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image" Target="../media/image2.png" /><Relationship Id="rId12" Type="http://schemas.openxmlformats.org/officeDocument/2006/relationships/tags" Target="../tags/tag10.xml" /><Relationship Id="rId13" Type="http://schemas.openxmlformats.org/officeDocument/2006/relationships/image" Target="../media/image3.png" /><Relationship Id="rId14" Type="http://schemas.openxmlformats.org/officeDocument/2006/relationships/tags" Target="../tags/tag11.xml" /><Relationship Id="rId15" Type="http://schemas.openxmlformats.org/officeDocument/2006/relationships/image" Target="../media/image4.pn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tags" Target="../tags/tag13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image" Target="../media/image7.png" /><Relationship Id="rId11" Type="http://schemas.openxmlformats.org/officeDocument/2006/relationships/tags" Target="../tags/tag2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jpeg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2.xml" /><Relationship Id="rId11" Type="http://schemas.openxmlformats.org/officeDocument/2006/relationships/image" Target="../media/image2.png" /><Relationship Id="rId12" Type="http://schemas.openxmlformats.org/officeDocument/2006/relationships/tags" Target="../tags/tag73.xml" /><Relationship Id="rId13" Type="http://schemas.openxmlformats.org/officeDocument/2006/relationships/image" Target="../media/image3.png" /><Relationship Id="rId14" Type="http://schemas.openxmlformats.org/officeDocument/2006/relationships/tags" Target="../tags/tag74.xml" /><Relationship Id="rId15" Type="http://schemas.openxmlformats.org/officeDocument/2006/relationships/image" Target="../media/image4.png" /><Relationship Id="rId16" Type="http://schemas.openxmlformats.org/officeDocument/2006/relationships/tags" Target="../tags/tag75.xml" /><Relationship Id="rId17" Type="http://schemas.openxmlformats.org/officeDocument/2006/relationships/image" Target="../media/image5.png" /><Relationship Id="rId18" Type="http://schemas.openxmlformats.org/officeDocument/2006/relationships/tags" Target="../tags/tag7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38B95-46C2-4324-8D0C-C359BC676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37934-4162-4D69-9B41-0C8FBA01B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68133-E3E5-4D0B-BB65-4611D054E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90022-0E6F-44F2-9D20-8EAA938A8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AE2ABD-85F2-4896-BB28-8765A3EF6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F0650C-10E5-436F-BC38-83C17735A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F876DD-C78E-47DA-809B-0A275C987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9748BA-0223-403B-80D5-6D9FD5396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5D70C7-12F5-4854-956C-3C3A197F4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8739F-AD2A-49FD-8FD6-D51CACB29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A8D7E-971F-47A8-B620-BABB7EC8E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2"/>
          <p:cNvPicPr/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5" y="1"/>
            <a:ext cx="12191930" cy="6857998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1987550" y="2547824"/>
            <a:ext cx="8216900" cy="1697990"/>
          </a:xfrm>
          <a:noFill/>
        </p:spPr>
        <p:txBody>
          <a:bodyPr vert="horz" wrap="square" lIns="101600" tIns="38100" rIns="76200" bIns="3810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8780" b="0" i="0" u="none" strike="noStrike" cap="none" spc="-200" normalizeH="0" baseline="0" noProof="1">
                <a:solidFill>
                  <a:schemeClr val="lt1">
                    <a:lumMod val="100000"/>
                  </a:schemeClr>
                </a:solidFill>
                <a:effectLst>
                  <a:outerShdw dist="76200" algn="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3074353" y="1859274"/>
            <a:ext cx="6043295" cy="482175"/>
          </a:xfrm>
          <a:noFill/>
          <a:ln w="19050">
            <a:noFill/>
          </a:ln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2200" b="0" i="0" u="none" strike="noStrike" cap="none" spc="100" normalizeH="0" baseline="0" noProof="1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公司名占位符 6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1987551" y="4283915"/>
            <a:ext cx="8216899" cy="365126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600" spc="34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</a:defRPr>
            </a:lvl1pPr>
          </a:lstStyle>
          <a:p>
            <a:pPr marL="0" lvl="0" algn="ctr"/>
            <a:r>
              <a:rPr lang="zh-CN" altLang="en-US"/>
              <a:t>公司名</a:t>
            </a:r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987551" y="4710521"/>
            <a:ext cx="8216899" cy="467263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spc="12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682" name="任意多边形 23"/>
          <p:cNvSpPr/>
          <p:nvPr>
            <p:custDataLst>
              <p:tags r:id="rId10"/>
            </p:custDataLst>
          </p:nvPr>
        </p:nvSpPr>
        <p:spPr>
          <a:xfrm>
            <a:off x="3063765" y="1718939"/>
            <a:ext cx="6064470" cy="65521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298" h="952">
                <a:moveTo>
                  <a:pt x="1098" y="186"/>
                </a:moveTo>
                <a:lnTo>
                  <a:pt x="1098" y="186"/>
                </a:lnTo>
                <a:lnTo>
                  <a:pt x="28" y="186"/>
                </a:lnTo>
                <a:lnTo>
                  <a:pt x="28" y="923"/>
                </a:lnTo>
                <a:lnTo>
                  <a:pt x="9270" y="923"/>
                </a:lnTo>
                <a:lnTo>
                  <a:pt x="9270" y="186"/>
                </a:lnTo>
                <a:lnTo>
                  <a:pt x="1098" y="186"/>
                </a:lnTo>
                <a:close/>
                <a:moveTo>
                  <a:pt x="0" y="0"/>
                </a:moveTo>
                <a:lnTo>
                  <a:pt x="1098" y="0"/>
                </a:lnTo>
                <a:lnTo>
                  <a:pt x="1098" y="157"/>
                </a:lnTo>
                <a:lnTo>
                  <a:pt x="9270" y="157"/>
                </a:lnTo>
                <a:lnTo>
                  <a:pt x="9270" y="157"/>
                </a:lnTo>
                <a:lnTo>
                  <a:pt x="9298" y="157"/>
                </a:lnTo>
                <a:lnTo>
                  <a:pt x="9298" y="951"/>
                </a:lnTo>
                <a:lnTo>
                  <a:pt x="9298" y="951"/>
                </a:lnTo>
                <a:lnTo>
                  <a:pt x="9298" y="952"/>
                </a:lnTo>
                <a:lnTo>
                  <a:pt x="0" y="952"/>
                </a:lnTo>
                <a:lnTo>
                  <a:pt x="0" y="951"/>
                </a:lnTo>
                <a:lnTo>
                  <a:pt x="0" y="951"/>
                </a:lnTo>
                <a:lnTo>
                  <a:pt x="0" y="186"/>
                </a:lnTo>
                <a:lnTo>
                  <a:pt x="0" y="15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j-ea"/>
              <a:ea typeface="+mj-ea"/>
            </a:endParaRPr>
          </a:p>
        </p:txBody>
      </p:sp>
      <p:pic>
        <p:nvPicPr>
          <p:cNvPr id="2097157" name="图片 3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33029" y="820507"/>
            <a:ext cx="877900" cy="542591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5925643" y="834755"/>
            <a:ext cx="341406" cy="542591"/>
          </a:xfrm>
          <a:prstGeom prst="rect">
            <a:avLst/>
          </a:prstGeom>
        </p:spPr>
      </p:pic>
      <p:pic>
        <p:nvPicPr>
          <p:cNvPr id="2097161" name="图片 34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1438372" y="719914"/>
            <a:ext cx="195089" cy="743776"/>
          </a:xfrm>
          <a:prstGeom prst="rect">
            <a:avLst/>
          </a:prstGeom>
        </p:spPr>
      </p:pic>
      <p:pic>
        <p:nvPicPr>
          <p:cNvPr id="2097163" name="图片 37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107511" y="6198428"/>
            <a:ext cx="768163" cy="27434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9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1"/>
            <a:ext cx="12189600" cy="6857998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6831715" y="750991"/>
            <a:ext cx="4644228" cy="958322"/>
          </a:xfrm>
        </p:spPr>
        <p:txBody>
          <a:bodyPr vert="horz" wrap="square" tIns="0" bIns="0" rtlCol="0" anchor="b" anchorCtr="0">
            <a:normAutofit lnSpcReduction="20000"/>
          </a:bodyPr>
          <a:lstStyle>
            <a:lvl1pPr marL="0" indent="0" algn="l">
              <a:buFont typeface="Arial" pitchFamily="34" charset="0"/>
              <a:buNone/>
              <a:defRPr lang="zh-CN" altLang="en-US" sz="6000" b="0" i="0" spc="43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副标题 2"/>
          <p:cNvSpPr>
            <a:spLocks noGrp="1"/>
          </p:cNvSpPr>
          <p:nvPr userDrawn="1">
            <p:ph type="body" idx="1" hasCustomPrompt="1"/>
            <p:custDataLst>
              <p:tags r:id="rId4"/>
            </p:custDataLst>
          </p:nvPr>
        </p:nvSpPr>
        <p:spPr>
          <a:xfrm>
            <a:off x="6839871" y="1750437"/>
            <a:ext cx="4628229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 algn="l">
              <a:buFont typeface="Arial" pitchFamily="34" charset="0"/>
              <a:buNone/>
              <a:defRPr lang="zh-CN" altLang="en-US" sz="2800" b="0" i="0" spc="149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3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8"/>
            </p:custDataLst>
          </p:nvPr>
        </p:nvCxnSpPr>
        <p:spPr>
          <a:xfrm>
            <a:off x="6881721" y="2398322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9"/>
            </p:custDataLst>
          </p:nvPr>
        </p:nvCxnSpPr>
        <p:spPr>
          <a:xfrm>
            <a:off x="6850765" y="2398322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7" name="图片 5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54118" y="431944"/>
            <a:ext cx="768163" cy="26824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8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001328" y="2436419"/>
            <a:ext cx="8186468" cy="1152000"/>
          </a:xfrm>
        </p:spPr>
        <p:txBody>
          <a:bodyPr wrap="square" anchor="b">
            <a:normAutofit/>
          </a:bodyPr>
          <a:lstStyle>
            <a:lvl1pPr algn="ctr">
              <a:defRPr sz="5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2001328" y="3696419"/>
            <a:ext cx="8186468" cy="936000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5" y="1"/>
            <a:ext cx="12191930" cy="6857998"/>
          </a:xfrm>
          <a:prstGeom prst="rect">
            <a:avLst/>
          </a:prstGeom>
        </p:spPr>
      </p:pic>
      <p:sp>
        <p:nvSpPr>
          <p:cNvPr id="1048774" name="任意多边形 23"/>
          <p:cNvSpPr/>
          <p:nvPr userDrawn="1">
            <p:custDataLst>
              <p:tags r:id="rId3"/>
            </p:custDataLst>
          </p:nvPr>
        </p:nvSpPr>
        <p:spPr>
          <a:xfrm>
            <a:off x="3063765" y="1718939"/>
            <a:ext cx="6064470" cy="65521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298" h="952">
                <a:moveTo>
                  <a:pt x="1098" y="186"/>
                </a:moveTo>
                <a:lnTo>
                  <a:pt x="1098" y="186"/>
                </a:lnTo>
                <a:lnTo>
                  <a:pt x="28" y="186"/>
                </a:lnTo>
                <a:lnTo>
                  <a:pt x="28" y="923"/>
                </a:lnTo>
                <a:lnTo>
                  <a:pt x="9270" y="923"/>
                </a:lnTo>
                <a:lnTo>
                  <a:pt x="9270" y="186"/>
                </a:lnTo>
                <a:lnTo>
                  <a:pt x="1098" y="186"/>
                </a:lnTo>
                <a:close/>
                <a:moveTo>
                  <a:pt x="0" y="0"/>
                </a:moveTo>
                <a:lnTo>
                  <a:pt x="1098" y="0"/>
                </a:lnTo>
                <a:lnTo>
                  <a:pt x="1098" y="157"/>
                </a:lnTo>
                <a:lnTo>
                  <a:pt x="9270" y="157"/>
                </a:lnTo>
                <a:lnTo>
                  <a:pt x="9270" y="157"/>
                </a:lnTo>
                <a:lnTo>
                  <a:pt x="9298" y="157"/>
                </a:lnTo>
                <a:lnTo>
                  <a:pt x="9298" y="951"/>
                </a:lnTo>
                <a:lnTo>
                  <a:pt x="9298" y="951"/>
                </a:lnTo>
                <a:lnTo>
                  <a:pt x="9298" y="952"/>
                </a:lnTo>
                <a:lnTo>
                  <a:pt x="0" y="952"/>
                </a:lnTo>
                <a:lnTo>
                  <a:pt x="0" y="951"/>
                </a:lnTo>
                <a:lnTo>
                  <a:pt x="0" y="951"/>
                </a:lnTo>
                <a:lnTo>
                  <a:pt x="0" y="186"/>
                </a:lnTo>
                <a:lnTo>
                  <a:pt x="0" y="15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j-ea"/>
              <a:ea typeface="+mj-ea"/>
              <a:cs typeface="+mn-lt"/>
            </a:endParaRPr>
          </a:p>
        </p:txBody>
      </p:sp>
      <p:sp>
        <p:nvSpPr>
          <p:cNvPr id="1048776" name="标题 1"/>
          <p:cNvSpPr>
            <a:spLocks noGrp="1"/>
          </p:cNvSpPr>
          <p:nvPr userDrawn="1">
            <p:ph type="ctrTitle" hasCustomPrompt="1"/>
            <p:custDataLst>
              <p:tags r:id="rId4"/>
            </p:custDataLst>
          </p:nvPr>
        </p:nvSpPr>
        <p:spPr>
          <a:xfrm>
            <a:off x="1987550" y="2547824"/>
            <a:ext cx="8216900" cy="1599566"/>
          </a:xfrm>
          <a:noFill/>
        </p:spPr>
        <p:txBody>
          <a:bodyPr vert="horz" wrap="square" lIns="101600" tIns="38100" rIns="76200" bIns="3810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8780" b="0" i="0" u="none" strike="noStrike" cap="none" spc="-200" normalizeH="0" baseline="0" noProof="1">
                <a:solidFill>
                  <a:schemeClr val="lt1">
                    <a:lumMod val="100000"/>
                  </a:schemeClr>
                </a:solidFill>
                <a:effectLst>
                  <a:outerShdw dist="76200" algn="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78" name="副标题 2"/>
          <p:cNvSpPr>
            <a:spLocks noGrp="1"/>
          </p:cNvSpPr>
          <p:nvPr userDrawn="1">
            <p:ph type="subTitle" idx="1" hasCustomPrompt="1"/>
            <p:custDataLst>
              <p:tags r:id="rId5"/>
            </p:custDataLst>
          </p:nvPr>
        </p:nvSpPr>
        <p:spPr>
          <a:xfrm>
            <a:off x="3117642" y="1859274"/>
            <a:ext cx="6043295" cy="482175"/>
          </a:xfrm>
          <a:noFill/>
          <a:ln w="19050">
            <a:noFill/>
          </a:ln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2200" b="0" i="0" u="none" strike="noStrike" cap="none" spc="100" normalizeH="0" baseline="0" noProof="1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 userDrawn="1"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 userDrawn="1"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 userDrawn="1"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6" name="公司名占位符 6"/>
          <p:cNvSpPr>
            <a:spLocks noGrp="1"/>
          </p:cNvSpPr>
          <p:nvPr userDrawn="1">
            <p:ph type="body" sz="quarter" idx="13" hasCustomPrompt="1"/>
            <p:custDataLst>
              <p:tags r:id="rId9"/>
            </p:custDataLst>
          </p:nvPr>
        </p:nvSpPr>
        <p:spPr>
          <a:xfrm>
            <a:off x="1987550" y="4283914"/>
            <a:ext cx="8216900" cy="377077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600" spc="34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</a:defRPr>
            </a:lvl1pPr>
          </a:lstStyle>
          <a:p>
            <a:pPr marL="0" lvl="0" algn="ctr"/>
            <a:r>
              <a:rPr lang="zh-CN" altLang="en-US"/>
              <a:t>公司名</a:t>
            </a:r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1987550" y="4715551"/>
            <a:ext cx="8216900" cy="467263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spc="12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署名</a:t>
            </a:r>
            <a:endParaRPr lang="zh-CN" altLang="en-US"/>
          </a:p>
        </p:txBody>
      </p:sp>
      <p:pic>
        <p:nvPicPr>
          <p:cNvPr id="2097173" name="图片 17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33029" y="820507"/>
            <a:ext cx="877900" cy="542591"/>
          </a:xfrm>
          <a:prstGeom prst="rect">
            <a:avLst/>
          </a:prstGeom>
        </p:spPr>
      </p:pic>
      <p:pic>
        <p:nvPicPr>
          <p:cNvPr id="2097175" name="图片 19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5925643" y="834755"/>
            <a:ext cx="341406" cy="542591"/>
          </a:xfrm>
          <a:prstGeom prst="rect">
            <a:avLst/>
          </a:prstGeom>
        </p:spPr>
      </p:pic>
      <p:pic>
        <p:nvPicPr>
          <p:cNvPr id="2097177" name="图片 25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1438372" y="719914"/>
            <a:ext cx="195089" cy="743776"/>
          </a:xfrm>
          <a:prstGeom prst="rect">
            <a:avLst/>
          </a:prstGeom>
        </p:spPr>
      </p:pic>
      <p:pic>
        <p:nvPicPr>
          <p:cNvPr id="2097179" name="图片 26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107511" y="6198428"/>
            <a:ext cx="768163" cy="27434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9.jpeg" /><Relationship Id="rId13" Type="http://schemas.openxmlformats.org/officeDocument/2006/relationships/tags" Target="../tags/tag77.xml" /><Relationship Id="rId14" Type="http://schemas.openxmlformats.org/officeDocument/2006/relationships/tags" Target="../tags/tag78.xml" /><Relationship Id="rId15" Type="http://schemas.openxmlformats.org/officeDocument/2006/relationships/tags" Target="../tags/tag79.xml" /><Relationship Id="rId16" Type="http://schemas.openxmlformats.org/officeDocument/2006/relationships/tags" Target="../tags/tag80.xml" /><Relationship Id="rId17" Type="http://schemas.openxmlformats.org/officeDocument/2006/relationships/tags" Target="../tags/tag81.xml" /><Relationship Id="rId18" Type="http://schemas.openxmlformats.org/officeDocument/2006/relationships/tags" Target="../tags/tag82.xml" /><Relationship Id="rId19" Type="http://schemas.openxmlformats.org/officeDocument/2006/relationships/tags" Target="../tags/tag8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200" y="1"/>
            <a:ext cx="12189600" cy="6857999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4726" r:id="rId2"/>
    <p:sldLayoutId id="2147514727" r:id="rId3"/>
    <p:sldLayoutId id="2147514728" r:id="rId4"/>
    <p:sldLayoutId id="2147514729" r:id="rId5"/>
    <p:sldLayoutId id="2147514730" r:id="rId6"/>
    <p:sldLayoutId id="2147514731" r:id="rId7"/>
    <p:sldLayoutId id="2147514732" r:id="rId8"/>
    <p:sldLayoutId id="2147514733" r:id="rId9"/>
    <p:sldLayoutId id="2147514734" r:id="rId10"/>
    <p:sldLayoutId id="214751473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lt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15" Type="http://schemas.openxmlformats.org/officeDocument/2006/relationships/tags" Target="../tags/tag131.xml" /><Relationship Id="rId16" Type="http://schemas.openxmlformats.org/officeDocument/2006/relationships/tags" Target="../tags/tag132.xml" /><Relationship Id="rId17" Type="http://schemas.openxmlformats.org/officeDocument/2006/relationships/tags" Target="../tags/tag133.xml" /><Relationship Id="rId18" Type="http://schemas.openxmlformats.org/officeDocument/2006/relationships/tags" Target="../tags/tag134.xml" /><Relationship Id="rId19" Type="http://schemas.openxmlformats.org/officeDocument/2006/relationships/tags" Target="../tags/tag135.xml" /><Relationship Id="rId2" Type="http://schemas.openxmlformats.org/officeDocument/2006/relationships/tags" Target="../tags/tag118.xml" /><Relationship Id="rId20" Type="http://schemas.openxmlformats.org/officeDocument/2006/relationships/tags" Target="../tags/tag136.xml" /><Relationship Id="rId21" Type="http://schemas.openxmlformats.org/officeDocument/2006/relationships/tags" Target="../tags/tag137.xml" /><Relationship Id="rId22" Type="http://schemas.openxmlformats.org/officeDocument/2006/relationships/tags" Target="../tags/tag138.xml" /><Relationship Id="rId23" Type="http://schemas.openxmlformats.org/officeDocument/2006/relationships/tags" Target="../tags/tag139.xml" /><Relationship Id="rId24" Type="http://schemas.openxmlformats.org/officeDocument/2006/relationships/tags" Target="../tags/tag140.xml" /><Relationship Id="rId25" Type="http://schemas.openxmlformats.org/officeDocument/2006/relationships/tags" Target="../tags/tag141.xml" /><Relationship Id="rId26" Type="http://schemas.openxmlformats.org/officeDocument/2006/relationships/tags" Target="../tags/tag142.xml" /><Relationship Id="rId27" Type="http://schemas.openxmlformats.org/officeDocument/2006/relationships/tags" Target="../tags/tag143.xml" /><Relationship Id="rId28" Type="http://schemas.openxmlformats.org/officeDocument/2006/relationships/tags" Target="../tags/tag144.xml" /><Relationship Id="rId29" Type="http://schemas.openxmlformats.org/officeDocument/2006/relationships/tags" Target="../tags/tag145.xml" /><Relationship Id="rId3" Type="http://schemas.openxmlformats.org/officeDocument/2006/relationships/tags" Target="../tags/tag119.xml" /><Relationship Id="rId30" Type="http://schemas.openxmlformats.org/officeDocument/2006/relationships/tags" Target="../tags/tag146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20011406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企业文化传承与员工凝聚力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 fontScale="95455" lnSpcReduction="10000"/>
          </a:bodyPr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金山办公软件有限公司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8333" lnSpcReduction="2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2857" lnSpcReduction="20000"/>
          </a:bodyPr>
          <a:lstStyle/>
          <a:p>
            <a:r>
              <a:rPr lang="en-US" altLang="zh-CN">
                <a:sym typeface="+mn-ea"/>
              </a:rPr>
              <a:t>CONTENTS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4"/>
            </p:custDataLst>
          </p:nvPr>
        </p:nvSpPr>
        <p:spPr>
          <a:xfrm>
            <a:off x="6545262" y="257714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5"/>
            </p:custDataLst>
          </p:nvPr>
        </p:nvSpPr>
        <p:spPr>
          <a:xfrm>
            <a:off x="7336540" y="257714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19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6"/>
            </p:custDataLst>
          </p:nvPr>
        </p:nvSpPr>
        <p:spPr>
          <a:xfrm>
            <a:off x="6545262" y="3142412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7"/>
            </p:custDataLst>
          </p:nvPr>
        </p:nvSpPr>
        <p:spPr>
          <a:xfrm>
            <a:off x="7336540" y="3142412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企业文化的传承</a:t>
            </a:r>
            <a:endParaRPr lang="zh-CN" altLang="en-US" sz="19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8"/>
            </p:custDataLst>
          </p:nvPr>
        </p:nvSpPr>
        <p:spPr>
          <a:xfrm>
            <a:off x="6545262" y="370767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9"/>
            </p:custDataLst>
          </p:nvPr>
        </p:nvSpPr>
        <p:spPr>
          <a:xfrm>
            <a:off x="7336540" y="370767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员工凝聚力的重要性</a:t>
            </a:r>
            <a:endParaRPr lang="zh-CN" altLang="en-US" sz="19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0"/>
            </p:custDataLst>
          </p:nvPr>
        </p:nvSpPr>
        <p:spPr>
          <a:xfrm>
            <a:off x="6545262" y="4272942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1"/>
            </p:custDataLst>
          </p:nvPr>
        </p:nvSpPr>
        <p:spPr>
          <a:xfrm>
            <a:off x="7336540" y="4272942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企业文化传承与员工凝聚力的关系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2"/>
            </p:custDataLst>
          </p:nvPr>
        </p:nvSpPr>
        <p:spPr>
          <a:xfrm>
            <a:off x="6545262" y="483820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3"/>
            </p:custDataLst>
          </p:nvPr>
        </p:nvSpPr>
        <p:spPr>
          <a:xfrm>
            <a:off x="7336540" y="483820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企业文化的创新与发展</a:t>
            </a:r>
            <a:endParaRPr lang="zh-CN" altLang="en-US" sz="19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14"/>
            </p:custDataLst>
          </p:nvPr>
        </p:nvSpPr>
        <p:spPr>
          <a:xfrm>
            <a:off x="6545262" y="5403473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5"/>
            </p:custDataLst>
          </p:nvPr>
        </p:nvSpPr>
        <p:spPr>
          <a:xfrm>
            <a:off x="7336540" y="5403473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员工激励与培养计划</a:t>
            </a:r>
            <a:endParaRPr lang="zh-CN" altLang="en-US" sz="19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企业文化的传承</a:t>
            </a:r>
            <a:endParaRPr lang="zh-CN" altLang="en-US"/>
          </a:p>
        </p:txBody>
      </p:sp>
      <p:sp>
        <p:nvSpPr>
          <p:cNvPr id="104890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企业文化的定义与重要性</a:t>
            </a:r>
            <a:endParaRPr lang="zh-CN" altLang="en-US"/>
          </a:p>
        </p:txBody>
      </p:sp>
      <p:sp>
        <p:nvSpPr>
          <p:cNvPr id="104896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企业文化定义：指企业在长期发展过程中形成的共同价值观、行为准则和信仰等。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企业文化重要性：塑造企业形象，增强员工归属感和凝聚力，提高企业竞争力。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传承方式：通过企业内部的培训、交流、仪式等形式，将企业文化代代相传。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企业文化传承的意义：保持企业的稳定性和创新性，促进企业的可持续发展。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企业文化的发展历程</a:t>
            </a:r>
            <a:endParaRPr lang="zh-CN" altLang="en-US"/>
          </a:p>
        </p:txBody>
      </p:sp>
      <p:sp>
        <p:nvSpPr>
          <p:cNvPr id="104901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初创阶段：企业文化萌芽，以创始人的理念和价值观为核心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发展阶段：企业文化逐渐形成，员工开始认同并遵循企业价值观和行为准则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成熟阶段：企业文化深入人心，成为企业发展和员工行为的指导思想，对外形成品牌形象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创新阶段：企业文化与时俱进，不断吸收新思想和新理念，引领企业持续创新发展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企业文化传承的关键要素</a:t>
            </a:r>
            <a:endParaRPr lang="zh-CN" altLang="en-US"/>
          </a:p>
        </p:txBody>
      </p:sp>
      <p:sp>
        <p:nvSpPr>
          <p:cNvPr id="104905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价值观的传递：确保企业文化的核心价值被员工理解和认同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仪式与活动：通过各种仪式和活动，强化员工对企业文化的认同和记忆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培训与教育：通过培训和内部教育，让员工了解企业文化的内涵和意义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行为的示范：领导层的言行举止是企业文化传承的重要方式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企业文化传承的实践案例</a:t>
            </a:r>
            <a:endParaRPr lang="zh-CN" altLang="en-US"/>
          </a:p>
        </p:txBody>
      </p:sp>
      <p:sp>
        <p:nvSpPr>
          <p:cNvPr id="104913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案例名称：阿里巴巴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3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案例简介：阿里巴巴通过内部培训、员工活动等方式，传承其“客户第一、员工第二、股东第三”的企业价值观和文化。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4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案例名称：华为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4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案例简介：华为通过“狼性文化”和“奋斗者精神”，传承其“以客户为中心、团队合作、追求卓越”的企业价值观和文化。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员工凝聚力的重要性</a:t>
            </a:r>
            <a:endParaRPr lang="zh-CN" altLang="en-US"/>
          </a:p>
        </p:txBody>
      </p:sp>
      <p:sp>
        <p:nvSpPr>
          <p:cNvPr id="104918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员工凝聚力的定义与意义</a:t>
            </a:r>
            <a:endParaRPr lang="zh-CN" altLang="en-US"/>
          </a:p>
        </p:txBody>
      </p:sp>
      <p:sp>
        <p:nvSpPr>
          <p:cNvPr id="104925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员工凝聚力是指企业员工之间相互吸引、团结一致，为实现企业目标而共同努力奋斗的精神状态。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员工凝聚力能够增强企业的竞争力和可持续发展能力，提高工作绩效和创新能力。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员工凝聚力有利于培养员工的团队合作精神和归属感，增强企业文化的认同感和传承性。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员工凝聚力能够提高员工的满意度和忠诚度，降低人员流失率，为企业创造更大的价值。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员工凝聚力对企业发展的影响</a:t>
            </a:r>
            <a:endParaRPr lang="zh-CN" altLang="en-US"/>
          </a:p>
        </p:txBody>
      </p:sp>
      <p:sp>
        <p:nvSpPr>
          <p:cNvPr id="104929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9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提高生产效率：员工之间的默契配合，能够减少生产中的浪费，提高生产效率。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增强创新能力：员工之间的交流和合作，能够激发创新思维，推动企业不断进步。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提升企业形象：员工凝聚力能够展示企业的良好形象，增强客户和合作伙伴对企业的信任。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应对市场变化：员工之间的协作和配合，能够快速应对市场变化，抓住商机。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提高员工凝聚力的方法与策略</a:t>
            </a:r>
            <a:endParaRPr lang="zh-CN" altLang="en-US"/>
          </a:p>
        </p:txBody>
      </p:sp>
      <p:sp>
        <p:nvSpPr>
          <p:cNvPr id="104935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建立共同价值观：让员工认同企业的价值观，增强归属感。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制定激励制度：通过合理的薪酬、奖金和福利制度，激发员工的工作积极性。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强化团队建设：通过团队活动、培训和交流，增进员工之间的了解与信任。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提供良好的工作环境：创造舒适、安全的工作环境，提高员工的工作满意度。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员工凝聚力建设的实践案例</a:t>
            </a:r>
            <a:endParaRPr lang="zh-CN" altLang="en-US"/>
          </a:p>
        </p:txBody>
      </p:sp>
      <p:sp>
        <p:nvSpPr>
          <p:cNvPr id="104942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定期组织员工活动，增进团队凝聚力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3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建立有效的沟通机制，鼓励员工交流与合作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3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4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制定激励机制，提高员工工作积极性和归属感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4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培养员工团队精神，共同完成工作任务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企业文化传承与员工凝聚力的关系</a:t>
            </a:r>
            <a:endParaRPr lang="zh-CN" altLang="en-US"/>
          </a:p>
        </p:txBody>
      </p:sp>
      <p:sp>
        <p:nvSpPr>
          <p:cNvPr id="104948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https://d.book118.com/187200114066006034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e3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ASSEMBLE_CHIP_INDEX" val="7b67a07fc7a04a59b6aca437249ee1cf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64e6c042060bf59843e11a"/>
  <p:tag name="KSO_WM_CHIP_XID" val="6164e6c042060bf59843e117"/>
  <p:tag name="KSO_WM_TAG_VERSION" val="1.0"/>
  <p:tag name="KSO_WM_UNIT_BLOCK" val="0"/>
  <p:tag name="KSO_WM_UNIT_COMPATIBLE" val="0"/>
  <p:tag name="KSO_WM_UNIT_DEC_AREA_ID" val="2810b0389c1a45f3bbd4f10c829e8c82"/>
  <p:tag name="KSO_WM_UNIT_DEC_CHANGEPICRESERVED" val="0"/>
  <p:tag name="KSO_WM_UNIT_DEC_SUPPORTCHANGEPIC" val="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2},&quot;ReferentInfo&quot;:{&quot;Id&quot;:&quot;7351ffd9e00148b1b1d36a1a4b381ebf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2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df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ASSEMBLE_CHIP_INDEX" val="fd2ce1443bab48e3a78faa4a5e042cf5"/>
  <p:tag name="KSO_WM_BEAUTIFY_FLAG" val="#wm#"/>
  <p:tag name="KSO_WM_CHIP_FILLAREA_FILL_RULE" val="{&quot;fill_align&quot;:&quot;lm&quot;,&quot;fill_mode&quot;:&quot;fix&quot;,&quot;sacle_strategy&quot;:&quot;stretch&quot;}"/>
  <p:tag name="KSO_WM_CHIP_GROUPID" val="619326cc18adb49c6c1f3ec4"/>
  <p:tag name="KSO_WM_CHIP_XID" val="6193567418adb49c6c1f40cc"/>
  <p:tag name="KSO_WM_TAG_VERSION" val="1.0"/>
  <p:tag name="KSO_WM_UNIT_BLOCK" val="0"/>
  <p:tag name="KSO_WM_UNIT_COMPATIBLE" val="0"/>
  <p:tag name="KSO_WM_UNIT_DEC_AREA_ID" val="1e62ce8c8ef84f189ed7648ee9131ab2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ASSEMBLE_CHIP_INDEX" val="fd2ce1443bab48e3a78faa4a5e042cf5"/>
  <p:tag name="KSO_WM_BEAUTIFY_FLAG" val="#wm#"/>
  <p:tag name="KSO_WM_CHIP_FILLAREA_FILL_RULE" val="{&quot;fill_align&quot;:&quot;lm&quot;,&quot;fill_mode&quot;:&quot;fix&quot;,&quot;sacle_strategy&quot;:&quot;stretch&quot;}"/>
  <p:tag name="KSO_WM_CHIP_GROUPID" val="619326cc18adb49c6c1f3ec4"/>
  <p:tag name="KSO_WM_CHIP_XID" val="6193567418adb49c6c1f40cc"/>
  <p:tag name="KSO_WM_TAG_VERSION" val="1.0"/>
  <p:tag name="KSO_WM_UNIT_BLOCK" val="0"/>
  <p:tag name="KSO_WM_UNIT_COMPATIBLE" val="0"/>
  <p:tag name="KSO_WM_UNIT_DEC_AREA_ID" val="695b881eebb54dfab66a63fe3dccf6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c0343a4998aa4e9896b3d72ec5e4827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d7ff610c80d8195a6be94"/>
  <p:tag name="KSO_WM_CHIP_XID" val="61ad7ff8f43d82924ffd5ae1"/>
  <p:tag name="KSO_WM_TAG_VERSION" val="1.0"/>
  <p:tag name="KSO_WM_UNIT_COMPATIBLE" val="0"/>
  <p:tag name="KSO_WM_UNIT_DEC_AREA_ID" val="e6533651e4ec4d10841538da08f0dba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e3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ASSEMBLE_CHIP_INDEX" val="7b67a07fc7a04a59b6aca437249ee1cf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64e6c042060bf59843e11a"/>
  <p:tag name="KSO_WM_CHIP_XID" val="6164e6c042060bf59843e117"/>
  <p:tag name="KSO_WM_TAG_VERSION" val="1.0"/>
  <p:tag name="KSO_WM_UNIT_BLOCK" val="0"/>
  <p:tag name="KSO_WM_UNIT_COMPATIBLE" val="0"/>
  <p:tag name="KSO_WM_UNIT_DEC_AREA_ID" val="2810b0389c1a45f3bbd4f10c829e8c82"/>
  <p:tag name="KSO_WM_UNIT_DEC_CHANGEPICRESERVED" val="0"/>
  <p:tag name="KSO_WM_UNIT_DEC_SUPPORTCHANGEPIC" val="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2},&quot;ReferentInfo&quot;:{&quot;Id&quot;:&quot;7351ffd9e00148b1b1d36a1a4b381ebf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2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ASSEMBLE_CHIP_INDEX" val="d55175583e5240e29f2383aee2e138f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d7ff610c80d8195a6be94"/>
  <p:tag name="KSO_WM_CHIP_XID" val="61ad7ff8f43d82924ffd5ae2"/>
  <p:tag name="KSO_WM_SLIDE_BACKGROUND_TYPE" val="general"/>
  <p:tag name="KSO_WM_TAG_VERSION" val="1.0"/>
  <p:tag name="KSO_WM_UNIT_COMPATIBLE" val="0"/>
  <p:tag name="KSO_WM_UNIT_DEC_AREA_ID" val="53504985f96f4de5ba17de377ea8375d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SM_LIMIT_TYPE" val="2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f*5"/>
  <p:tag name="KSO_WM_UNIT_INDEX" val="5"/>
  <p:tag name="KSO_WM_UNIT_LAYERLEVEL" val="1"/>
  <p:tag name="KSO_WM_UNIT_NOCLEAR" val="0"/>
  <p:tag name="KSO_WM_UNIT_PRESET_TEXT" val="金山办公软件有限公司"/>
  <p:tag name="KSO_WM_UNIT_SUBTYPE" val="g"/>
  <p:tag name="KSO_WM_UNIT_TYPE" val="f"/>
  <p:tag name="KSO_WM_UNIT_VALUE" val="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SLIDE_ID" val="custom202315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5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09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1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12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2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718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6B5FE4"/>
      </a:accent1>
      <a:accent2>
        <a:srgbClr val="AA51CA"/>
      </a:accent2>
      <a:accent3>
        <a:srgbClr val="CD47AC"/>
      </a:accent3>
      <a:accent4>
        <a:srgbClr val="E0488E"/>
      </a:accent4>
      <a:accent5>
        <a:srgbClr val="E65573"/>
      </a:accent5>
      <a:accent6>
        <a:srgbClr val="E3675E"/>
      </a:accent6>
      <a:hlink>
        <a:srgbClr val="304FFE"/>
      </a:hlink>
      <a:folHlink>
        <a:srgbClr val="492067"/>
      </a:folHlink>
    </a:clrScheme>
    <a:fontScheme name="自定义 132">
      <a:majorFont>
        <a:latin typeface="汉仪文黑-85W"/>
        <a:ea typeface="汉仪文黑-85W"/>
        <a:cs typeface="Arial"/>
      </a:majorFont>
      <a:minorFont>
        <a:latin typeface="汉仪正圆 55简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汉仪文黑-85W</vt:lpstr>
      <vt:lpstr>汉仪正圆 55简</vt:lpstr>
      <vt:lpstr>Wingdings</vt:lpstr>
      <vt:lpstr>微软雅黑</vt:lpstr>
      <vt:lpstr>宋体</vt:lpstr>
      <vt:lpstr>Office Theme</vt:lpstr>
      <vt:lpstr>企业文化传承与员工凝聚力</vt:lpstr>
      <vt:lpstr>目录</vt:lpstr>
      <vt:lpstr>添加章节标题</vt:lpstr>
      <vt:lpstr>企业文化的传承</vt:lpstr>
      <vt:lpstr>企业文化的定义与重要性</vt:lpstr>
      <vt:lpstr>企业文化的发展历程</vt:lpstr>
      <vt:lpstr>企业文化传承的关键要素</vt:lpstr>
      <vt:lpstr>企业文化传承的实践案例</vt:lpstr>
      <vt:lpstr>员工凝聚力的重要性</vt:lpstr>
      <vt:lpstr>员工凝聚力的定义与意义</vt:lpstr>
      <vt:lpstr>员工凝聚力对企业发展的影响</vt:lpstr>
      <vt:lpstr>提高员工凝聚力的方法与策略</vt:lpstr>
      <vt:lpstr>员工凝聚力建设的实践案例</vt:lpstr>
      <vt:lpstr>企业文化传承与员工凝聚力的关系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2024-09-08T09:43:35.347</cp:lastPrinted>
  <dcterms:created xsi:type="dcterms:W3CDTF">2024-09-08T01:43:35Z</dcterms:created>
  <dcterms:modified xsi:type="dcterms:W3CDTF">2024-09-08T01:43:37Z</dcterms:modified>
</cp:coreProperties>
</file>