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B92F3C1-E35A-4151-AFBE-564D65555D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44AC4F-A915-4172-B71C-2B8C7FDB5E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81D4A82-6CCC-475A-B9DC-1C9267EAC2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5F2331F-1565-41CB-BB11-EB6E34359C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0A2F602-0407-41A8-8C34-ED59E1823EB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4E91A36-6563-4E5F-942E-4054BBF0F33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1DFCC56-D0B5-4286-A686-406A2167AC8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FA45227-6038-43E6-845B-C8B441BA61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46927F-42B2-4412-89C7-F5C16B23FB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515095-352F-45F7-A16F-DBAD6E7C6C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23E21A-5C93-4245-B4AA-23C9D7A5C6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jpeg" /><Relationship Id="rId4"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7201016036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2023-2028年面包车行业风险投资态势及投融资策略指引报告大纲</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引言</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面包车行业概述</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风险投资态势分析</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投融资策略指引</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未来展望和趋势预测</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结论和建议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引言</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随着经济的发展和消费结构的升级，面包车行业逐渐成为物流、客运和电商等领域的刚需，市场规模不断扩大。然而，面包车行业在发展过程中也面临着诸多风险和挑战，需要投资者进行全面深入的研究和分析。</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本报告旨在全面梳理2023-2028年面包车行业的风险投资态势，为投资者提供投融资策略指引，帮助投资者把握市场机遇，规避风险，实现投资价值最大化。</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背景</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目的</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报告背景和目的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报告范围和限制</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范围</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本报告主要研究2023-2028年面包车行业的风险投资态势及投融资策略指引，包括市场现状、发展趋势、竞争格局、政策环境等多个方面。</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限制</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由于市场环境、政策法规等因素的变化，本报告的分析和预测可能存在一定的局限性，投资者在使用本报告时需自行进行判断和决策。</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面包车行业概述</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2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l="11509" r="11509"/>
          <a:stretch>
            <a:fillRect/>
          </a:stretch>
        </p:blipFill>
        <p:spPr>
          <a:xfrm>
            <a:off x="6099052" y="1665911"/>
            <a:ext cx="5058968" cy="4260571"/>
          </a:xfrm>
          <a:prstGeom prst="rect">
            <a:avLst/>
          </a:prstGeom>
        </p:spPr>
      </p:pic>
      <p:sp>
        <p:nvSpPr>
          <p:cNvPr id="4" name="AutoShape 4"/>
          <p:cNvSpPr/>
          <p:nvPr/>
        </p:nvSpPr>
        <p:spPr>
          <a:xfrm>
            <a:off x="1352702"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a:off x="2204679"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AutoShape 6"/>
          <p:cNvSpPr/>
          <p:nvPr/>
        </p:nvSpPr>
        <p:spPr>
          <a:xfrm>
            <a:off x="3056534"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a:off x="3908511"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1352702" y="2211388"/>
            <a:ext cx="4276714" cy="119686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面包车行业是指生产和销售面包车的产业，面包车通常是指具有载客和载货功能的轻型客车。</a:t>
            </a:r>
            <a:endParaRPr lang="en-US" sz="1100"/>
          </a:p>
        </p:txBody>
      </p:sp>
      <p:sp>
        <p:nvSpPr>
          <p:cNvPr id="9" name="AutoShape 9"/>
          <p:cNvSpPr/>
          <p:nvPr/>
        </p:nvSpPr>
        <p:spPr>
          <a:xfrm>
            <a:off x="1352702" y="3980984"/>
            <a:ext cx="4276714" cy="122060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面包车可以根据用途、尺寸、发动机类型等多种因素进行分类。常见的分类包括微型面包车、小型面包车、中型面包车和大型面包车等。</a:t>
            </a:r>
            <a:endParaRPr lang="en-US" sz="1100"/>
          </a:p>
        </p:txBody>
      </p:sp>
      <p:sp>
        <p:nvSpPr>
          <p:cNvPr id="10" name="Freeform 10"/>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352702" y="1804117"/>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面包车行业定义</a:t>
            </a:r>
            <a:endParaRPr lang="en-US" sz="1100"/>
          </a:p>
        </p:txBody>
      </p:sp>
      <p:sp>
        <p:nvSpPr>
          <p:cNvPr id="15" name="AutoShape 15"/>
          <p:cNvSpPr/>
          <p:nvPr/>
        </p:nvSpPr>
        <p:spPr>
          <a:xfrm>
            <a:off x="1352702" y="359476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面包车分类</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面包车行业定义与分类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全球面包车市场规模不断扩大，随着经济发展和城市化进程加速，面包车市场需求持续增长。</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市场规模</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未来几年，面包车行业将继续保持增长态势，主要驱动因素包括消费者出行需求的增加、物流业的发展以及新兴市场的崛起等。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增长趋势</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面包车行业市场规模和增长趋势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竞争格局</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面包车行业竞争激烈，国内外众多品牌和企业参与其中，市场集中度逐渐提高。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面包车行业具有产品多样化、技术含量高、价格竞争激烈等特点。同时，随着环保要求的提高和新能源技术的推广，面包车行业正逐步向绿色、智能化方向发展。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9500" r="29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面包车行业竞争格局和特点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风险投资态势分析</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0750" r="107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风险投资是一种投资方式，主要投资于具有高风险、高潜在收益的创新项目或初创企业，通过提供资金、管理、战略等方面的支持，帮助企业快速成长并实现资本增值。</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风险投资的定义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风险投资具有高风险、高回报的特点，通常投资于具有创新性和市场前景的初创企业，通过提供资金和管理经验，帮助企业实现快速成长和成功上市。</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风险投资的特点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风险投资的定义和特点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面包车行业概述</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面包车行业是一个庞大的市场，包括轻型、中型和重型面包车等不同类型，广泛应用于物流、快递、搬家等领域。随着经济的发展和消费升级，面包车市场需求不断增长。</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t="14667" b="14667"/>
          <a:stretch>
            <a:fillRect/>
          </a:stretch>
        </p:blipFill>
        <p:spPr>
          <a:xfrm>
            <a:off x="-344549" y="2654723"/>
            <a:ext cx="3468836" cy="3468837"/>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风险投资在面包车行业的应用</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随着面包车行业的快速发展，越来越多的初创企业进入该领域，寻求创新和突破。风险投资机构通过投资这些初创企业，为其提供资金和管理支持，推动面包车行业的创新和发展。</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风险投资在面包车行业的发展趋势</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随着面包车市场的不断扩大和竞争加剧，风险投资机构将更加关注具有创新能力和市场前景的初创企业，为其提供更多的资金和管理支持，推动面包车行业的转型升级和高质量发展。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风险投资在面包车行业的应用和发展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风险投资机构概述</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风险投资机构是专门从事风险投资业务的机构，通过募集资金和投资于初创企业，寻求高回报和高成长性。</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风险投资机构案例分析</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以某知名风险投资机构为例，分析其投资策略、项目筛选标准、管理方式等方面的特点，以及其在面包车行业的投资案例和成果。</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风险投资机构和案例分析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投融资策略指引</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投融资策略的定义和重要性</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投融资策略是企业根据自身实际情况和外部环境，为实现经营目标而制定的投资和融资的总体规划。</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投融资策略定义</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投融资策略对企业的发展具有重要影响，合理的投融资策略有助于企业优化资源配置、降低经营风险、提高经济效益。</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投融资策略重要性</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rot="2714886">
            <a:off x="5094176" y="2836252"/>
            <a:ext cx="2009746" cy="2009746"/>
          </a:xfrm>
          <a:prstGeom prst="rect">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5669280" y="2019239"/>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308287"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669280" y="4551274"/>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062094"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24975" y="16886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行业分析</a:t>
            </a:r>
            <a:endParaRPr lang="en-US" sz="1100"/>
          </a:p>
        </p:txBody>
      </p:sp>
      <p:sp>
        <p:nvSpPr>
          <p:cNvPr id="8" name="AutoShape 8"/>
          <p:cNvSpPr/>
          <p:nvPr/>
        </p:nvSpPr>
        <p:spPr>
          <a:xfrm>
            <a:off x="724975" y="2014081"/>
            <a:ext cx="3241937" cy="162580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深入分析面包车行业的市场状况、竞争格局、发展趋势等因素，为制定投融资策略提供依据。</a:t>
            </a:r>
            <a:endParaRPr lang="en-US" sz="1100"/>
          </a:p>
        </p:txBody>
      </p:sp>
      <p:sp>
        <p:nvSpPr>
          <p:cNvPr id="9" name="AutoShape 9"/>
          <p:cNvSpPr/>
          <p:nvPr/>
        </p:nvSpPr>
        <p:spPr>
          <a:xfrm>
            <a:off x="8231186" y="16580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企业自身情况评估</a:t>
            </a:r>
            <a:endParaRPr lang="en-US" sz="1100"/>
          </a:p>
        </p:txBody>
      </p:sp>
      <p:sp>
        <p:nvSpPr>
          <p:cNvPr id="10" name="AutoShape 10"/>
          <p:cNvSpPr/>
          <p:nvPr/>
        </p:nvSpPr>
        <p:spPr>
          <a:xfrm>
            <a:off x="8231186" y="1983478"/>
            <a:ext cx="3241937" cy="164750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评估企业自身的经营状况、财务状况、资源优势等，明确企业的投融资需求和风险承受能力。</a:t>
            </a:r>
            <a:endParaRPr lang="en-US" sz="1100"/>
          </a:p>
        </p:txBody>
      </p:sp>
      <p:sp>
        <p:nvSpPr>
          <p:cNvPr id="11" name="AutoShape 11"/>
          <p:cNvSpPr/>
          <p:nvPr/>
        </p:nvSpPr>
        <p:spPr>
          <a:xfrm>
            <a:off x="724975" y="3885433"/>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投融资策略制定</a:t>
            </a:r>
            <a:endParaRPr lang="en-US" sz="1100"/>
          </a:p>
        </p:txBody>
      </p:sp>
      <p:sp>
        <p:nvSpPr>
          <p:cNvPr id="12" name="AutoShape 12"/>
          <p:cNvSpPr/>
          <p:nvPr/>
        </p:nvSpPr>
        <p:spPr>
          <a:xfrm>
            <a:off x="724975" y="4210824"/>
            <a:ext cx="3241937" cy="163833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根据行业分析和企业自身情况评估，制定适合企业的投融资策略，包括投资方向、投资规模、融资方式、融资规模等。</a:t>
            </a:r>
            <a:endParaRPr lang="en-US" sz="1100"/>
          </a:p>
        </p:txBody>
      </p:sp>
      <p:sp>
        <p:nvSpPr>
          <p:cNvPr id="13" name="AutoShape 13"/>
          <p:cNvSpPr/>
          <p:nvPr/>
        </p:nvSpPr>
        <p:spPr>
          <a:xfrm>
            <a:off x="8231186" y="3854834"/>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投融资策略实施</a:t>
            </a:r>
            <a:endParaRPr lang="en-US" sz="1100"/>
          </a:p>
        </p:txBody>
      </p:sp>
      <p:sp>
        <p:nvSpPr>
          <p:cNvPr id="14" name="AutoShape 14"/>
          <p:cNvSpPr/>
          <p:nvPr/>
        </p:nvSpPr>
        <p:spPr>
          <a:xfrm>
            <a:off x="8231186" y="4180220"/>
            <a:ext cx="3241937" cy="166893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将制定的投融资策略付诸实践，并不断调整和优化，以实现最佳的投融资效果。</a:t>
            </a:r>
            <a:endParaRPr lang="en-US" sz="1100"/>
          </a:p>
        </p:txBody>
      </p:sp>
      <p:grpSp>
        <p:nvGrpSpPr>
          <p:cNvPr id="15" name="Group 15"/>
          <p:cNvGrpSpPr/>
          <p:nvPr/>
        </p:nvGrpSpPr>
        <p:grpSpPr>
          <a:xfrm>
            <a:off x="5835091" y="2197120"/>
            <a:ext cx="575584" cy="551200"/>
            <a:chOff x="5835091" y="2197120"/>
            <a:chExt cx="575584" cy="551200"/>
          </a:xfrm>
        </p:grpSpPr>
        <p:sp>
          <p:nvSpPr>
            <p:cNvPr id="16" name="Freeform 16"/>
            <p:cNvSpPr/>
            <p:nvPr/>
          </p:nvSpPr>
          <p:spPr>
            <a:xfrm>
              <a:off x="5835091" y="2197120"/>
              <a:ext cx="575584" cy="551200"/>
            </a:xfrm>
            <a:custGeom>
              <a:rect l="l" t="t" r="r" b="b"/>
              <a:pathLst>
                <a:path w="21600" h="21600">
                  <a:moveTo>
                    <a:pt x="18180" y="12132"/>
                  </a:moveTo>
                  <a:cubicBezTo>
                    <a:pt x="17710" y="12226"/>
                    <a:pt x="17327" y="12561"/>
                    <a:pt x="17170" y="13012"/>
                  </a:cubicBezTo>
                  <a:cubicBezTo>
                    <a:pt x="17083" y="13261"/>
                    <a:pt x="16981" y="13503"/>
                    <a:pt x="16868" y="13738"/>
                  </a:cubicBezTo>
                  <a:cubicBezTo>
                    <a:pt x="16658" y="14169"/>
                    <a:pt x="16694" y="14677"/>
                    <a:pt x="16959" y="15075"/>
                  </a:cubicBezTo>
                  <a:lnTo>
                    <a:pt x="18131" y="16833"/>
                  </a:lnTo>
                  <a:lnTo>
                    <a:pt x="16832" y="18132"/>
                  </a:lnTo>
                  <a:lnTo>
                    <a:pt x="15075" y="16960"/>
                  </a:lnTo>
                  <a:cubicBezTo>
                    <a:pt x="14850" y="16810"/>
                    <a:pt x="14589" y="16733"/>
                    <a:pt x="14326" y="16733"/>
                  </a:cubicBezTo>
                  <a:cubicBezTo>
                    <a:pt x="14126" y="16733"/>
                    <a:pt x="13924" y="16778"/>
                    <a:pt x="13738" y="16868"/>
                  </a:cubicBezTo>
                  <a:cubicBezTo>
                    <a:pt x="13504" y="16981"/>
                    <a:pt x="13262" y="17083"/>
                    <a:pt x="13012" y="17170"/>
                  </a:cubicBezTo>
                  <a:cubicBezTo>
                    <a:pt x="12561" y="17327"/>
                    <a:pt x="12226" y="17712"/>
                    <a:pt x="12133" y="18180"/>
                  </a:cubicBezTo>
                  <a:lnTo>
                    <a:pt x="11717" y="20249"/>
                  </a:lnTo>
                  <a:lnTo>
                    <a:pt x="9881" y="20249"/>
                  </a:lnTo>
                  <a:lnTo>
                    <a:pt x="9467" y="18180"/>
                  </a:lnTo>
                  <a:cubicBezTo>
                    <a:pt x="9373" y="17712"/>
                    <a:pt x="9039" y="17327"/>
                    <a:pt x="8588" y="17170"/>
                  </a:cubicBezTo>
                  <a:cubicBezTo>
                    <a:pt x="8339" y="17083"/>
                    <a:pt x="8096" y="16983"/>
                    <a:pt x="7861" y="16869"/>
                  </a:cubicBezTo>
                  <a:cubicBezTo>
                    <a:pt x="7675" y="16778"/>
                    <a:pt x="7474" y="16733"/>
                    <a:pt x="7273" y="16733"/>
                  </a:cubicBezTo>
                  <a:cubicBezTo>
                    <a:pt x="7011" y="16733"/>
                    <a:pt x="6750" y="16810"/>
                    <a:pt x="6525" y="16960"/>
                  </a:cubicBezTo>
                  <a:lnTo>
                    <a:pt x="4767" y="18132"/>
                  </a:lnTo>
                  <a:lnTo>
                    <a:pt x="3468" y="16833"/>
                  </a:lnTo>
                  <a:lnTo>
                    <a:pt x="4639" y="15075"/>
                  </a:lnTo>
                  <a:cubicBezTo>
                    <a:pt x="4904" y="14677"/>
                    <a:pt x="4939" y="14169"/>
                    <a:pt x="4732" y="13738"/>
                  </a:cubicBezTo>
                  <a:cubicBezTo>
                    <a:pt x="4618" y="13504"/>
                    <a:pt x="4516" y="13263"/>
                    <a:pt x="4429" y="13013"/>
                  </a:cubicBezTo>
                  <a:cubicBezTo>
                    <a:pt x="4273" y="12561"/>
                    <a:pt x="3888" y="12227"/>
                    <a:pt x="3419" y="12133"/>
                  </a:cubicBezTo>
                  <a:lnTo>
                    <a:pt x="1350" y="11718"/>
                  </a:lnTo>
                  <a:lnTo>
                    <a:pt x="1349" y="9882"/>
                  </a:lnTo>
                  <a:lnTo>
                    <a:pt x="3419" y="9468"/>
                  </a:lnTo>
                  <a:cubicBezTo>
                    <a:pt x="3888" y="9374"/>
                    <a:pt x="4273" y="9039"/>
                    <a:pt x="4429" y="8588"/>
                  </a:cubicBezTo>
                  <a:cubicBezTo>
                    <a:pt x="4516" y="8338"/>
                    <a:pt x="4617" y="8096"/>
                    <a:pt x="4731" y="7862"/>
                  </a:cubicBezTo>
                  <a:cubicBezTo>
                    <a:pt x="4940" y="7431"/>
                    <a:pt x="4905" y="6923"/>
                    <a:pt x="4639" y="6524"/>
                  </a:cubicBezTo>
                  <a:lnTo>
                    <a:pt x="3468" y="4767"/>
                  </a:lnTo>
                  <a:lnTo>
                    <a:pt x="4767" y="3468"/>
                  </a:lnTo>
                  <a:lnTo>
                    <a:pt x="6525" y="4639"/>
                  </a:lnTo>
                  <a:cubicBezTo>
                    <a:pt x="6750" y="4790"/>
                    <a:pt x="7011" y="4866"/>
                    <a:pt x="7273" y="4866"/>
                  </a:cubicBezTo>
                  <a:cubicBezTo>
                    <a:pt x="7474" y="4866"/>
                    <a:pt x="7674" y="4822"/>
                    <a:pt x="7861" y="4732"/>
                  </a:cubicBezTo>
                  <a:cubicBezTo>
                    <a:pt x="8095" y="4619"/>
                    <a:pt x="8337" y="4517"/>
                    <a:pt x="8586" y="4430"/>
                  </a:cubicBezTo>
                  <a:cubicBezTo>
                    <a:pt x="9039" y="4272"/>
                    <a:pt x="9373" y="3888"/>
                    <a:pt x="9467" y="3420"/>
                  </a:cubicBezTo>
                  <a:lnTo>
                    <a:pt x="9881" y="1350"/>
                  </a:lnTo>
                  <a:lnTo>
                    <a:pt x="11717" y="1350"/>
                  </a:lnTo>
                  <a:lnTo>
                    <a:pt x="12131" y="3420"/>
                  </a:lnTo>
                  <a:cubicBezTo>
                    <a:pt x="12225" y="3888"/>
                    <a:pt x="12560" y="4272"/>
                    <a:pt x="13012" y="4430"/>
                  </a:cubicBezTo>
                  <a:cubicBezTo>
                    <a:pt x="13261" y="4517"/>
                    <a:pt x="13502" y="4617"/>
                    <a:pt x="13737" y="4731"/>
                  </a:cubicBezTo>
                  <a:cubicBezTo>
                    <a:pt x="13924" y="4822"/>
                    <a:pt x="14125" y="4866"/>
                    <a:pt x="14326" y="4866"/>
                  </a:cubicBezTo>
                  <a:cubicBezTo>
                    <a:pt x="14589" y="4866"/>
                    <a:pt x="14850" y="4790"/>
                    <a:pt x="15075" y="4639"/>
                  </a:cubicBezTo>
                  <a:lnTo>
                    <a:pt x="16832" y="3468"/>
                  </a:lnTo>
                  <a:lnTo>
                    <a:pt x="18131" y="4767"/>
                  </a:lnTo>
                  <a:lnTo>
                    <a:pt x="16959" y="6524"/>
                  </a:lnTo>
                  <a:cubicBezTo>
                    <a:pt x="16694" y="6923"/>
                    <a:pt x="16660" y="7431"/>
                    <a:pt x="16867" y="7861"/>
                  </a:cubicBezTo>
                  <a:cubicBezTo>
                    <a:pt x="16980" y="8096"/>
                    <a:pt x="17083" y="8337"/>
                    <a:pt x="17170" y="8587"/>
                  </a:cubicBezTo>
                  <a:cubicBezTo>
                    <a:pt x="17327" y="9039"/>
                    <a:pt x="17710" y="9373"/>
                    <a:pt x="18180" y="9467"/>
                  </a:cubicBezTo>
                  <a:lnTo>
                    <a:pt x="20248" y="9882"/>
                  </a:lnTo>
                  <a:lnTo>
                    <a:pt x="20250" y="11718"/>
                  </a:lnTo>
                  <a:cubicBezTo>
                    <a:pt x="20250" y="11718"/>
                    <a:pt x="18180" y="12132"/>
                    <a:pt x="18180" y="12132"/>
                  </a:cubicBezTo>
                  <a:close/>
                  <a:moveTo>
                    <a:pt x="20513" y="8558"/>
                  </a:moveTo>
                  <a:lnTo>
                    <a:pt x="18445" y="8143"/>
                  </a:lnTo>
                  <a:cubicBezTo>
                    <a:pt x="18341" y="7844"/>
                    <a:pt x="18218" y="7554"/>
                    <a:pt x="18082" y="7273"/>
                  </a:cubicBezTo>
                  <a:lnTo>
                    <a:pt x="19254" y="5516"/>
                  </a:lnTo>
                  <a:cubicBezTo>
                    <a:pt x="19611" y="4980"/>
                    <a:pt x="19540" y="4268"/>
                    <a:pt x="19085" y="3813"/>
                  </a:cubicBezTo>
                  <a:lnTo>
                    <a:pt x="17787" y="2514"/>
                  </a:lnTo>
                  <a:cubicBezTo>
                    <a:pt x="17526" y="2253"/>
                    <a:pt x="17181" y="2118"/>
                    <a:pt x="16831" y="2118"/>
                  </a:cubicBezTo>
                  <a:cubicBezTo>
                    <a:pt x="16573" y="2118"/>
                    <a:pt x="16312" y="2193"/>
                    <a:pt x="16084" y="2345"/>
                  </a:cubicBezTo>
                  <a:lnTo>
                    <a:pt x="14326" y="3516"/>
                  </a:lnTo>
                  <a:cubicBezTo>
                    <a:pt x="14044" y="3380"/>
                    <a:pt x="13754" y="3258"/>
                    <a:pt x="13455" y="3155"/>
                  </a:cubicBezTo>
                  <a:lnTo>
                    <a:pt x="13041" y="1085"/>
                  </a:lnTo>
                  <a:cubicBezTo>
                    <a:pt x="12916" y="454"/>
                    <a:pt x="12361" y="0"/>
                    <a:pt x="11717" y="0"/>
                  </a:cubicBezTo>
                  <a:lnTo>
                    <a:pt x="9881" y="0"/>
                  </a:lnTo>
                  <a:cubicBezTo>
                    <a:pt x="9238" y="0"/>
                    <a:pt x="8684" y="454"/>
                    <a:pt x="8557" y="1085"/>
                  </a:cubicBezTo>
                  <a:lnTo>
                    <a:pt x="8143" y="3155"/>
                  </a:lnTo>
                  <a:cubicBezTo>
                    <a:pt x="7843" y="3258"/>
                    <a:pt x="7554" y="3381"/>
                    <a:pt x="7273" y="3516"/>
                  </a:cubicBezTo>
                  <a:lnTo>
                    <a:pt x="5516" y="2345"/>
                  </a:lnTo>
                  <a:cubicBezTo>
                    <a:pt x="5287" y="2193"/>
                    <a:pt x="5026" y="2118"/>
                    <a:pt x="4767" y="2118"/>
                  </a:cubicBezTo>
                  <a:cubicBezTo>
                    <a:pt x="4419" y="2118"/>
                    <a:pt x="4073" y="2253"/>
                    <a:pt x="3812" y="2514"/>
                  </a:cubicBezTo>
                  <a:lnTo>
                    <a:pt x="2514" y="3813"/>
                  </a:lnTo>
                  <a:cubicBezTo>
                    <a:pt x="2059" y="4268"/>
                    <a:pt x="1988" y="4980"/>
                    <a:pt x="2345" y="5516"/>
                  </a:cubicBezTo>
                  <a:lnTo>
                    <a:pt x="3516" y="7273"/>
                  </a:lnTo>
                  <a:cubicBezTo>
                    <a:pt x="3380" y="7555"/>
                    <a:pt x="3258" y="7844"/>
                    <a:pt x="3154" y="8144"/>
                  </a:cubicBezTo>
                  <a:lnTo>
                    <a:pt x="1085" y="8558"/>
                  </a:lnTo>
                  <a:cubicBezTo>
                    <a:pt x="454" y="8684"/>
                    <a:pt x="0" y="9238"/>
                    <a:pt x="0" y="9882"/>
                  </a:cubicBezTo>
                  <a:lnTo>
                    <a:pt x="0" y="11718"/>
                  </a:lnTo>
                  <a:cubicBezTo>
                    <a:pt x="0" y="12361"/>
                    <a:pt x="454" y="12916"/>
                    <a:pt x="1085" y="13042"/>
                  </a:cubicBezTo>
                  <a:lnTo>
                    <a:pt x="3154" y="13456"/>
                  </a:lnTo>
                  <a:cubicBezTo>
                    <a:pt x="3258" y="13755"/>
                    <a:pt x="3380" y="14046"/>
                    <a:pt x="3516" y="14326"/>
                  </a:cubicBezTo>
                  <a:lnTo>
                    <a:pt x="2345" y="16083"/>
                  </a:lnTo>
                  <a:cubicBezTo>
                    <a:pt x="1988" y="16619"/>
                    <a:pt x="2059" y="17332"/>
                    <a:pt x="2514" y="17787"/>
                  </a:cubicBezTo>
                  <a:lnTo>
                    <a:pt x="3812" y="19086"/>
                  </a:lnTo>
                  <a:cubicBezTo>
                    <a:pt x="4073" y="19346"/>
                    <a:pt x="4419" y="19482"/>
                    <a:pt x="4767" y="19482"/>
                  </a:cubicBezTo>
                  <a:cubicBezTo>
                    <a:pt x="5026" y="19482"/>
                    <a:pt x="5287" y="19406"/>
                    <a:pt x="5516" y="19254"/>
                  </a:cubicBezTo>
                  <a:lnTo>
                    <a:pt x="7273" y="18083"/>
                  </a:lnTo>
                  <a:cubicBezTo>
                    <a:pt x="7554" y="18220"/>
                    <a:pt x="7843" y="18341"/>
                    <a:pt x="8143" y="18445"/>
                  </a:cubicBezTo>
                  <a:lnTo>
                    <a:pt x="8557" y="20514"/>
                  </a:lnTo>
                  <a:cubicBezTo>
                    <a:pt x="8684" y="21146"/>
                    <a:pt x="9238" y="21599"/>
                    <a:pt x="9881" y="21599"/>
                  </a:cubicBezTo>
                  <a:lnTo>
                    <a:pt x="11717" y="21599"/>
                  </a:lnTo>
                  <a:cubicBezTo>
                    <a:pt x="12361" y="21599"/>
                    <a:pt x="12916" y="21146"/>
                    <a:pt x="13041" y="20514"/>
                  </a:cubicBezTo>
                  <a:lnTo>
                    <a:pt x="13456" y="18445"/>
                  </a:lnTo>
                  <a:cubicBezTo>
                    <a:pt x="13755" y="18341"/>
                    <a:pt x="14046" y="18219"/>
                    <a:pt x="14326" y="18083"/>
                  </a:cubicBezTo>
                  <a:lnTo>
                    <a:pt x="16084" y="19254"/>
                  </a:lnTo>
                  <a:cubicBezTo>
                    <a:pt x="16312" y="19406"/>
                    <a:pt x="16573" y="19482"/>
                    <a:pt x="16831" y="19482"/>
                  </a:cubicBezTo>
                  <a:cubicBezTo>
                    <a:pt x="17181" y="19482"/>
                    <a:pt x="17526" y="19346"/>
                    <a:pt x="17787" y="19086"/>
                  </a:cubicBezTo>
                  <a:lnTo>
                    <a:pt x="19085" y="17787"/>
                  </a:lnTo>
                  <a:cubicBezTo>
                    <a:pt x="19540" y="17332"/>
                    <a:pt x="19611" y="16619"/>
                    <a:pt x="19254" y="16083"/>
                  </a:cubicBezTo>
                  <a:lnTo>
                    <a:pt x="18082" y="14326"/>
                  </a:lnTo>
                  <a:cubicBezTo>
                    <a:pt x="18219" y="14045"/>
                    <a:pt x="18341" y="13755"/>
                    <a:pt x="18445" y="13456"/>
                  </a:cubicBezTo>
                  <a:lnTo>
                    <a:pt x="20513" y="13042"/>
                  </a:lnTo>
                  <a:cubicBezTo>
                    <a:pt x="21145" y="12916"/>
                    <a:pt x="21599" y="12361"/>
                    <a:pt x="21599" y="11718"/>
                  </a:cubicBezTo>
                  <a:lnTo>
                    <a:pt x="21599" y="9882"/>
                  </a:lnTo>
                  <a:cubicBezTo>
                    <a:pt x="21599" y="9238"/>
                    <a:pt x="21145" y="8684"/>
                    <a:pt x="20513" y="855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997366" y="2351715"/>
              <a:ext cx="251887" cy="241158"/>
            </a:xfrm>
            <a:custGeom>
              <a:rect l="l" t="t" r="r" b="b"/>
              <a:pathLst>
                <a:path w="21600" h="21600">
                  <a:moveTo>
                    <a:pt x="10800" y="20250"/>
                  </a:moveTo>
                  <a:cubicBezTo>
                    <a:pt x="5580" y="20250"/>
                    <a:pt x="1350" y="16017"/>
                    <a:pt x="1350" y="10800"/>
                  </a:cubicBezTo>
                  <a:cubicBezTo>
                    <a:pt x="1350" y="5582"/>
                    <a:pt x="5580" y="1349"/>
                    <a:pt x="10800" y="1349"/>
                  </a:cubicBezTo>
                  <a:cubicBezTo>
                    <a:pt x="16016" y="1349"/>
                    <a:pt x="20250" y="5582"/>
                    <a:pt x="20250" y="10800"/>
                  </a:cubicBezTo>
                  <a:cubicBezTo>
                    <a:pt x="20250" y="16017"/>
                    <a:pt x="16016" y="20250"/>
                    <a:pt x="10800" y="20250"/>
                  </a:cubicBezTo>
                  <a:moveTo>
                    <a:pt x="10800" y="0"/>
                  </a:moveTo>
                  <a:cubicBezTo>
                    <a:pt x="4836" y="0"/>
                    <a:pt x="0" y="4836"/>
                    <a:pt x="0" y="10800"/>
                  </a:cubicBezTo>
                  <a:cubicBezTo>
                    <a:pt x="0" y="16763"/>
                    <a:pt x="4836" y="21600"/>
                    <a:pt x="10800" y="21600"/>
                  </a:cubicBezTo>
                  <a:cubicBezTo>
                    <a:pt x="16763" y="21600"/>
                    <a:pt x="21599" y="16763"/>
                    <a:pt x="21599" y="10800"/>
                  </a:cubicBezTo>
                  <a:cubicBezTo>
                    <a:pt x="21599" y="4836"/>
                    <a:pt x="16763"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6050524" y="2403531"/>
              <a:ext cx="144597" cy="138501"/>
            </a:xfrm>
            <a:custGeom>
              <a:rect l="l" t="t" r="r" b="b"/>
              <a:pathLst>
                <a:path w="21600" h="21600">
                  <a:moveTo>
                    <a:pt x="10800" y="18900"/>
                  </a:moveTo>
                  <a:cubicBezTo>
                    <a:pt x="6328" y="18900"/>
                    <a:pt x="2699" y="15271"/>
                    <a:pt x="2699" y="10800"/>
                  </a:cubicBezTo>
                  <a:cubicBezTo>
                    <a:pt x="2699" y="6329"/>
                    <a:pt x="6328" y="2700"/>
                    <a:pt x="10800" y="2700"/>
                  </a:cubicBezTo>
                  <a:cubicBezTo>
                    <a:pt x="15271" y="2700"/>
                    <a:pt x="18899" y="6329"/>
                    <a:pt x="18899" y="10800"/>
                  </a:cubicBezTo>
                  <a:cubicBezTo>
                    <a:pt x="18899" y="15271"/>
                    <a:pt x="15271" y="18900"/>
                    <a:pt x="10800" y="18900"/>
                  </a:cubicBezTo>
                  <a:moveTo>
                    <a:pt x="10800" y="0"/>
                  </a:moveTo>
                  <a:cubicBezTo>
                    <a:pt x="4830" y="0"/>
                    <a:pt x="0" y="4833"/>
                    <a:pt x="0" y="10800"/>
                  </a:cubicBezTo>
                  <a:cubicBezTo>
                    <a:pt x="0" y="16766"/>
                    <a:pt x="4830" y="21599"/>
                    <a:pt x="10800" y="21599"/>
                  </a:cubicBezTo>
                  <a:cubicBezTo>
                    <a:pt x="16764" y="21599"/>
                    <a:pt x="21600" y="16766"/>
                    <a:pt x="21600" y="10800"/>
                  </a:cubicBezTo>
                  <a:cubicBezTo>
                    <a:pt x="21600" y="4833"/>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9" name="Freeform 19"/>
          <p:cNvSpPr/>
          <p:nvPr/>
        </p:nvSpPr>
        <p:spPr>
          <a:xfrm>
            <a:off x="4521769" y="3583229"/>
            <a:ext cx="400751" cy="515722"/>
          </a:xfrm>
          <a:custGeom>
            <a:rect l="l" t="t" r="r" b="b"/>
            <a:pathLst>
              <a:path w="21600" h="21600">
                <a:moveTo>
                  <a:pt x="15386" y="14175"/>
                </a:moveTo>
                <a:lnTo>
                  <a:pt x="6223" y="14175"/>
                </a:lnTo>
                <a:cubicBezTo>
                  <a:pt x="5734" y="13446"/>
                  <a:pt x="5147" y="12716"/>
                  <a:pt x="4568" y="12003"/>
                </a:cubicBezTo>
                <a:cubicBezTo>
                  <a:pt x="3287" y="10427"/>
                  <a:pt x="1963" y="8797"/>
                  <a:pt x="1963" y="7425"/>
                </a:cubicBezTo>
                <a:cubicBezTo>
                  <a:pt x="1963" y="4075"/>
                  <a:pt x="5927" y="1350"/>
                  <a:pt x="10800" y="1350"/>
                </a:cubicBezTo>
                <a:cubicBezTo>
                  <a:pt x="15672" y="1350"/>
                  <a:pt x="19636" y="4075"/>
                  <a:pt x="19636" y="7425"/>
                </a:cubicBezTo>
                <a:cubicBezTo>
                  <a:pt x="19636" y="8787"/>
                  <a:pt x="18312" y="10425"/>
                  <a:pt x="17029" y="12011"/>
                </a:cubicBezTo>
                <a:cubicBezTo>
                  <a:pt x="16455" y="12723"/>
                  <a:pt x="15873" y="13449"/>
                  <a:pt x="15386" y="14175"/>
                </a:cubicBezTo>
                <a:moveTo>
                  <a:pt x="10800" y="20249"/>
                </a:moveTo>
                <a:cubicBezTo>
                  <a:pt x="9805" y="20249"/>
                  <a:pt x="9347" y="20171"/>
                  <a:pt x="8839" y="19406"/>
                </a:cubicBezTo>
                <a:lnTo>
                  <a:pt x="13000" y="19048"/>
                </a:lnTo>
                <a:cubicBezTo>
                  <a:pt x="12398" y="20164"/>
                  <a:pt x="11959" y="20249"/>
                  <a:pt x="10800" y="20249"/>
                </a:cubicBezTo>
                <a:moveTo>
                  <a:pt x="7595" y="16813"/>
                </a:moveTo>
                <a:cubicBezTo>
                  <a:pt x="7417" y="16407"/>
                  <a:pt x="7215" y="15978"/>
                  <a:pt x="6991" y="15525"/>
                </a:cubicBezTo>
                <a:lnTo>
                  <a:pt x="14616" y="15525"/>
                </a:lnTo>
                <a:cubicBezTo>
                  <a:pt x="14496" y="15767"/>
                  <a:pt x="14375" y="16010"/>
                  <a:pt x="14270" y="16239"/>
                </a:cubicBezTo>
                <a:cubicBezTo>
                  <a:pt x="14270" y="16239"/>
                  <a:pt x="7595" y="16813"/>
                  <a:pt x="7595" y="16813"/>
                </a:cubicBezTo>
                <a:close/>
                <a:moveTo>
                  <a:pt x="13345" y="18343"/>
                </a:moveTo>
                <a:lnTo>
                  <a:pt x="8476" y="18762"/>
                </a:lnTo>
                <a:cubicBezTo>
                  <a:pt x="8303" y="18416"/>
                  <a:pt x="8116" y="18011"/>
                  <a:pt x="7890" y="17483"/>
                </a:cubicBezTo>
                <a:cubicBezTo>
                  <a:pt x="7887" y="17477"/>
                  <a:pt x="7883" y="17469"/>
                  <a:pt x="7881" y="17462"/>
                </a:cubicBezTo>
                <a:lnTo>
                  <a:pt x="13957" y="16941"/>
                </a:lnTo>
                <a:cubicBezTo>
                  <a:pt x="13871" y="17140"/>
                  <a:pt x="13778" y="17350"/>
                  <a:pt x="13698" y="17537"/>
                </a:cubicBezTo>
                <a:cubicBezTo>
                  <a:pt x="13569" y="17841"/>
                  <a:pt x="13453" y="18104"/>
                  <a:pt x="13345" y="18343"/>
                </a:cubicBezTo>
                <a:moveTo>
                  <a:pt x="10800" y="0"/>
                </a:moveTo>
                <a:cubicBezTo>
                  <a:pt x="4835" y="0"/>
                  <a:pt x="0" y="3324"/>
                  <a:pt x="0" y="7425"/>
                </a:cubicBezTo>
                <a:cubicBezTo>
                  <a:pt x="0" y="10146"/>
                  <a:pt x="3621" y="13029"/>
                  <a:pt x="4939" y="15562"/>
                </a:cubicBezTo>
                <a:cubicBezTo>
                  <a:pt x="6906" y="19339"/>
                  <a:pt x="6688" y="21599"/>
                  <a:pt x="10800" y="21599"/>
                </a:cubicBezTo>
                <a:cubicBezTo>
                  <a:pt x="14972" y="21599"/>
                  <a:pt x="14692" y="19349"/>
                  <a:pt x="16660" y="15577"/>
                </a:cubicBezTo>
                <a:cubicBezTo>
                  <a:pt x="17983" y="13039"/>
                  <a:pt x="21600" y="10124"/>
                  <a:pt x="21600" y="7425"/>
                </a:cubicBezTo>
                <a:cubicBezTo>
                  <a:pt x="21600" y="3324"/>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54083" y="3590222"/>
            <a:ext cx="480270" cy="477455"/>
          </a:xfrm>
          <a:custGeom>
            <a:rect l="l" t="t" r="r" b="b"/>
            <a:pathLst>
              <a:path w="21020" h="21600">
                <a:moveTo>
                  <a:pt x="18846" y="7946"/>
                </a:moveTo>
                <a:lnTo>
                  <a:pt x="17740" y="9091"/>
                </a:lnTo>
                <a:cubicBezTo>
                  <a:pt x="17740" y="8939"/>
                  <a:pt x="17758" y="8792"/>
                  <a:pt x="17744" y="8636"/>
                </a:cubicBezTo>
                <a:cubicBezTo>
                  <a:pt x="17629" y="7331"/>
                  <a:pt x="17036" y="6068"/>
                  <a:pt x="16074" y="5080"/>
                </a:cubicBezTo>
                <a:cubicBezTo>
                  <a:pt x="15004" y="3980"/>
                  <a:pt x="13585" y="3348"/>
                  <a:pt x="12180" y="3345"/>
                </a:cubicBezTo>
                <a:lnTo>
                  <a:pt x="13268" y="2218"/>
                </a:lnTo>
                <a:cubicBezTo>
                  <a:pt x="13812" y="1659"/>
                  <a:pt x="14572" y="1350"/>
                  <a:pt x="15403" y="1350"/>
                </a:cubicBezTo>
                <a:cubicBezTo>
                  <a:pt x="16460" y="1350"/>
                  <a:pt x="17546" y="1840"/>
                  <a:pt x="18381" y="2696"/>
                </a:cubicBezTo>
                <a:cubicBezTo>
                  <a:pt x="19165" y="3500"/>
                  <a:pt x="19631" y="4499"/>
                  <a:pt x="19698" y="5510"/>
                </a:cubicBezTo>
                <a:cubicBezTo>
                  <a:pt x="19760" y="6453"/>
                  <a:pt x="19457" y="7317"/>
                  <a:pt x="18846" y="7946"/>
                </a:cubicBezTo>
                <a:moveTo>
                  <a:pt x="5828" y="19329"/>
                </a:moveTo>
                <a:cubicBezTo>
                  <a:pt x="5813" y="18424"/>
                  <a:pt x="5454" y="17481"/>
                  <a:pt x="4730" y="16739"/>
                </a:cubicBezTo>
                <a:cubicBezTo>
                  <a:pt x="4046" y="16034"/>
                  <a:pt x="3150" y="15628"/>
                  <a:pt x="2257" y="15592"/>
                </a:cubicBezTo>
                <a:lnTo>
                  <a:pt x="2911" y="13157"/>
                </a:lnTo>
                <a:cubicBezTo>
                  <a:pt x="2959" y="12995"/>
                  <a:pt x="3052" y="12835"/>
                  <a:pt x="3168" y="12695"/>
                </a:cubicBezTo>
                <a:cubicBezTo>
                  <a:pt x="4485" y="11726"/>
                  <a:pt x="6512" y="12012"/>
                  <a:pt x="7920" y="13460"/>
                </a:cubicBezTo>
                <a:cubicBezTo>
                  <a:pt x="9409" y="14990"/>
                  <a:pt x="9639" y="17230"/>
                  <a:pt x="8492" y="18568"/>
                </a:cubicBezTo>
                <a:cubicBezTo>
                  <a:pt x="8416" y="18609"/>
                  <a:pt x="8339" y="18648"/>
                  <a:pt x="8256" y="18675"/>
                </a:cubicBezTo>
                <a:cubicBezTo>
                  <a:pt x="8256" y="18675"/>
                  <a:pt x="5828" y="19329"/>
                  <a:pt x="5828" y="19329"/>
                </a:cubicBezTo>
                <a:close/>
                <a:moveTo>
                  <a:pt x="2737" y="20164"/>
                </a:moveTo>
                <a:cubicBezTo>
                  <a:pt x="2665" y="20181"/>
                  <a:pt x="2443" y="20239"/>
                  <a:pt x="2291" y="20249"/>
                </a:cubicBezTo>
                <a:cubicBezTo>
                  <a:pt x="1751" y="20244"/>
                  <a:pt x="1313" y="19792"/>
                  <a:pt x="1313" y="19237"/>
                </a:cubicBezTo>
                <a:cubicBezTo>
                  <a:pt x="1321" y="19124"/>
                  <a:pt x="1365" y="18929"/>
                  <a:pt x="1380" y="18857"/>
                </a:cubicBezTo>
                <a:lnTo>
                  <a:pt x="2071" y="16283"/>
                </a:lnTo>
                <a:cubicBezTo>
                  <a:pt x="2822" y="16261"/>
                  <a:pt x="3630" y="16562"/>
                  <a:pt x="4265" y="17215"/>
                </a:cubicBezTo>
                <a:cubicBezTo>
                  <a:pt x="4911" y="17878"/>
                  <a:pt x="5214" y="18725"/>
                  <a:pt x="5181" y="19504"/>
                </a:cubicBezTo>
                <a:cubicBezTo>
                  <a:pt x="5181" y="19504"/>
                  <a:pt x="2737" y="20164"/>
                  <a:pt x="2737" y="20164"/>
                </a:cubicBezTo>
                <a:close/>
                <a:moveTo>
                  <a:pt x="6888" y="11179"/>
                </a:moveTo>
                <a:cubicBezTo>
                  <a:pt x="6280" y="10927"/>
                  <a:pt x="5642" y="10783"/>
                  <a:pt x="5004" y="10774"/>
                </a:cubicBezTo>
                <a:lnTo>
                  <a:pt x="10063" y="5536"/>
                </a:lnTo>
                <a:cubicBezTo>
                  <a:pt x="10838" y="4759"/>
                  <a:pt x="11966" y="4536"/>
                  <a:pt x="13077" y="4819"/>
                </a:cubicBezTo>
                <a:cubicBezTo>
                  <a:pt x="13077" y="4819"/>
                  <a:pt x="6888" y="11179"/>
                  <a:pt x="6888" y="11179"/>
                </a:cubicBezTo>
                <a:close/>
                <a:moveTo>
                  <a:pt x="9717" y="13672"/>
                </a:moveTo>
                <a:cubicBezTo>
                  <a:pt x="9473" y="13258"/>
                  <a:pt x="9194" y="12859"/>
                  <a:pt x="8848" y="12505"/>
                </a:cubicBezTo>
                <a:cubicBezTo>
                  <a:pt x="8447" y="12093"/>
                  <a:pt x="7986" y="11770"/>
                  <a:pt x="7507" y="11498"/>
                </a:cubicBezTo>
                <a:lnTo>
                  <a:pt x="13767" y="5064"/>
                </a:lnTo>
                <a:cubicBezTo>
                  <a:pt x="14259" y="5288"/>
                  <a:pt x="14729" y="5607"/>
                  <a:pt x="15145" y="6035"/>
                </a:cubicBezTo>
                <a:cubicBezTo>
                  <a:pt x="15500" y="6398"/>
                  <a:pt x="15775" y="6806"/>
                  <a:pt x="15987" y="7229"/>
                </a:cubicBezTo>
                <a:cubicBezTo>
                  <a:pt x="15987" y="7229"/>
                  <a:pt x="9717" y="13672"/>
                  <a:pt x="9717" y="13672"/>
                </a:cubicBezTo>
                <a:close/>
                <a:moveTo>
                  <a:pt x="10519" y="16061"/>
                </a:moveTo>
                <a:cubicBezTo>
                  <a:pt x="10465" y="15452"/>
                  <a:pt x="10298" y="14854"/>
                  <a:pt x="10047" y="14288"/>
                </a:cubicBezTo>
                <a:lnTo>
                  <a:pt x="16257" y="7906"/>
                </a:lnTo>
                <a:cubicBezTo>
                  <a:pt x="16637" y="9140"/>
                  <a:pt x="16442" y="10429"/>
                  <a:pt x="15610" y="11284"/>
                </a:cubicBezTo>
                <a:cubicBezTo>
                  <a:pt x="15604" y="11290"/>
                  <a:pt x="15598" y="11293"/>
                  <a:pt x="15593" y="11298"/>
                </a:cubicBezTo>
                <a:lnTo>
                  <a:pt x="15602" y="11306"/>
                </a:lnTo>
                <a:lnTo>
                  <a:pt x="10525" y="16565"/>
                </a:lnTo>
                <a:cubicBezTo>
                  <a:pt x="10527" y="16397"/>
                  <a:pt x="10534" y="16232"/>
                  <a:pt x="10519" y="16061"/>
                </a:cubicBezTo>
                <a:moveTo>
                  <a:pt x="19308" y="1741"/>
                </a:moveTo>
                <a:cubicBezTo>
                  <a:pt x="18228" y="632"/>
                  <a:pt x="16805" y="0"/>
                  <a:pt x="15403" y="0"/>
                </a:cubicBezTo>
                <a:cubicBezTo>
                  <a:pt x="14220" y="0"/>
                  <a:pt x="13131" y="450"/>
                  <a:pt x="12335" y="1266"/>
                </a:cubicBezTo>
                <a:lnTo>
                  <a:pt x="9138" y="4577"/>
                </a:lnTo>
                <a:cubicBezTo>
                  <a:pt x="9129" y="4585"/>
                  <a:pt x="9118" y="4592"/>
                  <a:pt x="9108" y="4602"/>
                </a:cubicBezTo>
                <a:cubicBezTo>
                  <a:pt x="9103" y="4608"/>
                  <a:pt x="9100" y="4614"/>
                  <a:pt x="9095" y="4620"/>
                </a:cubicBezTo>
                <a:lnTo>
                  <a:pt x="9096" y="4621"/>
                </a:lnTo>
                <a:lnTo>
                  <a:pt x="2310" y="11647"/>
                </a:lnTo>
                <a:cubicBezTo>
                  <a:pt x="1998" y="11966"/>
                  <a:pt x="1771" y="12364"/>
                  <a:pt x="1645" y="12797"/>
                </a:cubicBezTo>
                <a:lnTo>
                  <a:pt x="102" y="18541"/>
                </a:lnTo>
                <a:cubicBezTo>
                  <a:pt x="100" y="18557"/>
                  <a:pt x="0" y="19008"/>
                  <a:pt x="0" y="19237"/>
                </a:cubicBezTo>
                <a:cubicBezTo>
                  <a:pt x="0" y="20541"/>
                  <a:pt x="1030" y="21599"/>
                  <a:pt x="2302" y="21599"/>
                </a:cubicBezTo>
                <a:cubicBezTo>
                  <a:pt x="2554" y="21599"/>
                  <a:pt x="3044" y="21475"/>
                  <a:pt x="3062" y="21473"/>
                </a:cubicBezTo>
                <a:lnTo>
                  <a:pt x="8630" y="19969"/>
                </a:lnTo>
                <a:cubicBezTo>
                  <a:pt x="9054" y="19839"/>
                  <a:pt x="9439" y="19604"/>
                  <a:pt x="9750" y="19283"/>
                </a:cubicBezTo>
                <a:lnTo>
                  <a:pt x="19776" y="8899"/>
                </a:lnTo>
                <a:cubicBezTo>
                  <a:pt x="21600" y="7023"/>
                  <a:pt x="21394" y="3881"/>
                  <a:pt x="19308" y="174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5877641" y="4747565"/>
            <a:ext cx="490362" cy="514624"/>
            <a:chOff x="5877641" y="4747565"/>
            <a:chExt cx="490362" cy="514624"/>
          </a:xfrm>
        </p:grpSpPr>
        <p:sp>
          <p:nvSpPr>
            <p:cNvPr id="22" name="Freeform 22"/>
            <p:cNvSpPr/>
            <p:nvPr/>
          </p:nvSpPr>
          <p:spPr>
            <a:xfrm>
              <a:off x="5877641" y="4747565"/>
              <a:ext cx="490362" cy="514624"/>
            </a:xfrm>
            <a:custGeom>
              <a:rect l="l" t="t" r="r" b="b"/>
              <a:pathLst>
                <a:path w="21600" h="21600">
                  <a:moveTo>
                    <a:pt x="13499" y="14850"/>
                  </a:moveTo>
                  <a:cubicBezTo>
                    <a:pt x="9772" y="14850"/>
                    <a:pt x="6749" y="11827"/>
                    <a:pt x="6749" y="8100"/>
                  </a:cubicBezTo>
                  <a:cubicBezTo>
                    <a:pt x="6749" y="4372"/>
                    <a:pt x="9772" y="1350"/>
                    <a:pt x="13499" y="1350"/>
                  </a:cubicBezTo>
                  <a:cubicBezTo>
                    <a:pt x="17227" y="1350"/>
                    <a:pt x="20249" y="4372"/>
                    <a:pt x="20249" y="8100"/>
                  </a:cubicBezTo>
                  <a:cubicBezTo>
                    <a:pt x="20249" y="11827"/>
                    <a:pt x="17227" y="14850"/>
                    <a:pt x="13499" y="14850"/>
                  </a:cubicBezTo>
                  <a:moveTo>
                    <a:pt x="3236" y="20042"/>
                  </a:moveTo>
                  <a:cubicBezTo>
                    <a:pt x="3019" y="20266"/>
                    <a:pt x="2718" y="20408"/>
                    <a:pt x="2382" y="20408"/>
                  </a:cubicBezTo>
                  <a:cubicBezTo>
                    <a:pt x="1724" y="20408"/>
                    <a:pt x="1191" y="19875"/>
                    <a:pt x="1191" y="19218"/>
                  </a:cubicBezTo>
                  <a:cubicBezTo>
                    <a:pt x="1191" y="18881"/>
                    <a:pt x="1332" y="18580"/>
                    <a:pt x="1557" y="18363"/>
                  </a:cubicBezTo>
                  <a:lnTo>
                    <a:pt x="1551" y="18358"/>
                  </a:lnTo>
                  <a:lnTo>
                    <a:pt x="6996" y="12913"/>
                  </a:lnTo>
                  <a:cubicBezTo>
                    <a:pt x="7472" y="13555"/>
                    <a:pt x="8039" y="14122"/>
                    <a:pt x="8680" y="14599"/>
                  </a:cubicBezTo>
                  <a:cubicBezTo>
                    <a:pt x="8680" y="14599"/>
                    <a:pt x="3236" y="20042"/>
                    <a:pt x="3236" y="20042"/>
                  </a:cubicBezTo>
                  <a:close/>
                  <a:moveTo>
                    <a:pt x="13499" y="0"/>
                  </a:moveTo>
                  <a:cubicBezTo>
                    <a:pt x="9026" y="0"/>
                    <a:pt x="5399" y="3626"/>
                    <a:pt x="5399" y="8100"/>
                  </a:cubicBezTo>
                  <a:cubicBezTo>
                    <a:pt x="5399" y="9467"/>
                    <a:pt x="5742" y="10754"/>
                    <a:pt x="6341" y="11884"/>
                  </a:cubicBezTo>
                  <a:lnTo>
                    <a:pt x="709" y="17515"/>
                  </a:lnTo>
                  <a:lnTo>
                    <a:pt x="713" y="17520"/>
                  </a:lnTo>
                  <a:cubicBezTo>
                    <a:pt x="274" y="17953"/>
                    <a:pt x="0" y="18552"/>
                    <a:pt x="0" y="19218"/>
                  </a:cubicBezTo>
                  <a:cubicBezTo>
                    <a:pt x="0" y="20533"/>
                    <a:pt x="1066" y="21599"/>
                    <a:pt x="2382" y="21599"/>
                  </a:cubicBezTo>
                  <a:cubicBezTo>
                    <a:pt x="3047" y="21599"/>
                    <a:pt x="3647" y="21326"/>
                    <a:pt x="4079" y="20885"/>
                  </a:cubicBezTo>
                  <a:lnTo>
                    <a:pt x="4078" y="20884"/>
                  </a:lnTo>
                  <a:lnTo>
                    <a:pt x="9708" y="15255"/>
                  </a:lnTo>
                  <a:cubicBezTo>
                    <a:pt x="10839" y="15856"/>
                    <a:pt x="12128" y="16200"/>
                    <a:pt x="13499" y="16200"/>
                  </a:cubicBezTo>
                  <a:cubicBezTo>
                    <a:pt x="17973" y="16200"/>
                    <a:pt x="21600" y="12573"/>
                    <a:pt x="21600" y="8100"/>
                  </a:cubicBezTo>
                  <a:cubicBezTo>
                    <a:pt x="21600" y="3626"/>
                    <a:pt x="17973" y="0"/>
                    <a:pt x="13499"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076371" y="4827666"/>
              <a:ext cx="115580" cy="120457"/>
            </a:xfrm>
            <a:custGeom>
              <a:rect l="l" t="t" r="r" b="b"/>
              <a:pathLst>
                <a:path w="21600" h="21600">
                  <a:moveTo>
                    <a:pt x="20160" y="0"/>
                  </a:moveTo>
                  <a:cubicBezTo>
                    <a:pt x="9025" y="0"/>
                    <a:pt x="0" y="9025"/>
                    <a:pt x="0" y="20160"/>
                  </a:cubicBezTo>
                  <a:cubicBezTo>
                    <a:pt x="0" y="20954"/>
                    <a:pt x="644" y="21600"/>
                    <a:pt x="1440" y="21600"/>
                  </a:cubicBezTo>
                  <a:cubicBezTo>
                    <a:pt x="2235" y="21600"/>
                    <a:pt x="2880" y="20954"/>
                    <a:pt x="2880" y="20160"/>
                  </a:cubicBezTo>
                  <a:cubicBezTo>
                    <a:pt x="2880" y="10618"/>
                    <a:pt x="10617" y="2880"/>
                    <a:pt x="20160" y="2880"/>
                  </a:cubicBezTo>
                  <a:cubicBezTo>
                    <a:pt x="20955" y="2880"/>
                    <a:pt x="21599" y="2234"/>
                    <a:pt x="21599" y="1440"/>
                  </a:cubicBezTo>
                  <a:cubicBezTo>
                    <a:pt x="21599" y="645"/>
                    <a:pt x="20955" y="0"/>
                    <a:pt x="2016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面包车行业投融资策略的制定和实施</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19652" b="19652"/>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案例选择</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选择具有代表性的面包车企业，对其投融资策略进行深入剖析。</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案例分析</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分析这些企业在投融资策略制定和实施过程中的成功经验和教训。</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经验总结</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总结提炼出对其他面包车企业在制定和实施投融资策略时具有借鉴意义的经验和教训。</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投融资策略的案例分析和经验总结</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https://d.book118.com/187201016036006033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2024-09-06T13:46:43.949</cp:lastPrinted>
  <dcterms:created xsi:type="dcterms:W3CDTF">2024-09-06T05:46:43Z</dcterms:created>
  <dcterms:modified xsi:type="dcterms:W3CDTF">2024-09-06T05:46:46Z</dcterms:modified>
</cp:coreProperties>
</file>