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ABC91A-055F-4B0F-BA07-69BA9959EA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B507E2-C4F2-405D-B61E-0922BEAED6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CC1C10-DD3B-42C2-8491-34FBA5312C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16AB52-030A-4953-A2BC-5B800ADDC0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A09211-2E27-4FF6-8E8A-C252CDCA96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3A3E7B-DB51-4C8B-8A46-9F2EC1B653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926466-451A-4403-876A-79395428CC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5EE541-0FCF-4167-B227-7934A7CB70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FC60AC-EFE4-4E0A-9D1B-BBAF1D5AF0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56B7F5-7904-48F9-B003-FC9693784E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E6A253-BB08-4FD0-BC52-B6393BF1BB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01005105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新形势下开展青年工作的探索和思考</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新形势下青年工作的特点与趋势</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探索青年工作的新路径</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加强青年工作的组织保障</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推进青年工作的实践探索</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26" name="TextBox 26"/>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当前社会正处于快速变革时期，青年作为社会发展的重要力量，其成长与发展受到广泛关注。开展青年工作，有助于引导青年积极投身社会建设，实现个人价值与社会价值的统一。</a:t>
            </a:r>
          </a:p>
        </p:txBody>
      </p:sp>
      <p:sp>
        <p:nvSpPr>
          <p:cNvPr id="27" name="TextBox 27"/>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175" b="1">
                <a:solidFill>
                  <a:schemeClr val="accent1">
                    <a:alpha val="100000"/>
                  </a:schemeClr>
                </a:solidFill>
                <a:latin typeface="Microsoft Yahei"/>
                <a:ea typeface="Microsoft Yahei"/>
                <a:cs typeface="Microsoft Yahei"/>
              </a:rPr>
              <a:t>社会变革与青年发展</a:t>
            </a:r>
          </a:p>
        </p:txBody>
      </p:sp>
      <p:sp>
        <p:nvSpPr>
          <p:cNvPr id="28" name="TextBox 28"/>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青年工作历来受到党和政府的高度重视，新形势下青年工作面临着新的机遇与挑战。对青年工作的探索与思考，有助于推动青年工作理论与实践的创新发展。</a:t>
            </a:r>
          </a:p>
        </p:txBody>
      </p:sp>
      <p:sp>
        <p:nvSpPr>
          <p:cNvPr id="29" name="TextBox 29"/>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175" b="1">
                <a:solidFill>
                  <a:schemeClr val="accent1">
                    <a:alpha val="100000"/>
                  </a:schemeClr>
                </a:solidFill>
                <a:latin typeface="Microsoft Yahei"/>
                <a:ea typeface="Microsoft Yahei"/>
                <a:cs typeface="Microsoft Yahei"/>
              </a:rPr>
              <a:t>青年工作的历史与现状</a:t>
            </a:r>
          </a:p>
        </p:txBody>
      </p:sp>
      <p:pic>
        <p:nvPicPr>
          <p:cNvPr id="30" name="Picture 30"/>
          <p:cNvPicPr>
            <a:picLocks noChangeAspect="1"/>
          </p:cNvPicPr>
          <p:nvPr/>
        </p:nvPicPr>
        <p:blipFill>
          <a:blip r:embed="rId3"/>
          <a:srcRect l="15415" r="15415"/>
          <a:stretch>
            <a:fillRect/>
          </a:stretch>
        </p:blipFill>
        <p:spPr>
          <a:xfrm>
            <a:off x="9048606" y="874695"/>
            <a:ext cx="2745885" cy="2639930"/>
          </a:xfrm>
          <a:prstGeom prst="ellipse">
            <a:avLst/>
          </a:prstGeom>
        </p:spPr>
      </p:pic>
      <p:pic>
        <p:nvPicPr>
          <p:cNvPr id="31" name="Picture 31"/>
          <p:cNvPicPr>
            <a:picLocks noChangeAspect="1"/>
          </p:cNvPicPr>
          <p:nvPr/>
        </p:nvPicPr>
        <p:blipFill>
          <a:blip r:embed="rId4"/>
          <a:srcRect l="25000" r="25000"/>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社会变革带来的价值观多元化、信息传播方式的变革以及青年群体自身特点的变化等，都给青年工作带来了前所未有的挑战。如何引导青年树立正确的价值观、提高青年的媒介素养以及满足青年多样化的发展需求等问题亟待解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挑战</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社会变革同时为青年工作提供了广阔的舞台和丰富的资源。国家政策的支持、社会组织的蓬勃发展以及新媒体的广泛应用等，都为青年工作提供了更多的发展机遇。青年工作应抓住机遇，积极创新工作模式和方法，推动青年工作的深入开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机遇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青年工作面临的挑战与机遇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新形势下青年工作的特点与趋势</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青年价值观多样化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当代青年人的价值观更加多样化，注重个人成长、自我实现和社会责任感。</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青年生活方式网络化</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青年人的生活方式更加网络化，社交媒体和网络平台成为他们获取信息、交流思想的重要渠道。</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青年群体结构多元化</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随着社会经济的发展，青年群体结构日益多元化，包括不同地域、民族、教育背景的青年人。</a:t>
            </a:r>
          </a:p>
        </p:txBody>
      </p:sp>
      <p:pic>
        <p:nvPicPr>
          <p:cNvPr id="10" name="Picture 10"/>
          <p:cNvPicPr>
            <a:picLocks noChangeAspect="1"/>
          </p:cNvPicPr>
          <p:nvPr/>
        </p:nvPicPr>
        <p:blipFill>
          <a:blip r:embed="rId2"/>
          <a:srcRect l="9458" r="945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青年群体的变化与特点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青年工作的发展趋势</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12010" r="12010"/>
          <a:stretch>
            <a:fillRect/>
          </a:stretch>
        </p:blipFill>
        <p:spPr>
          <a:xfrm>
            <a:off x="4901338" y="2257609"/>
            <a:ext cx="2386669" cy="2355913"/>
          </a:xfrm>
          <a:prstGeom prst="rect">
            <a:avLst/>
          </a:prstGeom>
          <a:ln w="12668"/>
        </p:spPr>
      </p:pic>
      <p:sp>
        <p:nvSpPr>
          <p:cNvPr id="44" name="TextBox 44"/>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青年工作社会化</a:t>
            </a:r>
          </a:p>
        </p:txBody>
      </p:sp>
      <p:sp>
        <p:nvSpPr>
          <p:cNvPr id="45" name="TextBox 45"/>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青年工作逐渐从单一的学校教育向社会化教育转变，社会组织和社区在青年工作中的作用日益凸显。</a:t>
            </a:r>
          </a:p>
        </p:txBody>
      </p:sp>
      <p:sp>
        <p:nvSpPr>
          <p:cNvPr id="46" name="TextBox 46"/>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青年工作创新化</a:t>
            </a:r>
          </a:p>
        </p:txBody>
      </p:sp>
      <p:sp>
        <p:nvSpPr>
          <p:cNvPr id="47" name="TextBox 47"/>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面对新形势下的挑战和机遇，青年工作需要不断创新思路和方法，以适应时代发展的需要。</a:t>
            </a:r>
          </a:p>
        </p:txBody>
      </p:sp>
      <p:sp>
        <p:nvSpPr>
          <p:cNvPr id="48" name="TextBox 48"/>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青年工作专业化</a:t>
            </a:r>
          </a:p>
        </p:txBody>
      </p:sp>
      <p:sp>
        <p:nvSpPr>
          <p:cNvPr id="49" name="TextBox 49"/>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随着青年工作领域的不断拓展，对青年工作者的专业素质和能力要求也越来越高。</a:t>
            </a:r>
          </a:p>
        </p:txBody>
      </p:sp>
      <p:sp>
        <p:nvSpPr>
          <p:cNvPr id="50" name="TextBox 50"/>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青年工作国际化</a:t>
            </a:r>
          </a:p>
        </p:txBody>
      </p:sp>
      <p:sp>
        <p:nvSpPr>
          <p:cNvPr id="51" name="TextBox 51"/>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随着全球化的深入发展，青年工作也呈现出国际化趋势，跨国交流和合作成为青年工作的重要组成部分。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探索青年工作的新路径</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加强网络思想引领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运用新媒体手段，打造青年网络思想引领平台，传播正能量。</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强化理想信念教育</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通过开展主题团日、三会两制一课等活动，引导青年树立正确的世界观、人生观和价值观。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培育社会主义核心价值观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将社会主义核心价值观融入青年工作全过程，引导青年自觉践行。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以思想引领为核心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了解青年需求，提供个性化、有针对性的服务，促进青年全面发展。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关注青年成长发展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500" r="18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维护青年合法权益</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0000" r="20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搭建青年交流平台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建立健全青年权益保障机制，为青年提供法律援助和维权服务。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举办各类交流活动，促进青年之间的交流与合作，拓宽青年视野。</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以服务青年为宗旨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促进青年职业发展</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开展职业培训和就业指导，提高青年职业素养和就业能力。</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加强青年社会组织建设</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培育和发展青年社会组织，引导青年积极参与社会公益事业。</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推动青年创新创业</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鼓励青年勇于创新，提供创业指导和支持，激发青年创新创业活力。</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8056" r="18056"/>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以创新发展为动力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https://d.book118.com/188010051057006036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2024-09-15T17:20:00.739</cp:lastPrinted>
  <dcterms:created xsi:type="dcterms:W3CDTF">2024-09-15T09:20:00Z</dcterms:created>
  <dcterms:modified xsi:type="dcterms:W3CDTF">2024-09-15T09:20:02Z</dcterms:modified>
</cp:coreProperties>
</file>