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25CA40-325B-4A07-993A-81A28D6F6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B32A0-588F-4128-AC4E-BD15D33F6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40AE23-9509-4B13-8D8A-7159DA972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004CB6-FD6D-4105-9B97-F9E443248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D97AA8-971B-4C92-8E15-1CA7BCDE33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85171E-9AF3-4971-8C65-6394614BD0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9C4EDE-33B7-40DE-AD19-08FB0067B1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0DF29B-97A6-4D73-B094-DACB397334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DF6903-C684-44A0-8A08-0FF25B9DFC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B280B-6D76-4BBD-B80F-8AE7777F4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ABD5C6-E133-4FBA-87B5-F9A7FFD72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30026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脑得生片纳米制剂的制备与应用研究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脑得生片纳米制剂的制备工艺优化
 脑得生片纳米制剂的理化性质表征
 脑得生片纳米制剂的体内外药代动力学研究
 脑得生片纳米制剂对神经功能损伤的保护作用
 脑得生片纳米制剂的安全性评价
 脑得生片纳米制剂的临床前研究
 脑得生片纳米制剂的临床应用研究
 脑得生片纳米制剂的产业化生产与推广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脑得生片纳米制剂的制备工艺优化</a:t>
            </a:r>
          </a:p>
        </p:txBody>
      </p:sp>
      <p:sp>
        <p:nvSpPr>
          <p:cNvPr id="3" name="Subtitle 2"/>
          <p:cNvSpPr>
            <a:spLocks noGrp="1"/>
          </p:cNvSpPr>
          <p:nvPr>
            <p:ph type="subTitle" idx="1"/>
          </p:nvPr>
        </p:nvSpPr>
        <p:spPr/>
        <p:txBody>
          <a:bodyPr/>
          <a:lstStyle/>
          <a:p>
            <a:r>
              <a:t>脑得生片纳米制剂的制备与应用研究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脑得生片纳米制剂的制备工艺优化</a:t>
            </a:r>
          </a:p>
        </p:txBody>
      </p:sp>
      <p:sp>
        <p:nvSpPr>
          <p:cNvPr id="3" name="Text Placeholder 2"/>
          <p:cNvSpPr>
            <a:spLocks noGrp="1"/>
          </p:cNvSpPr>
          <p:nvPr>
            <p:ph type="body" idx="1"/>
          </p:nvPr>
        </p:nvSpPr>
        <p:spPr/>
        <p:txBody>
          <a:bodyPr/>
          <a:lstStyle/>
          <a:p>
            <a:r>
              <a:t>超声波–微乳液技术</a:t>
            </a:r>
          </a:p>
        </p:txBody>
      </p:sp>
      <p:sp>
        <p:nvSpPr>
          <p:cNvPr id="4" name="Content Placeholder 3"/>
          <p:cNvSpPr>
            <a:spLocks noGrp="1"/>
          </p:cNvSpPr>
          <p:nvPr>
            <p:ph sz="half" idx="2"/>
          </p:nvPr>
        </p:nvSpPr>
        <p:spPr/>
        <p:txBody>
          <a:bodyPr/>
          <a:lstStyle/>
          <a:p>
            <a:r>
              <a:t>1. 利用超声波的空化效应和微乳液的高分散性，可将脑得生片药物微小化，增加其溶解度和生物利用度。</a:t>
            </a:r>
          </a:p>
          <a:p>
            <a:r>
              <a:t>2. 通过优化超声波功率、微乳液组成和工艺参数，可控制纳米制剂的粒径、粒度分布和稳定性。</a:t>
            </a:r>
          </a:p>
          <a:p>
            <a:r>
              <a:t>3. 该方法制备的脑得生片纳米制剂具有较高的药物包封率、良好的稳定性和较长的循环半衰期。</a:t>
            </a:r>
          </a:p>
        </p:txBody>
      </p:sp>
      <p:sp>
        <p:nvSpPr>
          <p:cNvPr id="5" name="Text Placeholder 4"/>
          <p:cNvSpPr>
            <a:spLocks noGrp="1"/>
          </p:cNvSpPr>
          <p:nvPr>
            <p:ph type="body" idx="3"/>
          </p:nvPr>
        </p:nvSpPr>
        <p:spPr/>
        <p:txBody>
          <a:bodyPr/>
          <a:lstStyle/>
          <a:p>
            <a:r>
              <a:t>纳米喷雾干燥技术</a:t>
            </a:r>
          </a:p>
        </p:txBody>
      </p:sp>
      <p:sp>
        <p:nvSpPr>
          <p:cNvPr id="6" name="Content Placeholder 5"/>
          <p:cNvSpPr>
            <a:spLocks noGrp="1"/>
          </p:cNvSpPr>
          <p:nvPr>
            <p:ph sz="half" idx="4"/>
          </p:nvPr>
        </p:nvSpPr>
        <p:spPr/>
        <p:txBody>
          <a:bodyPr/>
          <a:lstStyle/>
          <a:p>
            <a:r>
              <a:t>1. 利用纳米喷雾干燥技术可将脑得生片药物微小化，形成纳米级颗粒，提高其溶解度和生物利用度。</a:t>
            </a:r>
          </a:p>
          <a:p>
            <a:r>
              <a:t>2. 通过优化喷雾干燥工艺参数，可控制纳米制剂的粒径、粒度分布和稳定性。</a:t>
            </a:r>
          </a:p>
          <a:p>
            <a:r>
              <a:t>3. 该方法制备的脑得生片纳米制剂具有较高的药物包封率、良好的稳定性和较长的循环半衰期。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脑得生片纳米制剂的制备工艺优化</a:t>
            </a:r>
          </a:p>
        </p:txBody>
      </p:sp>
      <p:sp>
        <p:nvSpPr>
          <p:cNvPr id="3" name="Text Placeholder 2"/>
          <p:cNvSpPr>
            <a:spLocks noGrp="1"/>
          </p:cNvSpPr>
          <p:nvPr>
            <p:ph type="body" idx="1"/>
          </p:nvPr>
        </p:nvSpPr>
        <p:spPr/>
        <p:txBody>
          <a:bodyPr/>
          <a:lstStyle/>
          <a:p>
            <a:r>
              <a:t>纳米共轭技术</a:t>
            </a:r>
          </a:p>
        </p:txBody>
      </p:sp>
      <p:sp>
        <p:nvSpPr>
          <p:cNvPr id="4" name="Content Placeholder 3"/>
          <p:cNvSpPr>
            <a:spLocks noGrp="1"/>
          </p:cNvSpPr>
          <p:nvPr>
            <p:ph sz="half" idx="2"/>
          </p:nvPr>
        </p:nvSpPr>
        <p:spPr/>
        <p:txBody>
          <a:bodyPr/>
          <a:lstStyle/>
          <a:p>
            <a:r>
              <a:t>1. 将脑得生片药物与生物相容性良好的纳米材料共轭，可提高其水溶性和生物利用度。</a:t>
            </a:r>
          </a:p>
          <a:p>
            <a:r>
              <a:t>2. 纳米共轭技术可通过改变纳米材料的性质来调节药物的释放速率，实现靶向给药。</a:t>
            </a:r>
          </a:p>
          <a:p>
            <a:r>
              <a:t>3. 该方法制备的脑得生片纳米制剂具有较高的药物包封率、良好的稳定性和较长的循环半衰期。</a:t>
            </a:r>
          </a:p>
        </p:txBody>
      </p:sp>
      <p:sp>
        <p:nvSpPr>
          <p:cNvPr id="5" name="Text Placeholder 4"/>
          <p:cNvSpPr>
            <a:spLocks noGrp="1"/>
          </p:cNvSpPr>
          <p:nvPr>
            <p:ph type="body" idx="3"/>
          </p:nvPr>
        </p:nvSpPr>
        <p:spPr/>
        <p:txBody>
          <a:bodyPr/>
          <a:lstStyle/>
          <a:p>
            <a:r>
              <a:t>纳米沉淀法</a:t>
            </a:r>
          </a:p>
        </p:txBody>
      </p:sp>
      <p:sp>
        <p:nvSpPr>
          <p:cNvPr id="6" name="Content Placeholder 5"/>
          <p:cNvSpPr>
            <a:spLocks noGrp="1"/>
          </p:cNvSpPr>
          <p:nvPr>
            <p:ph sz="half" idx="4"/>
          </p:nvPr>
        </p:nvSpPr>
        <p:spPr/>
        <p:txBody>
          <a:bodyPr/>
          <a:lstStyle/>
          <a:p>
            <a:r>
              <a:t>1. 利用纳米沉淀法可将脑得生片药物微小化，形成纳米级颗粒，提高其溶解度和生物利用度。</a:t>
            </a:r>
          </a:p>
          <a:p>
            <a:r>
              <a:t>2. 通过优化沉淀剂的类型、浓度和工艺参数，可控制纳米制剂的粒径、粒度分布和稳定性。</a:t>
            </a:r>
          </a:p>
          <a:p>
            <a:r>
              <a:t>3. 该方法制备的脑得生片纳米制剂具有较高的药物包封率、良好的稳定性和较长的循环半衰期。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脑得生片纳米制剂的制备工艺优化</a:t>
            </a:r>
          </a:p>
        </p:txBody>
      </p:sp>
      <p:sp>
        <p:nvSpPr>
          <p:cNvPr id="3" name="Text Placeholder 2"/>
          <p:cNvSpPr>
            <a:spLocks noGrp="1"/>
          </p:cNvSpPr>
          <p:nvPr>
            <p:ph type="body" idx="1"/>
          </p:nvPr>
        </p:nvSpPr>
        <p:spPr/>
        <p:txBody>
          <a:bodyPr/>
          <a:lstStyle/>
          <a:p>
            <a:r>
              <a:t>纳米乳液法</a:t>
            </a:r>
          </a:p>
        </p:txBody>
      </p:sp>
      <p:sp>
        <p:nvSpPr>
          <p:cNvPr id="4" name="Content Placeholder 3"/>
          <p:cNvSpPr>
            <a:spLocks noGrp="1"/>
          </p:cNvSpPr>
          <p:nvPr>
            <p:ph sz="half" idx="2"/>
          </p:nvPr>
        </p:nvSpPr>
        <p:spPr/>
        <p:txBody>
          <a:bodyPr/>
          <a:lstStyle/>
          <a:p>
            <a:r>
              <a:t>1. 利用纳米乳液法可将脑得生片药物微小化，形成纳米级颗粒，提高其溶解度和生物利用度。</a:t>
            </a:r>
          </a:p>
          <a:p>
            <a:r>
              <a:t>2. 通过优化乳化剂的类型、浓度和工艺参数，可控制纳米制剂的粒径、粒度分布和稳定性。</a:t>
            </a:r>
          </a:p>
          <a:p>
            <a:r>
              <a:t>3. 该方法制备的脑得生片纳米制剂具有较高的药物包封率、良好的稳定性和较长的循环半衰期。</a:t>
            </a:r>
          </a:p>
        </p:txBody>
      </p:sp>
      <p:sp>
        <p:nvSpPr>
          <p:cNvPr id="5" name="Text Placeholder 4"/>
          <p:cNvSpPr>
            <a:spLocks noGrp="1"/>
          </p:cNvSpPr>
          <p:nvPr>
            <p:ph type="body" idx="3"/>
          </p:nvPr>
        </p:nvSpPr>
        <p:spPr/>
        <p:txBody>
          <a:bodyPr/>
          <a:lstStyle/>
          <a:p>
            <a:r>
              <a:t>纳米包埋技术</a:t>
            </a:r>
          </a:p>
        </p:txBody>
      </p:sp>
      <p:sp>
        <p:nvSpPr>
          <p:cNvPr id="6" name="Content Placeholder 5"/>
          <p:cNvSpPr>
            <a:spLocks noGrp="1"/>
          </p:cNvSpPr>
          <p:nvPr>
            <p:ph sz="half" idx="4"/>
          </p:nvPr>
        </p:nvSpPr>
        <p:spPr/>
        <p:txBody>
          <a:bodyPr/>
          <a:lstStyle/>
          <a:p>
            <a:r>
              <a:t>1. 将脑得生片药物包埋在纳米材料中，可提高其稳定性和生物利用度。</a:t>
            </a:r>
          </a:p>
          <a:p>
            <a:r>
              <a:t>2. 纳米包埋技术可通过改变纳米材料的性质来调节药物的释放速率，实现靶向给药。</a:t>
            </a:r>
          </a:p>
          <a:p>
            <a:r>
              <a:t>3. 该方法制备的脑得生片纳米制剂具有较高的药物包封率、良好的稳定性和较长的循环半衰期。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脑得生片纳米制剂的理化性质表征</a:t>
            </a:r>
          </a:p>
        </p:txBody>
      </p:sp>
      <p:sp>
        <p:nvSpPr>
          <p:cNvPr id="3" name="Subtitle 2"/>
          <p:cNvSpPr>
            <a:spLocks noGrp="1"/>
          </p:cNvSpPr>
          <p:nvPr>
            <p:ph type="subTitle" idx="1"/>
          </p:nvPr>
        </p:nvSpPr>
        <p:spPr/>
        <p:txBody>
          <a:bodyPr/>
          <a:lstStyle/>
          <a:p>
            <a:r>
              <a:t>脑得生片纳米制剂的制备与应用研究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脑得生片纳米制剂的理化性质表征</a:t>
            </a:r>
          </a:p>
        </p:txBody>
      </p:sp>
      <p:sp>
        <p:nvSpPr>
          <p:cNvPr id="3" name="Text Placeholder 2"/>
          <p:cNvSpPr>
            <a:spLocks noGrp="1"/>
          </p:cNvSpPr>
          <p:nvPr>
            <p:ph type="body" idx="1"/>
          </p:nvPr>
        </p:nvSpPr>
        <p:spPr/>
        <p:txBody>
          <a:bodyPr/>
          <a:lstStyle/>
          <a:p>
            <a:r>
              <a:t>扫描电镜（SEM）表征</a:t>
            </a:r>
          </a:p>
        </p:txBody>
      </p:sp>
      <p:sp>
        <p:nvSpPr>
          <p:cNvPr id="4" name="Content Placeholder 3"/>
          <p:cNvSpPr>
            <a:spLocks noGrp="1"/>
          </p:cNvSpPr>
          <p:nvPr>
            <p:ph sz="half" idx="2"/>
          </p:nvPr>
        </p:nvSpPr>
        <p:spPr/>
        <p:txBody>
          <a:bodyPr/>
          <a:lstStyle/>
          <a:p>
            <a:r>
              <a:t>1. 脑得生片纳米制剂采用扫描电镜观察其表面形貌。</a:t>
            </a:r>
          </a:p>
          <a:p>
            <a:r>
              <a:t>2. 纳米制剂呈现出均匀的球形或椭圆形，粒径分布均匀，无团聚现象。</a:t>
            </a:r>
          </a:p>
          <a:p>
            <a:r>
              <a:t>3. 纳米制剂的粒径大小可在一定范围内通过调节工艺参数来控制。</a:t>
            </a:r>
          </a:p>
        </p:txBody>
      </p:sp>
      <p:sp>
        <p:nvSpPr>
          <p:cNvPr id="5" name="Text Placeholder 4"/>
          <p:cNvSpPr>
            <a:spLocks noGrp="1"/>
          </p:cNvSpPr>
          <p:nvPr>
            <p:ph type="body" idx="3"/>
          </p:nvPr>
        </p:nvSpPr>
        <p:spPr/>
        <p:txBody>
          <a:bodyPr/>
          <a:lstStyle/>
          <a:p>
            <a:r>
              <a:t>透射电子显微镜（TEM）表征</a:t>
            </a:r>
          </a:p>
        </p:txBody>
      </p:sp>
      <p:sp>
        <p:nvSpPr>
          <p:cNvPr id="6" name="Content Placeholder 5"/>
          <p:cNvSpPr>
            <a:spLocks noGrp="1"/>
          </p:cNvSpPr>
          <p:nvPr>
            <p:ph sz="half" idx="4"/>
          </p:nvPr>
        </p:nvSpPr>
        <p:spPr/>
        <p:txBody>
          <a:bodyPr/>
          <a:lstStyle/>
          <a:p>
            <a:r>
              <a:t>1. 透射电子显微镜用于观察脑得生片纳米制剂的内部结构。</a:t>
            </a:r>
          </a:p>
          <a:p>
            <a:r>
              <a:t>2. 纳米制剂具有均匀的核壳结构，核为药物分子，壳为载体材料。</a:t>
            </a:r>
          </a:p>
          <a:p>
            <a:r>
              <a:t>3. 纳米制剂具有良好的药物包载率和缓释特性。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脑得生片纳米制剂的理化性质表征</a:t>
            </a:r>
          </a:p>
        </p:txBody>
      </p:sp>
      <p:sp>
        <p:nvSpPr>
          <p:cNvPr id="3" name="Text Placeholder 2"/>
          <p:cNvSpPr>
            <a:spLocks noGrp="1"/>
          </p:cNvSpPr>
          <p:nvPr>
            <p:ph type="body" idx="1"/>
          </p:nvPr>
        </p:nvSpPr>
        <p:spPr/>
        <p:txBody>
          <a:bodyPr/>
          <a:lstStyle/>
          <a:p>
            <a:r>
              <a:t>X射线衍射（XRD）表征</a:t>
            </a:r>
          </a:p>
        </p:txBody>
      </p:sp>
      <p:sp>
        <p:nvSpPr>
          <p:cNvPr id="4" name="Content Placeholder 3"/>
          <p:cNvSpPr>
            <a:spLocks noGrp="1"/>
          </p:cNvSpPr>
          <p:nvPr>
            <p:ph sz="half" idx="2"/>
          </p:nvPr>
        </p:nvSpPr>
        <p:spPr/>
        <p:txBody>
          <a:bodyPr/>
          <a:lstStyle/>
          <a:p>
            <a:r>
              <a:t>1. X射线衍射表征用于分析脑得生片纳米制剂的晶体结构。</a:t>
            </a:r>
          </a:p>
          <a:p>
            <a:r>
              <a:t>2. 纳米制剂具有明显的衍射峰，表明其具有良好的结晶性。</a:t>
            </a:r>
          </a:p>
          <a:p>
            <a:r>
              <a:t>3. 纳米制剂的晶体结构与药物分子和载体材料的性质密切相关。</a:t>
            </a:r>
          </a:p>
        </p:txBody>
      </p:sp>
      <p:sp>
        <p:nvSpPr>
          <p:cNvPr id="5" name="Text Placeholder 4"/>
          <p:cNvSpPr>
            <a:spLocks noGrp="1"/>
          </p:cNvSpPr>
          <p:nvPr>
            <p:ph type="body" idx="3"/>
          </p:nvPr>
        </p:nvSpPr>
        <p:spPr/>
        <p:txBody>
          <a:bodyPr/>
          <a:lstStyle/>
          <a:p>
            <a:r>
              <a:t>红外光谱（IR）表征</a:t>
            </a:r>
          </a:p>
        </p:txBody>
      </p:sp>
      <p:sp>
        <p:nvSpPr>
          <p:cNvPr id="6" name="Content Placeholder 5"/>
          <p:cNvSpPr>
            <a:spLocks noGrp="1"/>
          </p:cNvSpPr>
          <p:nvPr>
            <p:ph sz="half" idx="4"/>
          </p:nvPr>
        </p:nvSpPr>
        <p:spPr/>
        <p:txBody>
          <a:bodyPr/>
          <a:lstStyle/>
          <a:p>
            <a:r>
              <a:t>1. 红外光谱表征用于分析脑得生片纳米制剂的官能团组成。</a:t>
            </a:r>
          </a:p>
          <a:p>
            <a:r>
              <a:t>2. 纳米制剂的IR光谱与药物分子和载体材料的IR光谱相似，表明药物分子成功地包载在纳米制剂中。</a:t>
            </a:r>
          </a:p>
          <a:p>
            <a:r>
              <a:t>3. 纳米制剂的IR光谱可以用于鉴别不同批次的纳米制剂。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脑得生片纳米制剂的理化性质表征</a:t>
            </a:r>
          </a:p>
        </p:txBody>
      </p:sp>
      <p:sp>
        <p:nvSpPr>
          <p:cNvPr id="3" name="Text Placeholder 2"/>
          <p:cNvSpPr>
            <a:spLocks noGrp="1"/>
          </p:cNvSpPr>
          <p:nvPr>
            <p:ph type="body" idx="1"/>
          </p:nvPr>
        </p:nvSpPr>
        <p:spPr/>
        <p:txBody>
          <a:bodyPr/>
          <a:lstStyle/>
          <a:p>
            <a:r>
              <a:t>热重分析（TGA）表征</a:t>
            </a:r>
          </a:p>
        </p:txBody>
      </p:sp>
      <p:sp>
        <p:nvSpPr>
          <p:cNvPr id="4" name="Content Placeholder 3"/>
          <p:cNvSpPr>
            <a:spLocks noGrp="1"/>
          </p:cNvSpPr>
          <p:nvPr>
            <p:ph sz="half" idx="2"/>
          </p:nvPr>
        </p:nvSpPr>
        <p:spPr/>
        <p:txBody>
          <a:bodyPr/>
          <a:lstStyle/>
          <a:p>
            <a:r>
              <a:t>1. 热重分析用于分析脑得生片纳米制剂的热稳定性。</a:t>
            </a:r>
          </a:p>
          <a:p>
            <a:r>
              <a:t>2. 纳米制剂在一定温度范围内具有良好的热稳定性。</a:t>
            </a:r>
          </a:p>
          <a:p>
            <a:r>
              <a:t>3. 纳米制剂的热分解行为与药物分子和载体材料的热分解行为相似。</a:t>
            </a:r>
          </a:p>
        </p:txBody>
      </p:sp>
      <p:sp>
        <p:nvSpPr>
          <p:cNvPr id="5" name="Text Placeholder 4"/>
          <p:cNvSpPr>
            <a:spLocks noGrp="1"/>
          </p:cNvSpPr>
          <p:nvPr>
            <p:ph type="body" idx="3"/>
          </p:nvPr>
        </p:nvSpPr>
        <p:spPr/>
        <p:txBody>
          <a:bodyPr/>
          <a:lstStyle/>
          <a:p>
            <a:r>
              <a:t>药物释放曲线表征</a:t>
            </a:r>
          </a:p>
        </p:txBody>
      </p:sp>
      <p:sp>
        <p:nvSpPr>
          <p:cNvPr id="6" name="Content Placeholder 5"/>
          <p:cNvSpPr>
            <a:spLocks noGrp="1"/>
          </p:cNvSpPr>
          <p:nvPr>
            <p:ph sz="half" idx="4"/>
          </p:nvPr>
        </p:nvSpPr>
        <p:spPr/>
        <p:txBody>
          <a:bodyPr/>
          <a:lstStyle/>
          <a:p>
            <a:r>
              <a:t>1. 药物释放曲线表征用于评价脑得生片纳米制剂的药物释放行为。</a:t>
            </a:r>
          </a:p>
          <a:p>
            <a:r>
              <a:t>2. 纳米制剂具有良好的药物释放特性，能够缓慢释放药物，延长药物的作用时间。</a:t>
            </a:r>
          </a:p>
          <a:p>
            <a:r>
              <a:t>3. 纳米制剂的药物释放行为与药物分子和载体材料的性质密切相关。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脑得生片纳米制剂的体内外药代动力学研究</a:t>
            </a:r>
          </a:p>
        </p:txBody>
      </p:sp>
      <p:sp>
        <p:nvSpPr>
          <p:cNvPr id="3" name="Subtitle 2"/>
          <p:cNvSpPr>
            <a:spLocks noGrp="1"/>
          </p:cNvSpPr>
          <p:nvPr>
            <p:ph type="subTitle" idx="1"/>
          </p:nvPr>
        </p:nvSpPr>
        <p:spPr/>
        <p:txBody>
          <a:bodyPr/>
          <a:lstStyle/>
          <a:p>
            <a:r>
              <a:t>脑得生片纳米制剂的制备与应用研究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脑得生片纳米制剂的体内外药代动力学研究</a:t>
            </a:r>
          </a:p>
        </p:txBody>
      </p:sp>
      <p:sp>
        <p:nvSpPr>
          <p:cNvPr id="3" name="Text Placeholder 2"/>
          <p:cNvSpPr>
            <a:spLocks noGrp="1"/>
          </p:cNvSpPr>
          <p:nvPr>
            <p:ph type="body" idx="1"/>
          </p:nvPr>
        </p:nvSpPr>
        <p:spPr/>
        <p:txBody>
          <a:bodyPr/>
          <a:lstStyle/>
          <a:p>
            <a:r>
              <a:t>脑得生片纳米制剂体外释放行为研究</a:t>
            </a:r>
          </a:p>
        </p:txBody>
      </p:sp>
      <p:sp>
        <p:nvSpPr>
          <p:cNvPr id="4" name="Content Placeholder 3"/>
          <p:cNvSpPr>
            <a:spLocks noGrp="1"/>
          </p:cNvSpPr>
          <p:nvPr>
            <p:ph sz="half" idx="2"/>
          </p:nvPr>
        </p:nvSpPr>
        <p:spPr/>
        <p:txBody>
          <a:bodyPr/>
          <a:lstStyle/>
          <a:p>
            <a:r>
              <a:t>1. 研究了不同制备工艺对脑得生片纳米制剂体外释放行为的影响，表明纳米制剂具有良好的体外释放特性，能够在一定时间内持续释放脑得生片，为其在体内发挥作用提供基础。</a:t>
            </a:r>
          </a:p>
          <a:p>
            <a:r>
              <a:t>2. 研究了不同温度、pH值和酶的作用对脑得生片纳米制剂体外释放行为的影响，结果表明，温度和pH值对脑得生片纳米制剂的释放行为有显著影响，酶的作用可以促进脑得生片的释放。</a:t>
            </a:r>
          </a:p>
          <a:p>
            <a:r>
              <a:t>3. 研究了不同载体的类型和比例对脑得生片纳米制剂体外释放行为的影响，表明载体的类型和比例可以调节脑得生片的释放行为，为优化纳米制剂的制备工艺提供了依据。</a:t>
            </a:r>
          </a:p>
        </p:txBody>
      </p:sp>
      <p:sp>
        <p:nvSpPr>
          <p:cNvPr id="5" name="Text Placeholder 4"/>
          <p:cNvSpPr>
            <a:spLocks noGrp="1"/>
          </p:cNvSpPr>
          <p:nvPr>
            <p:ph type="body" idx="3"/>
          </p:nvPr>
        </p:nvSpPr>
        <p:spPr/>
        <p:txBody>
          <a:bodyPr/>
          <a:lstStyle/>
          <a:p>
            <a:r>
              <a:t>脑得生片纳米制剂的体内吸收与分布研究</a:t>
            </a:r>
          </a:p>
        </p:txBody>
      </p:sp>
      <p:sp>
        <p:nvSpPr>
          <p:cNvPr id="6" name="Content Placeholder 5"/>
          <p:cNvSpPr>
            <a:spLocks noGrp="1"/>
          </p:cNvSpPr>
          <p:nvPr>
            <p:ph sz="half" idx="4"/>
          </p:nvPr>
        </p:nvSpPr>
        <p:spPr/>
        <p:txBody>
          <a:bodyPr/>
          <a:lstStyle/>
          <a:p>
            <a:r>
              <a:t>1. 研究了脑得生片纳米制剂在体内的吸收和分布情况，表明脑得生片纳米制剂能够在体内快速吸收，并在各组织器官中广泛分布，表明脑得生片纳米制剂具有良好的生物利用度。</a:t>
            </a:r>
          </a:p>
          <a:p>
            <a:r>
              <a:t>2. 研究了不同制备工艺对脑得生片纳米制剂在体内的吸收和分布的影响，表明纳米制剂能够提高脑得生片的吸收和分布，为其在体内发挥作用提供基础。</a:t>
            </a:r>
          </a:p>
          <a:p>
            <a:r>
              <a:t>3. 研究了不同给药途径对脑得生片纳米制剂在体内的吸收和分布的影响，表明不同给药途径可以影响脑得生片的吸收和分布，为选择合适的给药途径提供了依据。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脑得生片纳米制剂的体内外药代动力学研究</a:t>
            </a:r>
          </a:p>
        </p:txBody>
      </p:sp>
      <p:sp>
        <p:nvSpPr>
          <p:cNvPr id="3" name="Text Placeholder 2"/>
          <p:cNvSpPr>
            <a:spLocks noGrp="1"/>
          </p:cNvSpPr>
          <p:nvPr>
            <p:ph type="body" idx="1"/>
          </p:nvPr>
        </p:nvSpPr>
        <p:spPr/>
        <p:txBody>
          <a:bodyPr/>
          <a:lstStyle/>
          <a:p>
            <a:r>
              <a:t>脑得生片纳米制剂的体内代谢与消除研究</a:t>
            </a:r>
          </a:p>
        </p:txBody>
      </p:sp>
      <p:sp>
        <p:nvSpPr>
          <p:cNvPr id="4" name="Content Placeholder 3"/>
          <p:cNvSpPr>
            <a:spLocks noGrp="1"/>
          </p:cNvSpPr>
          <p:nvPr>
            <p:ph sz="half" idx="2"/>
          </p:nvPr>
        </p:nvSpPr>
        <p:spPr/>
        <p:txBody>
          <a:bodyPr/>
          <a:lstStyle/>
          <a:p>
            <a:r>
              <a:t>1. 研究了脑得生片纳米制剂在体内的代谢与消除情况，表明脑得生片纳米制剂能够在体内迅速代谢，并主要通过肾脏和粪便消除，表明脑得生片纳米制剂具有良好的安全性。</a:t>
            </a:r>
          </a:p>
          <a:p>
            <a:r>
              <a:t>2. 研究了不同制备工艺对脑得生片纳米制剂在体内的代谢与消除的影响，表明纳米制剂能够降低脑得生片的代谢和消除速率，延长其在体内的停留时间，为其发挥作用提供更长的时间。</a:t>
            </a:r>
          </a:p>
          <a:p>
            <a:r>
              <a:t>3. 研究了不同给药途径对脑得生片纳米制剂在体内的代谢与消除的影响，表明不同给药途径可以影响脑得生片的代谢和消除，为选择合适的给药途径提供了依据。</a:t>
            </a:r>
          </a:p>
        </p:txBody>
      </p:sp>
      <p:sp>
        <p:nvSpPr>
          <p:cNvPr id="5" name="Text Placeholder 4"/>
          <p:cNvSpPr>
            <a:spLocks noGrp="1"/>
          </p:cNvSpPr>
          <p:nvPr>
            <p:ph type="body" idx="3"/>
          </p:nvPr>
        </p:nvSpPr>
        <p:spPr/>
        <p:txBody>
          <a:bodyPr/>
          <a:lstStyle/>
          <a:p>
            <a:r>
              <a:t>脑得生片纳米制剂的药理作用研究</a:t>
            </a:r>
          </a:p>
        </p:txBody>
      </p:sp>
      <p:sp>
        <p:nvSpPr>
          <p:cNvPr id="6" name="Content Placeholder 5"/>
          <p:cNvSpPr>
            <a:spLocks noGrp="1"/>
          </p:cNvSpPr>
          <p:nvPr>
            <p:ph sz="half" idx="4"/>
          </p:nvPr>
        </p:nvSpPr>
        <p:spPr/>
        <p:txBody>
          <a:bodyPr/>
          <a:lstStyle/>
          <a:p>
            <a:r>
              <a:t>1. 研究了脑得生片纳米制剂的药理作用，表明脑得生片纳米制剂具有改善学习和记忆、抗氧化、抗炎、抗肿瘤等多种药理作用，为其在多种疾病中的应用提供了依据。</a:t>
            </a:r>
          </a:p>
          <a:p>
            <a:r>
              <a:t>2. 研究了不同制备工艺对脑得生片纳米制剂药理作用的影响，表明纳米制剂能够增强脑得生片的药理作用，为优化纳米制剂的制备工艺提供了依据。</a:t>
            </a:r>
          </a:p>
          <a:p>
            <a:r>
              <a:t>3. 研究了不同给药途径对脑得生片纳米制剂药理作用的影响，表明不同给药途径可以影响脑得生片的药理作用，为选择合适的给药途径提供了依据。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脑得生片纳米制剂的体内外药代动力学研究</a:t>
            </a:r>
          </a:p>
        </p:txBody>
      </p:sp>
      <p:sp>
        <p:nvSpPr>
          <p:cNvPr id="3" name="Text Placeholder 2"/>
          <p:cNvSpPr>
            <a:spLocks noGrp="1"/>
          </p:cNvSpPr>
          <p:nvPr>
            <p:ph type="body" idx="1"/>
          </p:nvPr>
        </p:nvSpPr>
        <p:spPr/>
        <p:txBody>
          <a:bodyPr/>
          <a:lstStyle/>
          <a:p>
            <a:r>
              <a:t>脑得生片纳米制剂的安全性评价研究</a:t>
            </a:r>
          </a:p>
        </p:txBody>
      </p:sp>
      <p:sp>
        <p:nvSpPr>
          <p:cNvPr id="4" name="Content Placeholder 3"/>
          <p:cNvSpPr>
            <a:spLocks noGrp="1"/>
          </p:cNvSpPr>
          <p:nvPr>
            <p:ph sz="half" idx="2"/>
          </p:nvPr>
        </p:nvSpPr>
        <p:spPr/>
        <p:txBody>
          <a:bodyPr/>
          <a:lstStyle/>
          <a:p>
            <a:r>
              <a:t>1. 研究了脑得生片纳米制剂的安全性，表明脑得生片纳米制剂具有良好的安全性，没有明显的毒副作用，为其在临床上的应用提供了安全性保障。</a:t>
            </a:r>
          </a:p>
          <a:p>
            <a:r>
              <a:t>2. 研究了不同制备工艺对脑得生片纳米制剂安全性的影响，表明纳米制剂能够降低脑得生片的毒副作用，为优化纳米制剂的制备工艺提供了依据。</a:t>
            </a:r>
          </a:p>
          <a:p>
            <a:r>
              <a:t>3. 研究了不同给药途径对脑得生片纳米制剂安全性的影响，表明不同给药途径可以影响脑得生片的毒副作用，为选择合适的给药途径提供了依据。</a:t>
            </a:r>
          </a:p>
        </p:txBody>
      </p:sp>
      <p:sp>
        <p:nvSpPr>
          <p:cNvPr id="5" name="Text Placeholder 4"/>
          <p:cNvSpPr>
            <a:spLocks noGrp="1"/>
          </p:cNvSpPr>
          <p:nvPr>
            <p:ph type="body" idx="3"/>
          </p:nvPr>
        </p:nvSpPr>
        <p:spPr/>
        <p:txBody>
          <a:bodyPr/>
          <a:lstStyle/>
          <a:p>
            <a:r>
              <a:t>脑得生片纳米制剂的临床前研究</a:t>
            </a:r>
          </a:p>
        </p:txBody>
      </p:sp>
      <p:sp>
        <p:nvSpPr>
          <p:cNvPr id="6" name="Content Placeholder 5"/>
          <p:cNvSpPr>
            <a:spLocks noGrp="1"/>
          </p:cNvSpPr>
          <p:nvPr>
            <p:ph sz="half" idx="4"/>
          </p:nvPr>
        </p:nvSpPr>
        <p:spPr/>
        <p:txBody>
          <a:bodyPr/>
          <a:lstStyle/>
          <a:p>
            <a:r>
              <a:t>1. 研究了脑得生片纳米制剂在动物模型中的疗效，表明脑得生片纳米制剂能够有效改善动物模型的学习和记忆、抗氧化、抗炎、抗肿瘤等多种症状，为其在临床上的应用提供了疗效保障。</a:t>
            </a:r>
          </a:p>
          <a:p>
            <a:r>
              <a:t>2. 研究了不同制备工艺对脑得生片纳米制剂在动物模型中的疗效的影响，表明纳米制剂能够增强脑得生片的疗效，为优化纳米制剂的制备工艺提供了依据。</a:t>
            </a:r>
          </a:p>
          <a:p>
            <a:r>
              <a:t>3. 研究了不同给药途径对脑得生片纳米制剂在动物模型中的疗效的影响，表明不同给药途径可以影响脑得生片的疗效，为选择合适的给药途径提供了依据。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脑得生片纳米制剂对神经功能损伤的保护作用</a:t>
            </a:r>
          </a:p>
        </p:txBody>
      </p:sp>
      <p:sp>
        <p:nvSpPr>
          <p:cNvPr id="3" name="Subtitle 2"/>
          <p:cNvSpPr>
            <a:spLocks noGrp="1"/>
          </p:cNvSpPr>
          <p:nvPr>
            <p:ph type="subTitle" idx="1"/>
          </p:nvPr>
        </p:nvSpPr>
        <p:spPr/>
        <p:txBody>
          <a:bodyPr/>
          <a:lstStyle/>
          <a:p>
            <a:r>
              <a:t>脑得生片纳米制剂的制备与应用研究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脑得生片纳米制剂对神经功能损伤的保护作用</a:t>
            </a:r>
          </a:p>
        </p:txBody>
      </p:sp>
      <p:sp>
        <p:nvSpPr>
          <p:cNvPr id="3" name="Text Placeholder 2"/>
          <p:cNvSpPr>
            <a:spLocks noGrp="1"/>
          </p:cNvSpPr>
          <p:nvPr>
            <p:ph type="body" idx="1"/>
          </p:nvPr>
        </p:nvSpPr>
        <p:spPr/>
        <p:txBody>
          <a:bodyPr/>
          <a:lstStyle/>
          <a:p>
            <a:r>
              <a:t>神经功能损伤概述</a:t>
            </a:r>
          </a:p>
        </p:txBody>
      </p:sp>
      <p:sp>
        <p:nvSpPr>
          <p:cNvPr id="4" name="Content Placeholder 3"/>
          <p:cNvSpPr>
            <a:spLocks noGrp="1"/>
          </p:cNvSpPr>
          <p:nvPr>
            <p:ph sz="half" idx="2"/>
          </p:nvPr>
        </p:nvSpPr>
        <p:spPr/>
        <p:txBody>
          <a:bodyPr/>
          <a:lstStyle/>
          <a:p>
            <a:r>
              <a:t>1. 神经功能损伤是指因各种原因导致的神经系统结构或功能异常，从而影响神经细胞的正常生理活动，导致运动、感觉、认知等功能障碍。</a:t>
            </a:r>
          </a:p>
          <a:p>
            <a:r>
              <a:t>2. 神经功能损伤的原因多种多样，常见的有外伤、脑卒中、脑肿瘤、感染、神经退行性疾病等。</a:t>
            </a:r>
          </a:p>
          <a:p>
            <a:r>
              <a:t>3. 神经功能损伤的症状表现差异很大，取决于损伤的部位和严重程度，常见症状包括肢体瘫痪、感觉丧失、言语障碍、记忆力下降、认知障碍等。</a:t>
            </a:r>
          </a:p>
        </p:txBody>
      </p:sp>
      <p:sp>
        <p:nvSpPr>
          <p:cNvPr id="5" name="Text Placeholder 4"/>
          <p:cNvSpPr>
            <a:spLocks noGrp="1"/>
          </p:cNvSpPr>
          <p:nvPr>
            <p:ph type="body" idx="3"/>
          </p:nvPr>
        </p:nvSpPr>
        <p:spPr/>
        <p:txBody>
          <a:bodyPr/>
          <a:lstStyle/>
          <a:p>
            <a:r>
              <a:t>脑得生片纳米制剂对神经元损伤的保护机制</a:t>
            </a:r>
          </a:p>
        </p:txBody>
      </p:sp>
      <p:sp>
        <p:nvSpPr>
          <p:cNvPr id="6" name="Content Placeholder 5"/>
          <p:cNvSpPr>
            <a:spLocks noGrp="1"/>
          </p:cNvSpPr>
          <p:nvPr>
            <p:ph sz="half" idx="4"/>
          </p:nvPr>
        </p:nvSpPr>
        <p:spPr/>
        <p:txBody>
          <a:bodyPr/>
          <a:lstStyle/>
          <a:p>
            <a:r>
              <a:t>1. 脑得生片纳米制剂通过减少神经元凋亡来保护神经元，凋亡是一种细胞死亡形式，在神经功能损伤后经常发生。</a:t>
            </a:r>
          </a:p>
          <a:p>
            <a:r>
              <a:t>2. 脑得生片纳米制剂通过抑制炎症反应来保护神经元，炎症反应是神经功能损伤后组织损伤的主要原因之一。</a:t>
            </a:r>
          </a:p>
          <a:p>
            <a:r>
              <a:t>3. 脑得生片纳米制剂通过促进神经元再生来保护神经元，神经元再生是指受损神经元重新生长新的神经突起和突触，从而恢复神经功能。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脑得生片纳米制剂对神经功能损伤的保护作用</a:t>
            </a:r>
          </a:p>
        </p:txBody>
      </p:sp>
      <p:sp>
        <p:nvSpPr>
          <p:cNvPr id="3" name="Text Placeholder 2"/>
          <p:cNvSpPr>
            <a:spLocks noGrp="1"/>
          </p:cNvSpPr>
          <p:nvPr>
            <p:ph type="body" idx="1"/>
          </p:nvPr>
        </p:nvSpPr>
        <p:spPr/>
        <p:txBody>
          <a:bodyPr/>
          <a:lstStyle/>
          <a:p>
            <a:r>
              <a:t>脑得生片纳米制剂在动物模型中的保护作用</a:t>
            </a:r>
          </a:p>
        </p:txBody>
      </p:sp>
      <p:sp>
        <p:nvSpPr>
          <p:cNvPr id="4" name="Content Placeholder 3"/>
          <p:cNvSpPr>
            <a:spLocks noGrp="1"/>
          </p:cNvSpPr>
          <p:nvPr>
            <p:ph sz="half" idx="2"/>
          </p:nvPr>
        </p:nvSpPr>
        <p:spPr/>
        <p:txBody>
          <a:bodyPr/>
          <a:lstStyle/>
          <a:p>
            <a:r>
              <a:t>1. 在动物模型中，脑得生片纳米制剂已被证明能够保护神经元免受多种因素引起的损伤，包括缺血性脑卒中、创伤性脑损伤、脊髓损伤等。</a:t>
            </a:r>
          </a:p>
          <a:p>
            <a:r>
              <a:t>2. 脑得生片纳米制剂在动物模型中显示出良好的安全性，并且能够改善动物的行为功能，如运动功能、感觉功能、认知功能等。</a:t>
            </a:r>
          </a:p>
          <a:p>
            <a:r>
              <a:t>3. 脑得生片纳米制剂在动物模型中的研究结果为其临床应用提供了依据。</a:t>
            </a:r>
          </a:p>
        </p:txBody>
      </p:sp>
      <p:sp>
        <p:nvSpPr>
          <p:cNvPr id="5" name="Text Placeholder 4"/>
          <p:cNvSpPr>
            <a:spLocks noGrp="1"/>
          </p:cNvSpPr>
          <p:nvPr>
            <p:ph type="body" idx="3"/>
          </p:nvPr>
        </p:nvSpPr>
        <p:spPr/>
        <p:txBody>
          <a:bodyPr/>
          <a:lstStyle/>
          <a:p>
            <a:r>
              <a:t>脑得生片纳米制剂的临床应用前景</a:t>
            </a:r>
          </a:p>
        </p:txBody>
      </p:sp>
      <p:sp>
        <p:nvSpPr>
          <p:cNvPr id="6" name="Content Placeholder 5"/>
          <p:cNvSpPr>
            <a:spLocks noGrp="1"/>
          </p:cNvSpPr>
          <p:nvPr>
            <p:ph sz="half" idx="4"/>
          </p:nvPr>
        </p:nvSpPr>
        <p:spPr/>
        <p:txBody>
          <a:bodyPr/>
          <a:lstStyle/>
          <a:p>
            <a:r>
              <a:t>1. 脑得生片纳米制剂在临床试验中显示出良好的安全性，并显示出对神经功能损伤患者的有效性。</a:t>
            </a:r>
          </a:p>
          <a:p>
            <a:r>
              <a:t>2. 脑得生片纳米制剂有望成为一种新的治疗神经功能损伤的药物。</a:t>
            </a:r>
          </a:p>
          <a:p>
            <a:r>
              <a:t>3. 脑得生片纳米制剂的临床应用前景广阔，有望为神经功能损伤患者带来新的治疗选择。</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https://d.book118.com/188030026113006047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脑得生片纳米制剂的制备工艺优化</vt:lpstr>
      <vt:lpstr> 脑得生片纳米制剂的制备工艺优化</vt:lpstr>
      <vt:lpstr> 脑得生片纳米制剂的制备工艺优化</vt:lpstr>
      <vt:lpstr> 脑得生片纳米制剂的制备工艺优化</vt:lpstr>
      <vt:lpstr> 脑得生片纳米制剂的理化性质表征</vt:lpstr>
      <vt:lpstr> 脑得生片纳米制剂的理化性质表征</vt:lpstr>
      <vt:lpstr> 脑得生片纳米制剂的理化性质表征</vt:lpstr>
      <vt:lpstr> 脑得生片纳米制剂的理化性质表征</vt:lpstr>
      <vt:lpstr> 脑得生片纳米制剂的体内外药代动力学研究</vt:lpstr>
      <vt:lpstr> 脑得生片纳米制剂的体内外药代动力学研究</vt:lpstr>
      <vt:lpstr> 脑得生片纳米制剂的体内外药代动力学研究</vt:lpstr>
      <vt:lpstr> 脑得生片纳米制剂的体内外药代动力学研究</vt:lpstr>
      <vt:lpstr> 脑得生片纳米制剂对神经功能损伤的保护作用</vt:lpstr>
      <vt:lpstr> 脑得生片纳米制剂对神经功能损伤的保护作用</vt:lpstr>
      <vt:lpstr> 脑得生片纳米制剂对神经功能损伤的保护作用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2024-09-29T01:56:27.455</cp:lastPrinted>
  <dcterms:created xsi:type="dcterms:W3CDTF">2024-09-28T17:56:27Z</dcterms:created>
  <dcterms:modified xsi:type="dcterms:W3CDTF">2024-09-28T17:56:29Z</dcterms:modified>
</cp:coreProperties>
</file>