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69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8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8" name="幻灯片图像占位符 1"/>
          <p:cNvSpPr>
            <a:spLocks noGrp="1" noRot="1" noChangeAspect="1"/>
          </p:cNvSpPr>
          <p:nvPr>
            <p:ph type="sldImg"/>
          </p:nvPr>
        </p:nvSpPr>
        <p:spPr/>
      </p:sp>
      <p:sp>
        <p:nvSpPr>
          <p:cNvPr id="1048620" name="备注占位符 2"/>
          <p:cNvSpPr>
            <a:spLocks noGrp="1"/>
          </p:cNvSpPr>
          <p:nvPr>
            <p:ph type="body" idx="1"/>
          </p:nvPr>
        </p:nvSpPr>
        <p:spPr/>
        <p:txBody>
          <a:bodyPr/>
          <a:lstStyle/>
          <a:p>
            <a:endParaRPr lang="zh-CN" altLang="en-US"/>
          </a:p>
        </p:txBody>
      </p:sp>
      <p:sp>
        <p:nvSpPr>
          <p:cNvPr id="1048622"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AA4760-B40A-4FB1-8D52-EACD8ED21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E0833-AB4A-4C63-B6A9-6FC70BFB8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9A28F8-59BC-40BF-BC76-64CA5EF0C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6EF27D-95BF-4E73-B49E-751DEF735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E5968B-0E9B-4980-A41C-60992A4813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32F486-3B66-48BC-99A6-E6F8429058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097F2D-39D8-4F9D-A7CB-F772619AC7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BB508-131A-4A9B-A7FF-25094F95C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8690A3-D667-43A3-85B3-991C0C77A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314312-4DFA-4DF7-9249-0B6879203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1177F-DD85-4078-A2BC-905C35F04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0686" r:id="rId2"/>
    <p:sldLayoutId id="2147490687" r:id="rId3"/>
    <p:sldLayoutId id="2147490688" r:id="rId4"/>
    <p:sldLayoutId id="2147490689" r:id="rId5"/>
    <p:sldLayoutId id="2147490690" r:id="rId6"/>
    <p:sldLayoutId id="2147490691" r:id="rId7"/>
    <p:sldLayoutId id="2147490692" r:id="rId8"/>
    <p:sldLayoutId id="2147490693" r:id="rId9"/>
    <p:sldLayoutId id="2147490694" r:id="rId10"/>
    <p:sldLayoutId id="2147490695"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14" Type="http://schemas.openxmlformats.org/officeDocument/2006/relationships/tags" Target="../tags/tag225.xml" /><Relationship Id="rId15" Type="http://schemas.openxmlformats.org/officeDocument/2006/relationships/tags" Target="../tags/tag226.xml" /><Relationship Id="rId16" Type="http://schemas.openxmlformats.org/officeDocument/2006/relationships/tags" Target="../tags/tag227.xml" /><Relationship Id="rId17" Type="http://schemas.openxmlformats.org/officeDocument/2006/relationships/tags" Target="../tags/tag228.xml" /><Relationship Id="rId18" Type="http://schemas.openxmlformats.org/officeDocument/2006/relationships/tags" Target="../tags/tag229.xml" /><Relationship Id="rId19" Type="http://schemas.openxmlformats.org/officeDocument/2006/relationships/tags" Target="../tags/tag230.xml" /><Relationship Id="rId2" Type="http://schemas.openxmlformats.org/officeDocument/2006/relationships/tags" Target="../tags/tag213.xml" /><Relationship Id="rId20" Type="http://schemas.openxmlformats.org/officeDocument/2006/relationships/tags" Target="../tags/tag231.xml" /><Relationship Id="rId21" Type="http://schemas.openxmlformats.org/officeDocument/2006/relationships/tags" Target="../tags/tag232.xml" /><Relationship Id="rId22" Type="http://schemas.openxmlformats.org/officeDocument/2006/relationships/tags" Target="../tags/tag233.xml" /><Relationship Id="rId23" Type="http://schemas.openxmlformats.org/officeDocument/2006/relationships/tags" Target="../tags/tag234.xml" /><Relationship Id="rId24" Type="http://schemas.openxmlformats.org/officeDocument/2006/relationships/tags" Target="../tags/tag235.xml" /><Relationship Id="rId25" Type="http://schemas.openxmlformats.org/officeDocument/2006/relationships/tags" Target="../tags/tag236.xml" /><Relationship Id="rId26" Type="http://schemas.openxmlformats.org/officeDocument/2006/relationships/tags" Target="../tags/tag237.xml" /><Relationship Id="rId27" Type="http://schemas.openxmlformats.org/officeDocument/2006/relationships/tags" Target="../tags/tag238.xml" /><Relationship Id="rId28" Type="http://schemas.openxmlformats.org/officeDocument/2006/relationships/tags" Target="../tags/tag239.xml" /><Relationship Id="rId29" Type="http://schemas.openxmlformats.org/officeDocument/2006/relationships/tags" Target="../tags/tag240.xml" /><Relationship Id="rId3" Type="http://schemas.openxmlformats.org/officeDocument/2006/relationships/tags" Target="../tags/tag214.xml" /><Relationship Id="rId30" Type="http://schemas.openxmlformats.org/officeDocument/2006/relationships/tags" Target="../tags/tag241.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5.xml" /><Relationship Id="rId11" Type="http://schemas.openxmlformats.org/officeDocument/2006/relationships/tags" Target="../tags/tag266.xml" /><Relationship Id="rId12" Type="http://schemas.openxmlformats.org/officeDocument/2006/relationships/tags" Target="../tags/tag267.xml" /><Relationship Id="rId13" Type="http://schemas.openxmlformats.org/officeDocument/2006/relationships/tags" Target="../tags/tag268.xml" /><Relationship Id="rId14" Type="http://schemas.openxmlformats.org/officeDocument/2006/relationships/tags" Target="../tags/tag269.xml" /><Relationship Id="rId15" Type="http://schemas.openxmlformats.org/officeDocument/2006/relationships/tags" Target="../tags/tag270.xml" /><Relationship Id="rId16" Type="http://schemas.openxmlformats.org/officeDocument/2006/relationships/tags" Target="../tags/tag271.xml" /><Relationship Id="rId17" Type="http://schemas.openxmlformats.org/officeDocument/2006/relationships/tags" Target="../tags/tag272.xml" /><Relationship Id="rId18" Type="http://schemas.openxmlformats.org/officeDocument/2006/relationships/tags" Target="../tags/tag273.xml" /><Relationship Id="rId19" Type="http://schemas.openxmlformats.org/officeDocument/2006/relationships/tags" Target="../tags/tag274.xml" /><Relationship Id="rId2" Type="http://schemas.openxmlformats.org/officeDocument/2006/relationships/tags" Target="../tags/tag257.xml" /><Relationship Id="rId20" Type="http://schemas.openxmlformats.org/officeDocument/2006/relationships/tags" Target="../tags/tag275.xml" /><Relationship Id="rId21" Type="http://schemas.openxmlformats.org/officeDocument/2006/relationships/tags" Target="../tags/tag276.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 Id="rId7" Type="http://schemas.openxmlformats.org/officeDocument/2006/relationships/tags" Target="../tags/tag262.xml" /><Relationship Id="rId8" Type="http://schemas.openxmlformats.org/officeDocument/2006/relationships/tags" Target="../tags/tag263.xml" /><Relationship Id="rId9" Type="http://schemas.openxmlformats.org/officeDocument/2006/relationships/tags" Target="../tags/tag26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3202102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汇报人：PPT</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PPT,a click to unlimited possibilities</a:t>
            </a:r>
            <a:endParaRPr lang="zh-CN" altLang="en-US"/>
          </a:p>
        </p:txBody>
      </p:sp>
      <p:sp>
        <p:nvSpPr>
          <p:cNvPr id="1048652" name="标题 37"/>
          <p:cNvSpPr>
            <a:spLocks noGrp="1"/>
          </p:cNvSpPr>
          <p:nvPr>
            <p:ph type="title" idx="31"/>
            <p:custDataLst>
              <p:tags r:id="rId5"/>
            </p:custDataLst>
          </p:nvPr>
        </p:nvSpPr>
        <p:spPr/>
        <p:txBody>
          <a:bodyPr/>
          <a:lstStyle/>
          <a:p>
            <a:r>
              <a:rPr lang="zh-CN" altLang="en-US"/>
              <a:t>重要平面曲线</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42"/>
          <p:cNvCxnSpPr/>
          <p:nvPr>
            <p:custDataLst>
              <p:tags r:id="rId5"/>
            </p:custDataLst>
          </p:nvPr>
        </p:nvCxnSpPr>
        <p:spPr>
          <a:xfrm flipH="1" flipV="1">
            <a:off x="3133730"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5"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897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平面曲线的定义和分类</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38"/>
          <p:cNvCxnSpPr/>
          <p:nvPr>
            <p:custDataLst>
              <p:tags r:id="rId8"/>
            </p:custDataLst>
          </p:nvPr>
        </p:nvCxnSpPr>
        <p:spPr>
          <a:xfrm flipH="1" flipV="1">
            <a:off x="6303332"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8967"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889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平面曲线的基本性质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4"/>
          <p:cNvCxnSpPr/>
          <p:nvPr>
            <p:custDataLst>
              <p:tags r:id="rId11"/>
            </p:custDataLst>
          </p:nvPr>
        </p:nvCxnSpPr>
        <p:spPr>
          <a:xfrm flipH="1" flipV="1">
            <a:off x="9472934"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9"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180"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平面曲线的重要定理</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58"/>
          <p:cNvCxnSpPr/>
          <p:nvPr>
            <p:custDataLst>
              <p:tags r:id="rId14"/>
            </p:custDataLst>
          </p:nvPr>
        </p:nvCxnSpPr>
        <p:spPr>
          <a:xfrm flipH="1" flipV="1">
            <a:off x="3133730"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5"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897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平面曲线在几何中的应用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54"/>
          <p:cNvCxnSpPr/>
          <p:nvPr>
            <p:custDataLst>
              <p:tags r:id="rId17"/>
            </p:custDataLst>
          </p:nvPr>
        </p:nvCxnSpPr>
        <p:spPr>
          <a:xfrm flipH="1" flipV="1">
            <a:off x="6303332"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8967"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889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平面曲线在物理中的应用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50"/>
          <p:cNvCxnSpPr/>
          <p:nvPr>
            <p:custDataLst>
              <p:tags r:id="rId20"/>
            </p:custDataLst>
          </p:nvPr>
        </p:nvCxnSpPr>
        <p:spPr>
          <a:xfrm flipH="1" flipV="1">
            <a:off x="9472934"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9"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180"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平面曲线的美学价值</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标题 4"/>
          <p:cNvSpPr>
            <a:spLocks noGrp="1"/>
          </p:cNvSpPr>
          <p:nvPr>
            <p:ph type="title" idx="13"/>
            <p:custDataLst>
              <p:tags r:id="rId2"/>
            </p:custDataLst>
          </p:nvPr>
        </p:nvSpPr>
        <p:spPr/>
        <p:txBody>
          <a:bodyPr/>
          <a:lstStyle/>
          <a:p>
            <a:r>
              <a:rPr lang="zh-CN" altLang="en-US"/>
              <a:t>平面曲线的定义和分类</a:t>
            </a:r>
            <a:endParaRPr lang="zh-CN" altLang="en-US"/>
          </a:p>
        </p:txBody>
      </p:sp>
      <p:sp>
        <p:nvSpPr>
          <p:cNvPr id="1049006"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4" name="标题 2"/>
          <p:cNvSpPr>
            <a:spLocks noGrp="1"/>
          </p:cNvSpPr>
          <p:nvPr>
            <p:ph type="title" idx="1"/>
          </p:nvPr>
        </p:nvSpPr>
        <p:spPr/>
        <p:txBody>
          <a:bodyPr>
            <a:normAutofit fontScale="91667"/>
          </a:bodyPr>
          <a:lstStyle/>
          <a:p>
            <a:r>
              <a:rPr lang="zh-CN" altLang="en-US"/>
              <a:t>平面曲线的定义</a:t>
            </a:r>
            <a:endParaRPr lang="zh-CN" altLang="en-US"/>
          </a:p>
        </p:txBody>
      </p:sp>
      <p:sp>
        <p:nvSpPr>
          <p:cNvPr id="104904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平面曲线是指在平面上连续变化的曲线</a:t>
            </a:r>
            <a:endParaRPr lang="zh-CN" altLang="en-US" sz="2000" spc="150">
              <a:solidFill>
                <a:schemeClr val="tx1">
                  <a:lumMod val="85000"/>
                  <a:lumOff val="15000"/>
                </a:schemeClr>
              </a:solidFill>
              <a:latin typeface="+mn-ea"/>
              <a:sym typeface="+mn-ea"/>
            </a:endParaRPr>
          </a:p>
        </p:txBody>
      </p:sp>
      <p:sp>
        <p:nvSpPr>
          <p:cNvPr id="104905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平面曲线可以是直线、圆、椭圆、抛物线等</a:t>
            </a:r>
            <a:endParaRPr lang="zh-CN" altLang="en-US" sz="2000" spc="150">
              <a:solidFill>
                <a:schemeClr val="tx1">
                  <a:lumMod val="85000"/>
                  <a:lumOff val="15000"/>
                </a:schemeClr>
              </a:solidFill>
              <a:latin typeface="+mn-ea"/>
              <a:sym typeface="+mn-ea"/>
            </a:endParaRPr>
          </a:p>
        </p:txBody>
      </p:sp>
      <p:sp>
        <p:nvSpPr>
          <p:cNvPr id="104905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平面曲线可以是封闭的，也可以是开放的</a:t>
            </a:r>
            <a:endParaRPr lang="zh-CN" altLang="en-US" sz="2000" spc="150">
              <a:solidFill>
                <a:schemeClr val="tx1">
                  <a:lumMod val="85000"/>
                  <a:lumOff val="15000"/>
                </a:schemeClr>
              </a:solidFill>
              <a:latin typeface="+mn-ea"/>
              <a:sym typeface="+mn-ea"/>
            </a:endParaRPr>
          </a:p>
        </p:txBody>
      </p:sp>
      <p:sp>
        <p:nvSpPr>
          <p:cNvPr id="104906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6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平面曲线可以是光滑的，也可以是不光滑的</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02" name="标题 2"/>
          <p:cNvSpPr>
            <a:spLocks noGrp="1"/>
          </p:cNvSpPr>
          <p:nvPr>
            <p:ph type="title" idx="1"/>
          </p:nvPr>
        </p:nvSpPr>
        <p:spPr/>
        <p:txBody>
          <a:bodyPr>
            <a:normAutofit fontScale="94444"/>
          </a:bodyPr>
          <a:lstStyle/>
          <a:p>
            <a:r>
              <a:rPr lang="zh-CN" altLang="en-US"/>
              <a:t>平面曲线的分类</a:t>
            </a:r>
            <a:endParaRPr lang="zh-CN" altLang="en-US"/>
          </a:p>
        </p:txBody>
      </p:sp>
      <p:sp>
        <p:nvSpPr>
          <p:cNvPr id="1049104" name="矩形 5"/>
          <p:cNvSpPr/>
          <p:nvPr>
            <p:custDataLst>
              <p:tags r:id="rId2"/>
            </p:custDataLst>
          </p:nvPr>
        </p:nvSpPr>
        <p:spPr>
          <a:xfrm>
            <a:off x="915988"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06" name="矩形 10"/>
          <p:cNvSpPr/>
          <p:nvPr>
            <p:custDataLst>
              <p:tags r:id="rId3"/>
            </p:custDataLst>
          </p:nvPr>
        </p:nvSpPr>
        <p:spPr>
          <a:xfrm>
            <a:off x="126309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08" name="TextBox 2"/>
          <p:cNvSpPr txBox="1"/>
          <p:nvPr>
            <p:custDataLst>
              <p:tags r:id="rId4"/>
            </p:custDataLst>
          </p:nvPr>
        </p:nvSpPr>
        <p:spPr>
          <a:xfrm>
            <a:off x="1067686"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直线：最简单的平面曲线，没有弯曲</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10" name="矩形 6"/>
          <p:cNvSpPr/>
          <p:nvPr>
            <p:custDataLst>
              <p:tags r:id="rId5"/>
            </p:custDataLst>
          </p:nvPr>
        </p:nvSpPr>
        <p:spPr>
          <a:xfrm>
            <a:off x="448731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12" name="矩形 11"/>
          <p:cNvSpPr/>
          <p:nvPr>
            <p:custDataLst>
              <p:tags r:id="rId6"/>
            </p:custDataLst>
          </p:nvPr>
        </p:nvSpPr>
        <p:spPr>
          <a:xfrm>
            <a:off x="485370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14" name="TextBox 2"/>
          <p:cNvSpPr txBox="1"/>
          <p:nvPr>
            <p:custDataLst>
              <p:tags r:id="rId7"/>
            </p:custDataLst>
          </p:nvPr>
        </p:nvSpPr>
        <p:spPr>
          <a:xfrm>
            <a:off x="4639014"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圆：所有点与一个固定点（圆心）的距离相等的曲线</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16" name="矩形 7"/>
          <p:cNvSpPr/>
          <p:nvPr>
            <p:custDataLst>
              <p:tags r:id="rId8"/>
            </p:custDataLst>
          </p:nvPr>
        </p:nvSpPr>
        <p:spPr>
          <a:xfrm>
            <a:off x="8058002"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18" name="矩形 12"/>
          <p:cNvSpPr/>
          <p:nvPr>
            <p:custDataLst>
              <p:tags r:id="rId9"/>
            </p:custDataLst>
          </p:nvPr>
        </p:nvSpPr>
        <p:spPr>
          <a:xfrm>
            <a:off x="844367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20" name="TextBox 2"/>
          <p:cNvSpPr txBox="1"/>
          <p:nvPr>
            <p:custDataLst>
              <p:tags r:id="rId10"/>
            </p:custDataLst>
          </p:nvPr>
        </p:nvSpPr>
        <p:spPr>
          <a:xfrm>
            <a:off x="8209700"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椭圆：所有点与两个固定点（焦点）的距离之和等于一个固定值（焦距）的曲线</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22" name="矩形 33"/>
          <p:cNvSpPr/>
          <p:nvPr>
            <p:custDataLst>
              <p:tags r:id="rId11"/>
            </p:custDataLst>
          </p:nvPr>
        </p:nvSpPr>
        <p:spPr>
          <a:xfrm>
            <a:off x="915346"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24" name="矩形 37"/>
          <p:cNvSpPr/>
          <p:nvPr>
            <p:custDataLst>
              <p:tags r:id="rId12"/>
            </p:custDataLst>
          </p:nvPr>
        </p:nvSpPr>
        <p:spPr>
          <a:xfrm>
            <a:off x="1262451"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26" name="TextBox 2"/>
          <p:cNvSpPr txBox="1"/>
          <p:nvPr>
            <p:custDataLst>
              <p:tags r:id="rId13"/>
            </p:custDataLst>
          </p:nvPr>
        </p:nvSpPr>
        <p:spPr>
          <a:xfrm>
            <a:off x="1067043" y="4798185"/>
            <a:ext cx="2882656" cy="1292879"/>
          </a:xfrm>
          <a:prstGeom prst="rect">
            <a:avLst/>
          </a:prstGeom>
          <a:noFill/>
        </p:spPr>
        <p:txBody>
          <a:bodyPr wrap="square"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抛物线：所有点与一个固定点（焦点）的距离等于到一条固定直线（准线）的距离的曲线</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28" name="矩形 34"/>
          <p:cNvSpPr/>
          <p:nvPr>
            <p:custDataLst>
              <p:tags r:id="rId14"/>
            </p:custDataLst>
          </p:nvPr>
        </p:nvSpPr>
        <p:spPr>
          <a:xfrm>
            <a:off x="4486674"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30" name="矩形 38"/>
          <p:cNvSpPr/>
          <p:nvPr>
            <p:custDataLst>
              <p:tags r:id="rId15"/>
            </p:custDataLst>
          </p:nvPr>
        </p:nvSpPr>
        <p:spPr>
          <a:xfrm>
            <a:off x="4853063"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32" name="TextBox 2"/>
          <p:cNvSpPr txBox="1"/>
          <p:nvPr>
            <p:custDataLst>
              <p:tags r:id="rId16"/>
            </p:custDataLst>
          </p:nvPr>
        </p:nvSpPr>
        <p:spPr>
          <a:xfrm>
            <a:off x="4638372" y="4798185"/>
            <a:ext cx="2882656" cy="1292879"/>
          </a:xfrm>
          <a:prstGeom prst="rect">
            <a:avLst/>
          </a:prstGeom>
          <a:noFill/>
        </p:spPr>
        <p:txBody>
          <a:bodyPr wrap="square" rtlCol="0">
            <a:normAutofit fontScale="6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双曲线：所有点与两个固定点（焦点）的距离之差的绝对值等于一个固定值（焦距）的曲线</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34" name="矩形 35"/>
          <p:cNvSpPr/>
          <p:nvPr>
            <p:custDataLst>
              <p:tags r:id="rId17"/>
            </p:custDataLst>
          </p:nvPr>
        </p:nvSpPr>
        <p:spPr>
          <a:xfrm>
            <a:off x="80573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36" name="矩形 39"/>
          <p:cNvSpPr/>
          <p:nvPr>
            <p:custDataLst>
              <p:tags r:id="rId18"/>
            </p:custDataLst>
          </p:nvPr>
        </p:nvSpPr>
        <p:spPr>
          <a:xfrm>
            <a:off x="8443032"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38" name="TextBox 2"/>
          <p:cNvSpPr txBox="1"/>
          <p:nvPr>
            <p:custDataLst>
              <p:tags r:id="rId19"/>
            </p:custDataLst>
          </p:nvPr>
        </p:nvSpPr>
        <p:spPr>
          <a:xfrm>
            <a:off x="82090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螺旋线：一种特殊的平面曲线，其形状像螺旋一样</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72" name="标题 4"/>
          <p:cNvSpPr>
            <a:spLocks noGrp="1"/>
          </p:cNvSpPr>
          <p:nvPr>
            <p:ph type="title" idx="13"/>
            <p:custDataLst>
              <p:tags r:id="rId2"/>
            </p:custDataLst>
          </p:nvPr>
        </p:nvSpPr>
        <p:spPr/>
        <p:txBody>
          <a:bodyPr/>
          <a:lstStyle/>
          <a:p>
            <a:r>
              <a:rPr lang="zh-CN" altLang="en-US"/>
              <a:t>平面曲线的基本性质</a:t>
            </a:r>
            <a:endParaRPr lang="zh-CN" altLang="en-US"/>
          </a:p>
        </p:txBody>
      </p:sp>
      <p:sp>
        <p:nvSpPr>
          <p:cNvPr id="1049174"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12" name="标题 2"/>
          <p:cNvSpPr>
            <a:spLocks noGrp="1"/>
          </p:cNvSpPr>
          <p:nvPr>
            <p:ph type="title" idx="1"/>
          </p:nvPr>
        </p:nvSpPr>
        <p:spPr/>
        <p:txBody>
          <a:bodyPr>
            <a:normAutofit fontScale="94444"/>
          </a:bodyPr>
          <a:lstStyle/>
          <a:p>
            <a:r>
              <a:rPr lang="zh-CN" altLang="en-US"/>
              <a:t>曲线的对称性</a:t>
            </a:r>
            <a:endParaRPr lang="zh-CN" altLang="en-US"/>
          </a:p>
        </p:txBody>
      </p:sp>
      <p:sp>
        <p:nvSpPr>
          <p:cNvPr id="1049214" name="矩形 31"/>
          <p:cNvSpPr/>
          <p:nvPr>
            <p:custDataLst>
              <p:tags r:id="rId2"/>
            </p:custDataLst>
          </p:nvPr>
        </p:nvSpPr>
        <p:spPr>
          <a:xfrm>
            <a:off x="3844518" y="1490400"/>
            <a:ext cx="4497625" cy="693568"/>
          </a:xfrm>
          <a:prstGeom prst="rect">
            <a:avLst/>
          </a:prstGeom>
        </p:spPr>
        <p:txBody>
          <a:bodyPr wrap="square" lIns="0" rIns="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曲线的对称性是指曲线在某一点或某条直线两侧具有相同的形状和性质</a:t>
            </a:r>
            <a:endParaRPr lang="zh-CN" altLang="en-US" sz="1200" spc="150">
              <a:solidFill>
                <a:schemeClr val="tx1">
                  <a:lumMod val="65000"/>
                  <a:lumOff val="35000"/>
                </a:schemeClr>
              </a:solidFill>
              <a:latin typeface="+mn-ea"/>
              <a:sym typeface="+mn-ea"/>
            </a:endParaRPr>
          </a:p>
        </p:txBody>
      </p:sp>
      <p:sp>
        <p:nvSpPr>
          <p:cNvPr id="1049216" name="矩形 4"/>
          <p:cNvSpPr/>
          <p:nvPr>
            <p:custDataLst>
              <p:tags r:id="rId3"/>
            </p:custDataLst>
          </p:nvPr>
        </p:nvSpPr>
        <p:spPr>
          <a:xfrm>
            <a:off x="3844518" y="2303526"/>
            <a:ext cx="4497625" cy="693568"/>
          </a:xfrm>
          <a:prstGeom prst="rect">
            <a:avLst/>
          </a:prstGeom>
        </p:spPr>
        <p:txBody>
          <a:bodyPr wrap="square" lIns="0" rIns="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对称性是曲线的一个重要性质，它决定了曲线的形状和性质</a:t>
            </a:r>
            <a:endParaRPr lang="zh-CN" altLang="en-US" sz="1200" spc="150">
              <a:solidFill>
                <a:schemeClr val="tx1">
                  <a:lumMod val="65000"/>
                  <a:lumOff val="35000"/>
                </a:schemeClr>
              </a:solidFill>
              <a:latin typeface="+mn-ea"/>
              <a:sym typeface="+mn-ea"/>
            </a:endParaRPr>
          </a:p>
        </p:txBody>
      </p:sp>
      <p:sp>
        <p:nvSpPr>
          <p:cNvPr id="1049218" name="矩形 5"/>
          <p:cNvSpPr/>
          <p:nvPr>
            <p:custDataLst>
              <p:tags r:id="rId4"/>
            </p:custDataLst>
          </p:nvPr>
        </p:nvSpPr>
        <p:spPr>
          <a:xfrm>
            <a:off x="3844518" y="3116653"/>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对称性可以分为反射对称和旋转对称两种类型</a:t>
            </a:r>
            <a:endParaRPr lang="zh-CN" altLang="en-US" sz="1200" spc="150">
              <a:solidFill>
                <a:schemeClr val="tx1">
                  <a:lumMod val="65000"/>
                  <a:lumOff val="35000"/>
                </a:schemeClr>
              </a:solidFill>
              <a:latin typeface="+mn-ea"/>
              <a:sym typeface="+mn-ea"/>
            </a:endParaRPr>
          </a:p>
        </p:txBody>
      </p:sp>
      <p:sp>
        <p:nvSpPr>
          <p:cNvPr id="1049220" name="矩形 7"/>
          <p:cNvSpPr/>
          <p:nvPr>
            <p:custDataLst>
              <p:tags r:id="rId5"/>
            </p:custDataLst>
          </p:nvPr>
        </p:nvSpPr>
        <p:spPr>
          <a:xfrm>
            <a:off x="3844518" y="3929779"/>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反射对称是指曲线在某一点两侧具有相同的形状和性质</a:t>
            </a:r>
            <a:endParaRPr lang="zh-CN" altLang="en-US" sz="1200" spc="150">
              <a:solidFill>
                <a:schemeClr val="tx1">
                  <a:lumMod val="65000"/>
                  <a:lumOff val="35000"/>
                </a:schemeClr>
              </a:solidFill>
              <a:latin typeface="+mn-ea"/>
              <a:sym typeface="+mn-ea"/>
            </a:endParaRPr>
          </a:p>
        </p:txBody>
      </p:sp>
      <p:sp>
        <p:nvSpPr>
          <p:cNvPr id="1049222" name="矩形 3"/>
          <p:cNvSpPr/>
          <p:nvPr>
            <p:custDataLst>
              <p:tags r:id="rId6"/>
            </p:custDataLst>
          </p:nvPr>
        </p:nvSpPr>
        <p:spPr>
          <a:xfrm>
            <a:off x="3844518" y="4742905"/>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旋转对称是指曲线在某条直线两侧具有相同的形状和性质</a:t>
            </a:r>
            <a:endParaRPr lang="zh-CN" altLang="en-US" sz="1200" spc="150">
              <a:solidFill>
                <a:schemeClr val="tx1">
                  <a:lumMod val="65000"/>
                  <a:lumOff val="35000"/>
                </a:schemeClr>
              </a:solidFill>
              <a:latin typeface="+mn-ea"/>
              <a:sym typeface="+mn-ea"/>
            </a:endParaRPr>
          </a:p>
        </p:txBody>
      </p:sp>
      <p:sp>
        <p:nvSpPr>
          <p:cNvPr id="1049224" name="矩形 6"/>
          <p:cNvSpPr/>
          <p:nvPr>
            <p:custDataLst>
              <p:tags r:id="rId7"/>
            </p:custDataLst>
          </p:nvPr>
        </p:nvSpPr>
        <p:spPr>
          <a:xfrm>
            <a:off x="3844518" y="5556032"/>
            <a:ext cx="4497625" cy="693568"/>
          </a:xfrm>
          <a:prstGeom prst="rect">
            <a:avLst/>
          </a:prstGeom>
        </p:spPr>
        <p:txBody>
          <a:bodyPr wrap="square" lIns="0" rIns="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对称性在曲线的绘制和应用中具有重要的意义，它可以帮助我们更好地理解和应用曲线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8" name="标题 2"/>
          <p:cNvSpPr>
            <a:spLocks noGrp="1"/>
          </p:cNvSpPr>
          <p:nvPr>
            <p:ph type="title" idx="1"/>
          </p:nvPr>
        </p:nvSpPr>
        <p:spPr/>
        <p:txBody>
          <a:bodyPr>
            <a:normAutofit fontScale="91667"/>
          </a:bodyPr>
          <a:lstStyle/>
          <a:p>
            <a:r>
              <a:rPr lang="zh-CN" altLang="en-US"/>
              <a:t>曲线的连续性</a:t>
            </a:r>
            <a:endParaRPr lang="zh-CN" altLang="en-US"/>
          </a:p>
        </p:txBody>
      </p:sp>
      <p:sp>
        <p:nvSpPr>
          <p:cNvPr id="1049260"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连续性：曲线在某点处连续，意味着在该点处曲线的切线存在</a:t>
            </a:r>
            <a:endParaRPr lang="zh-CN" altLang="en-US" sz="1200" spc="150">
              <a:solidFill>
                <a:schemeClr val="tx1">
                  <a:lumMod val="65000"/>
                  <a:lumOff val="35000"/>
                </a:schemeClr>
              </a:solidFill>
              <a:latin typeface="+mn-ea"/>
              <a:sym typeface="+mn-ea"/>
            </a:endParaRPr>
          </a:p>
        </p:txBody>
      </p:sp>
      <p:sp>
        <p:nvSpPr>
          <p:cNvPr id="1049262"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连续性分类：曲线的连续性可以分为可微、可导、连续等不同级别</a:t>
            </a:r>
            <a:endParaRPr lang="zh-CN" altLang="en-US" sz="1200" spc="150">
              <a:solidFill>
                <a:schemeClr val="tx1">
                  <a:lumMod val="65000"/>
                  <a:lumOff val="35000"/>
                </a:schemeClr>
              </a:solidFill>
              <a:latin typeface="+mn-ea"/>
              <a:sym typeface="+mn-ea"/>
            </a:endParaRPr>
          </a:p>
        </p:txBody>
      </p:sp>
      <p:sp>
        <p:nvSpPr>
          <p:cNvPr id="1049264"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连续性的重要性：连续性是曲线的基本性质之一，对于曲线的解析、几何性质等都有重要影响</a:t>
            </a:r>
            <a:endParaRPr lang="zh-CN" altLang="en-US" sz="1200" spc="150">
              <a:solidFill>
                <a:schemeClr val="tx1">
                  <a:lumMod val="65000"/>
                  <a:lumOff val="35000"/>
                </a:schemeClr>
              </a:solidFill>
              <a:latin typeface="+mn-ea"/>
              <a:sym typeface="+mn-ea"/>
            </a:endParaRPr>
          </a:p>
        </p:txBody>
      </p:sp>
      <p:sp>
        <p:nvSpPr>
          <p:cNvPr id="1049266"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连续性的应用：在工程、物理、数学等领域，连续性是研究曲线性质的重要工具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00" name="标题 2"/>
          <p:cNvSpPr>
            <a:spLocks noGrp="1"/>
          </p:cNvSpPr>
          <p:nvPr>
            <p:ph type="title" idx="1"/>
          </p:nvPr>
        </p:nvSpPr>
        <p:spPr/>
        <p:txBody>
          <a:bodyPr>
            <a:normAutofit fontScale="90000"/>
          </a:bodyPr>
          <a:lstStyle/>
          <a:p>
            <a:r>
              <a:rPr lang="zh-CN" altLang="en-US"/>
              <a:t>曲线的可微性</a:t>
            </a:r>
            <a:endParaRPr lang="zh-CN" altLang="en-US"/>
          </a:p>
        </p:txBody>
      </p:sp>
      <p:sp>
        <p:nvSpPr>
          <p:cNvPr id="104930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1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1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1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2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可微性：曲线在某点处可微，意味着在该点处存在切线</a:t>
            </a:r>
            <a:endParaRPr lang="zh-CN" altLang="en-US" sz="1200" spc="150">
              <a:solidFill>
                <a:schemeClr val="tx1">
                  <a:lumMod val="65000"/>
                  <a:lumOff val="35000"/>
                </a:schemeClr>
              </a:solidFill>
              <a:latin typeface="+mn-ea"/>
              <a:sym typeface="+mn-ea"/>
            </a:endParaRPr>
          </a:p>
        </p:txBody>
      </p:sp>
      <p:sp>
        <p:nvSpPr>
          <p:cNvPr id="104934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切线斜率：切线斜率描述了切线与x轴的夹角，是曲线在该点处的导数</a:t>
            </a:r>
            <a:endParaRPr lang="zh-CN" altLang="en-US" sz="1200" spc="150">
              <a:solidFill>
                <a:schemeClr val="tx1">
                  <a:lumMod val="65000"/>
                  <a:lumOff val="35000"/>
                </a:schemeClr>
              </a:solidFill>
              <a:latin typeface="+mn-ea"/>
              <a:sym typeface="+mn-ea"/>
            </a:endParaRPr>
          </a:p>
        </p:txBody>
      </p:sp>
      <p:sp>
        <p:nvSpPr>
          <p:cNvPr id="104934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切线方程：切线方程描述了切线的位置和方向</a:t>
            </a:r>
            <a:endParaRPr lang="zh-CN" altLang="en-US" sz="1200" spc="150">
              <a:solidFill>
                <a:schemeClr val="tx1">
                  <a:lumMod val="65000"/>
                  <a:lumOff val="35000"/>
                </a:schemeClr>
              </a:solidFill>
              <a:latin typeface="+mn-ea"/>
              <a:sym typeface="+mn-ea"/>
            </a:endParaRPr>
          </a:p>
        </p:txBody>
      </p:sp>
      <p:sp>
        <p:nvSpPr>
          <p:cNvPr id="104934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切线：曲线在某点处的切线，是曲线在该点处的最佳线性逼近</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78" name="标题 4"/>
          <p:cNvSpPr>
            <a:spLocks noGrp="1"/>
          </p:cNvSpPr>
          <p:nvPr>
            <p:ph type="title" idx="13"/>
            <p:custDataLst>
              <p:tags r:id="rId2"/>
            </p:custDataLst>
          </p:nvPr>
        </p:nvSpPr>
        <p:spPr/>
        <p:txBody>
          <a:bodyPr/>
          <a:lstStyle/>
          <a:p>
            <a:r>
              <a:rPr lang="zh-CN" altLang="en-US"/>
              <a:t>平面曲线的重要定理</a:t>
            </a:r>
            <a:endParaRPr lang="zh-CN" altLang="en-US"/>
          </a:p>
        </p:txBody>
      </p:sp>
      <p:sp>
        <p:nvSpPr>
          <p:cNvPr id="1049380"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18" name="标题 2"/>
          <p:cNvSpPr>
            <a:spLocks noGrp="1"/>
          </p:cNvSpPr>
          <p:nvPr>
            <p:ph type="title" idx="1"/>
          </p:nvPr>
        </p:nvSpPr>
        <p:spPr/>
        <p:txBody>
          <a:bodyPr>
            <a:normAutofit fontScale="90000"/>
          </a:bodyPr>
          <a:lstStyle/>
          <a:p>
            <a:r>
              <a:rPr lang="zh-CN" altLang="en-US"/>
              <a:t>曲线的切线定理</a:t>
            </a:r>
            <a:endParaRPr lang="zh-CN" altLang="en-US"/>
          </a:p>
        </p:txBody>
      </p:sp>
      <p:sp>
        <p:nvSpPr>
          <p:cNvPr id="104942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2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2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2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2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3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3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3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3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切线定理的证明：利用极限和导数的概念，通过求导数来证明切线定理</a:t>
            </a:r>
            <a:endParaRPr lang="zh-CN" altLang="en-US" sz="2400">
              <a:latin typeface="+mn-ea"/>
              <a:ea typeface="+mn-ea"/>
            </a:endParaRPr>
          </a:p>
        </p:txBody>
      </p:sp>
      <p:sp>
        <p:nvSpPr>
          <p:cNvPr id="104943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切线定理的推广：在空间曲线上也有类似的切线定理，称为空间曲线的切线定理</a:t>
            </a:r>
            <a:endParaRPr lang="zh-CN" altLang="en-US" sz="2400">
              <a:latin typeface="+mn-ea"/>
              <a:ea typeface="+mn-ea"/>
            </a:endParaRPr>
          </a:p>
        </p:txBody>
      </p:sp>
      <p:sp>
        <p:nvSpPr>
          <p:cNvPr id="104944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958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切线定理：在平面曲线上任意一点处，切线与曲线在该点的切线方向相同</a:t>
            </a:r>
            <a:endParaRPr lang="zh-CN" altLang="en-US" sz="2400">
              <a:latin typeface="+mn-ea"/>
              <a:ea typeface="+mn-ea"/>
            </a:endParaRPr>
          </a:p>
        </p:txBody>
      </p:sp>
      <p:sp>
        <p:nvSpPr>
          <p:cNvPr id="104944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958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切线定理的应用：求曲线的切线方程、求曲线的拐点、求曲线的凹凸性等</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76" name="标题 2"/>
          <p:cNvSpPr>
            <a:spLocks noGrp="1"/>
          </p:cNvSpPr>
          <p:nvPr>
            <p:ph type="title" idx="1"/>
          </p:nvPr>
        </p:nvSpPr>
        <p:spPr/>
        <p:txBody>
          <a:bodyPr>
            <a:normAutofit fontScale="91667"/>
          </a:bodyPr>
          <a:lstStyle/>
          <a:p>
            <a:r>
              <a:rPr lang="zh-CN" altLang="en-US"/>
              <a:t>曲线的中值定理</a:t>
            </a:r>
            <a:endParaRPr lang="zh-CN" altLang="en-US"/>
          </a:p>
        </p:txBody>
      </p:sp>
      <p:sp>
        <p:nvSpPr>
          <p:cNvPr id="1049478"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80"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5"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82"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罗尔定理：如果函数f(x)在[a,b]上连续，在(a,b)内可导，则存在一点ξ∈(a,b)，使得f'(ξ)=(f(b)-f(a))/(b-a)</a:t>
            </a:r>
            <a:endParaRPr lang="zh-CN" altLang="en-US">
              <a:solidFill>
                <a:schemeClr val="tx1">
                  <a:lumMod val="65000"/>
                  <a:lumOff val="35000"/>
                </a:schemeClr>
              </a:solidFill>
              <a:latin typeface="+中文正文" charset="0"/>
            </a:endParaRPr>
          </a:p>
        </p:txBody>
      </p:sp>
      <p:sp>
        <p:nvSpPr>
          <p:cNvPr id="1049484"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486"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88"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7"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90"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拉格朗日中值定理：如果函数f(x)在[a,b]上连续，在(a,b)内可导，则存在一点ξ∈(a,b)，使得f'(ξ)=(f(b)-f(a))/(b-a)</a:t>
            </a:r>
            <a:endParaRPr lang="zh-CN" altLang="en-US">
              <a:solidFill>
                <a:schemeClr val="tx1">
                  <a:lumMod val="65000"/>
                  <a:lumOff val="35000"/>
                </a:schemeClr>
              </a:solidFill>
              <a:latin typeface="+中文正文" charset="0"/>
            </a:endParaRPr>
          </a:p>
        </p:txBody>
      </p:sp>
      <p:sp>
        <p:nvSpPr>
          <p:cNvPr id="1049492"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494"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96"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9"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98"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柯西中值定理：如果函数f(x)在[a,b]上连续，在(a,b)内可导，则存在一点ξ∈(a,b)，使得f'(ξ)=(f(b)-f(a))/(b-a)</a:t>
            </a:r>
            <a:endParaRPr lang="zh-CN" altLang="en-US">
              <a:solidFill>
                <a:schemeClr val="tx1">
                  <a:lumMod val="65000"/>
                  <a:lumOff val="35000"/>
                </a:schemeClr>
              </a:solidFill>
              <a:latin typeface="+中文正文" charset="0"/>
            </a:endParaRPr>
          </a:p>
        </p:txBody>
      </p:sp>
      <p:sp>
        <p:nvSpPr>
          <p:cNvPr id="1049500"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502"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504"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1"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506"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泰勒中值定理：如果函数f(x)在[a,b]上连续，在(a,b)内可导，则存在一点ξ∈(a,b)，使得f'(ξ)=(f(b)-f(a))/(b-a)</a:t>
            </a:r>
            <a:endParaRPr lang="zh-CN" altLang="en-US">
              <a:solidFill>
                <a:schemeClr val="tx1">
                  <a:lumMod val="65000"/>
                  <a:lumOff val="35000"/>
                </a:schemeClr>
              </a:solidFill>
              <a:latin typeface="+中文正文" charset="0"/>
            </a:endParaRPr>
          </a:p>
        </p:txBody>
      </p:sp>
      <p:sp>
        <p:nvSpPr>
          <p:cNvPr id="1049508"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42" name="标题 2"/>
          <p:cNvSpPr>
            <a:spLocks noGrp="1"/>
          </p:cNvSpPr>
          <p:nvPr>
            <p:ph type="title" idx="1"/>
          </p:nvPr>
        </p:nvSpPr>
        <p:spPr/>
        <p:txBody>
          <a:bodyPr>
            <a:normAutofit fontScale="91667"/>
          </a:bodyPr>
          <a:lstStyle/>
          <a:p>
            <a:r>
              <a:rPr lang="zh-CN" altLang="en-US"/>
              <a:t>曲线的积分定理</a:t>
            </a:r>
            <a:endParaRPr lang="zh-CN" altLang="en-US"/>
          </a:p>
        </p:txBody>
      </p:sp>
      <p:sp>
        <p:nvSpPr>
          <p:cNvPr id="1049544"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6"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548"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格林公式：描述平面上封闭曲线的积分与区域内的积分之间的关系</a:t>
            </a:r>
            <a:endParaRPr lang="zh-CN" altLang="en-US" sz="2000" spc="200">
              <a:solidFill>
                <a:schemeClr val="tx1">
                  <a:lumMod val="85000"/>
                  <a:lumOff val="15000"/>
                </a:schemeClr>
              </a:solidFill>
              <a:latin typeface="+mn-ea"/>
              <a:sym typeface="+mn-ea"/>
            </a:endParaRPr>
          </a:p>
        </p:txBody>
      </p:sp>
      <p:sp>
        <p:nvSpPr>
          <p:cNvPr id="104955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52"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54"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斯托克斯公式：描述平面上曲线的积分与曲线边界上的积分之间的关系</a:t>
            </a:r>
            <a:endParaRPr lang="zh-CN" altLang="en-US" sz="2000" spc="200">
              <a:solidFill>
                <a:schemeClr val="tx1">
                  <a:lumMod val="85000"/>
                  <a:lumOff val="15000"/>
                </a:schemeClr>
              </a:solidFill>
              <a:latin typeface="+mn-ea"/>
              <a:sym typeface="+mn-ea"/>
            </a:endParaRPr>
          </a:p>
        </p:txBody>
      </p:sp>
      <p:sp>
        <p:nvSpPr>
          <p:cNvPr id="1049556"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58"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60"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柯西积分公式：描述平面上曲线的积分与曲线边界上的积分之间的关系</a:t>
            </a:r>
            <a:endParaRPr lang="zh-CN" altLang="en-US" sz="2000" spc="200">
              <a:solidFill>
                <a:schemeClr val="tx1">
                  <a:lumMod val="85000"/>
                  <a:lumOff val="15000"/>
                </a:schemeClr>
              </a:solidFill>
              <a:latin typeface="+mn-ea"/>
              <a:sym typeface="+mn-ea"/>
            </a:endParaRPr>
          </a:p>
        </p:txBody>
      </p:sp>
      <p:sp>
        <p:nvSpPr>
          <p:cNvPr id="1049562"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64"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66"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牛顿-莱布尼茨公式：描述平面上曲线的积分与曲线边界上的积分之间的关系</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https://d.book118.com/188032021021006023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GROUP_CODE" val="l1-1"/>
  <p:tag name="KSO_WM_SLIDE_DIAGTYPE" val="l"/>
  <p:tag name="KSO_WM_SLIDE_ID" val="custom2023027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9.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20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44.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8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MiSans Heavy</vt:lpstr>
      <vt:lpstr>MiSans Normal</vt:lpstr>
      <vt:lpstr>Wingdings</vt:lpstr>
      <vt:lpstr>Calibri Light</vt:lpstr>
      <vt:lpstr>微软雅黑</vt:lpstr>
      <vt:lpstr>+中文正文</vt:lpstr>
      <vt:lpstr>Office Theme</vt:lpstr>
      <vt:lpstr>重要平面曲线</vt:lpstr>
      <vt:lpstr>目录</vt:lpstr>
      <vt:lpstr>平面曲线的定义和分类</vt:lpstr>
      <vt:lpstr>平面曲线的定义</vt:lpstr>
      <vt:lpstr>平面曲线的分类</vt:lpstr>
      <vt:lpstr>平面曲线的基本性质</vt:lpstr>
      <vt:lpstr>曲线的对称性</vt:lpstr>
      <vt:lpstr>曲线的连续性</vt:lpstr>
      <vt:lpstr>曲线的可微性</vt:lpstr>
      <vt:lpstr>平面曲线的重要定理</vt:lpstr>
      <vt:lpstr>曲线的切线定理</vt:lpstr>
      <vt:lpstr>曲线的中值定理</vt:lpstr>
      <vt:lpstr>曲线的积分定理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2024-08-29T13:29:43.086</cp:lastPrinted>
  <dcterms:created xsi:type="dcterms:W3CDTF">2024-08-29T05:29:43Z</dcterms:created>
  <dcterms:modified xsi:type="dcterms:W3CDTF">2024-08-29T05:29:45Z</dcterms:modified>
</cp:coreProperties>
</file>