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49C034-5DEC-4EC6-88D4-EBA24515B5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43857B-2CBA-47F5-B585-F210C8256D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7D46B5-A45B-4C6C-BB9B-16BFB60C5A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A2E73C-4F45-44C1-BB28-6E63405505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4DC0B1-B8A3-4BD6-9720-A582887AC4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B83C26-2EBA-4630-AEE2-9605C7FD16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35625D4-99C5-41A8-BFF2-6228F92A50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85E53C-5920-4BA9-907F-10C0F77862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A37A77-517A-4A55-977C-39C498D5E8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F4E1C1-8546-4300-BE1E-9C0F360FD0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5BF6B9-0A33-47E3-98F0-182161A60E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 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1.png" /><Relationship Id="rId14" Type="http://schemas.openxmlformats.org/officeDocument/2006/relationships/image" Target="../media/image2.png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1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7" name="图片 1073743875" descr="学科网 zxxk.com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803401312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文本框 5"/>
          <p:cNvSpPr txBox="1"/>
          <p:nvPr/>
        </p:nvSpPr>
        <p:spPr>
          <a:xfrm>
            <a:off x="1950085" y="1866900"/>
            <a:ext cx="11871325" cy="156210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6000" b="1">
                <a:ln>
                  <a:solidFill>
                    <a:srgbClr val="FFFF00"/>
                  </a:solidFill>
                </a:ln>
                <a:solidFill>
                  <a:srgbClr val="FF0000"/>
                </a:solidFill>
                <a:effectLst>
                  <a:glow rad="139700">
                    <a:schemeClr val="accent4">
                      <a:satMod val="175000"/>
                      <a:alpha val="40000"/>
                    </a:schemeClr>
                  </a:glow>
                </a:effectLst>
                <a:latin typeface="楷体" panose="02010609060101010101" charset="-122"/>
                <a:ea typeface="楷体" panose="02010609060101010101" charset="-122"/>
              </a:rPr>
              <a:t>高效管理自己的学习时间</a:t>
            </a:r>
            <a:endParaRPr lang="zh-CN" altLang="en-US" sz="6000" b="1">
              <a:ln>
                <a:solidFill>
                  <a:srgbClr val="FFFF00"/>
                </a:solidFill>
              </a:ln>
              <a:solidFill>
                <a:srgbClr val="FF0000"/>
              </a:solidFill>
              <a:effectLst>
                <a:glow rad="139700">
                  <a:schemeClr val="accent4">
                    <a:satMod val="175000"/>
                    <a:alpha val="40000"/>
                  </a:schemeClr>
                </a:glow>
              </a:effectLst>
              <a:latin typeface="楷体" panose="02010609060101010101" charset="-122"/>
              <a:ea typeface="楷体" panose="02010609060101010101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580" name="文本框 24579"/>
          <p:cNvSpPr txBox="1"/>
          <p:nvPr/>
        </p:nvSpPr>
        <p:spPr>
          <a:xfrm>
            <a:off x="735330" y="337185"/>
            <a:ext cx="10868025" cy="4824730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sz="4800" b="1">
                <a:latin typeface="Arial" pitchFamily="34" charset="0"/>
                <a:ea typeface="方正艺黑简体" pitchFamily="65" charset="-122"/>
                <a:sym typeface="+mn-ea"/>
              </a:rPr>
              <a:t>如果孩子看上去特别勤奋，甚至牺牲了一大把玩的时间，可成绩还是有点不忍直视的时候，请不要先怀疑孩子的智商，一定要主动跟孩子沟通，看看孩子是不是在“时间管理”这个环节滞后了。</a:t>
            </a:r>
            <a:endParaRPr sz="4800" b="1">
              <a:latin typeface="Arial" pitchFamily="34" charset="0"/>
              <a:ea typeface="方正艺黑简体" pitchFamily="65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45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8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Text Box 4"/>
          <p:cNvSpPr txBox="1">
            <a:spLocks noChangeArrowheads="1"/>
          </p:cNvSpPr>
          <p:nvPr/>
        </p:nvSpPr>
        <p:spPr bwMode="auto">
          <a:xfrm>
            <a:off x="508001" y="508000"/>
            <a:ext cx="11277600" cy="5077460"/>
          </a:xfrm>
          <a:prstGeom prst="rect">
            <a:avLst/>
          </a:prstGeom>
          <a:noFill/>
          <a:ln w="9525">
            <a:noFill/>
            <a:miter lim="800000"/>
          </a:ln>
          <a:effectLst>
            <a:outerShdw dist="35921" dir="2700000" algn="ctr" rotWithShape="0">
              <a:schemeClr val="bg2"/>
            </a:outerShdw>
          </a:effec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5400" b="1" smtClean="0">
                <a:solidFill>
                  <a:schemeClr val="tx1"/>
                </a:solidFill>
                <a:latin typeface="+mn-ea"/>
                <a:ea typeface="+mn-ea"/>
              </a:rPr>
              <a:t>  </a:t>
            </a:r>
            <a:r>
              <a:rPr sz="5400" b="1">
                <a:solidFill>
                  <a:schemeClr val="tx1"/>
                </a:solidFill>
                <a:latin typeface="+mn-ea"/>
                <a:ea typeface="+mn-ea"/>
              </a:rPr>
              <a:t>学生的学习效率及成绩往往与其时间管理的能力密切相关，时间管理得好，学习能力及效率就相对高，也容易取得好成绩。鉴于学生玩心重，自制能力差，对于时间仅是个概念，不能做到合理的管理</a:t>
            </a:r>
            <a:r>
              <a:rPr lang="zh-CN" sz="5400" b="1">
                <a:solidFill>
                  <a:schemeClr val="tx1"/>
                </a:solidFill>
                <a:latin typeface="+mn-ea"/>
                <a:ea typeface="+mn-ea"/>
              </a:rPr>
              <a:t>。</a:t>
            </a:r>
            <a:endParaRPr lang="zh-CN" sz="5400" b="1">
              <a:solidFill>
                <a:schemeClr val="tx1"/>
              </a:solidFill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36" name="文本框 15535"/>
          <p:cNvSpPr txBox="1"/>
          <p:nvPr/>
        </p:nvSpPr>
        <p:spPr>
          <a:xfrm>
            <a:off x="443230" y="1077595"/>
            <a:ext cx="11539855" cy="4013200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sz="48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本班会课以“</a:t>
            </a:r>
            <a:r>
              <a:rPr lang="zh-CN" altLang="en-US" sz="4800" b="1">
                <a:ln>
                  <a:solidFill>
                    <a:srgbClr val="FFFF00"/>
                  </a:solidFill>
                </a:ln>
                <a:solidFill>
                  <a:srgbClr val="FF0000"/>
                </a:solidFill>
                <a:effectLst>
                  <a:glow rad="139700">
                    <a:schemeClr val="accent4">
                      <a:satMod val="175000"/>
                      <a:alpha val="40000"/>
                    </a:schemeClr>
                  </a:glow>
                </a:effectLst>
                <a:latin typeface="楷体" panose="02010609060101010101" charset="-122"/>
                <a:ea typeface="楷体" panose="02010609060101010101" charset="-122"/>
                <a:sym typeface="+mn-ea"/>
              </a:rPr>
              <a:t>高效管理自己的学习时间</a:t>
            </a:r>
            <a:r>
              <a:rPr sz="48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”为主题，立足学生专业开展如何高效使用时间的教育，引导学生提高时间管理的意识，认识时间管理的本质，掌握科学管理时间的方法，并在日常学习生活中加以运用，养成良好的学习习惯。</a:t>
            </a:r>
            <a:endParaRPr sz="480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24560" y="4984115"/>
            <a:ext cx="10514965" cy="1600200"/>
          </a:xfrm>
        </p:spPr>
        <p:txBody>
          <a:bodyPr>
            <a:normAutofit fontScale="90000"/>
          </a:bodyPr>
          <a:lstStyle/>
          <a:p>
            <a:r>
              <a:rPr lang="zh-CN" altLang="en-US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"/>
              </a:rPr>
              <a:t>班会目标 </a:t>
            </a:r>
            <a:br>
              <a:rPr lang="zh-CN" altLang="en-US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"/>
              </a:rPr>
            </a:br>
            <a:br>
              <a:rPr lang="zh-CN" altLang="en-US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"/>
              </a:rPr>
            </a:br>
            <a:r>
              <a:rPr lang="zh-CN" altLang="en-US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"/>
              </a:rPr>
              <a:t>1.认知目标：</a:t>
            </a:r>
            <a:br>
              <a:rPr lang="zh-CN" altLang="en-US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"/>
              </a:rPr>
            </a:br>
            <a:br>
              <a:rPr lang="zh-CN" altLang="en-US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"/>
              </a:rPr>
            </a:br>
            <a:r>
              <a:rPr lang="zh-CN" altLang="en-US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"/>
              </a:rPr>
              <a:t>认识时间不逆转和时间的可管理性。</a:t>
            </a:r>
            <a:br>
              <a:rPr lang="zh-CN" altLang="en-US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"/>
              </a:rPr>
            </a:br>
            <a:br>
              <a:rPr lang="zh-CN" altLang="en-US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"/>
              </a:rPr>
            </a:br>
            <a:r>
              <a:rPr lang="zh-CN" altLang="en-US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"/>
              </a:rPr>
              <a:t>2.情感目标：</a:t>
            </a:r>
            <a:br>
              <a:rPr lang="zh-CN" altLang="en-US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"/>
              </a:rPr>
            </a:br>
            <a:br>
              <a:rPr lang="zh-CN" altLang="en-US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"/>
              </a:rPr>
            </a:br>
            <a:r>
              <a:rPr lang="zh-CN" altLang="en-US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"/>
              </a:rPr>
              <a:t>提高爱惜时间，科学管理时间的意识。</a:t>
            </a:r>
            <a:br>
              <a:rPr lang="zh-CN" altLang="en-US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"/>
              </a:rPr>
            </a:br>
            <a:br>
              <a:rPr lang="zh-CN" altLang="en-US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"/>
              </a:rPr>
            </a:br>
            <a:r>
              <a:rPr lang="zh-CN" altLang="en-US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"/>
              </a:rPr>
              <a:t>3.行为目标：</a:t>
            </a:r>
            <a:br>
              <a:rPr lang="zh-CN" altLang="en-US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"/>
              </a:rPr>
            </a:br>
            <a:br>
              <a:rPr lang="zh-CN" altLang="en-US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"/>
              </a:rPr>
            </a:br>
            <a:r>
              <a:rPr lang="zh-CN" altLang="en-US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"/>
              </a:rPr>
              <a:t>学习有效的时间管理方法，并应用到实际生活中。 </a:t>
            </a:r>
            <a:r>
              <a:rPr lang="en-US" altLang="zh-CN" sz="480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"/>
              </a:rPr>
              <a:t>              </a:t>
            </a:r>
            <a:br>
              <a:rPr lang="en-US" altLang="zh-CN" sz="480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ato"/>
              </a:rPr>
            </a:br>
            <a:endParaRPr lang="zh-CN" altLang="en-US" sz="480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ato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r"/>
            <a:endParaRPr lang="en-US" altLang="zh-CN" b="1" smtClean="0">
              <a:solidFill>
                <a:srgbClr val="FF0000"/>
              </a:solidFill>
              <a:latin typeface="微软雅黑" panose="020b0503020204020204" charset="-122"/>
              <a:ea typeface="微软雅黑"/>
            </a:endParaRPr>
          </a:p>
          <a:p>
            <a:pPr algn="r"/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891" name="Rectangle 3"/>
          <p:cNvSpPr>
            <a:spLocks noChangeArrowheads="1"/>
          </p:cNvSpPr>
          <p:nvPr/>
        </p:nvSpPr>
        <p:spPr bwMode="auto">
          <a:xfrm>
            <a:off x="601345" y="737235"/>
            <a:ext cx="11377930" cy="468058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1" latinLnBrk="0" hangingPunct="1">
              <a:lnSpc>
                <a:spcPct val="150000"/>
              </a:lnSpc>
              <a:spcBef>
                <a:spcPct val="0"/>
              </a:spcBef>
              <a:buClr>
                <a:schemeClr val="hlink"/>
              </a:buClr>
              <a:buSzPct val="120000"/>
              <a:buFontTx/>
              <a:buNone/>
            </a:pPr>
            <a:r>
              <a:rPr lang="en-US" altLang="zh-CN" sz="3200" b="1">
                <a:effectLst>
                  <a:outerShdw blurRad="38100" dist="38100" dir="2700000" algn="tl">
                    <a:srgbClr val="C0C0C0"/>
                  </a:outerShdw>
                </a:effectLst>
              </a:rPr>
              <a:t>      </a:t>
            </a:r>
            <a:r>
              <a:rPr lang="zh-CN" altLang="en-US" sz="4400" b="1">
                <a:effectLst>
                  <a:outerShdw blurRad="38100" dist="38100" dir="2700000" algn="tl">
                    <a:srgbClr val="C0C0C0"/>
                  </a:outerShdw>
                </a:effectLst>
              </a:rPr>
              <a:t>为什么同一个班的孩子，学习成绩会有那么大的差距？为什么成绩差的孩子想方设法补课，依然赶不上成绩好的同学？</a:t>
            </a:r>
            <a:endParaRPr lang="zh-CN" altLang="en-US" sz="4400" b="1"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algn="l" eaLnBrk="1" latinLnBrk="0" hangingPunct="1">
              <a:lnSpc>
                <a:spcPct val="150000"/>
              </a:lnSpc>
              <a:spcBef>
                <a:spcPct val="0"/>
              </a:spcBef>
              <a:buClr>
                <a:schemeClr val="hlink"/>
              </a:buClr>
              <a:buSzPct val="120000"/>
              <a:buFontTx/>
              <a:buNone/>
            </a:pPr>
            <a:r>
              <a:rPr lang="zh-CN" altLang="en-US" sz="4400" b="1">
                <a:effectLst>
                  <a:outerShdw blurRad="38100" dist="38100" dir="2700000" algn="tl">
                    <a:srgbClr val="C0C0C0"/>
                  </a:outerShdw>
                </a:effectLst>
              </a:rPr>
              <a:t>其实，他们之间的差距不是因为智商，而是因为学习差的孩子不会管理时间。</a:t>
            </a:r>
            <a:endParaRPr lang="zh-CN" altLang="en-US" sz="4400" b="1"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3" name="文本框 22531"/>
          <p:cNvSpPr txBox="1"/>
          <p:nvPr/>
        </p:nvSpPr>
        <p:spPr>
          <a:xfrm>
            <a:off x="467995" y="1676400"/>
            <a:ext cx="11388090" cy="378460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rPr>
              <a:t>为学习成绩而苦恼的同学，常常也会觉得时间不够用。</a:t>
            </a:r>
            <a:endParaRPr lang="zh-CN" altLang="en-US" sz="3600" b="1">
              <a:solidFill>
                <a:schemeClr val="tx1"/>
              </a:solidFill>
              <a:latin typeface="Arial" pitchFamily="34" charset="0"/>
              <a:ea typeface="宋体" panose="02010600030101010101" pitchFamily="2" charset="-122"/>
            </a:endParaRPr>
          </a:p>
          <a:p>
            <a:pPr>
              <a:spcBef>
                <a:spcPct val="50000"/>
              </a:spcBef>
            </a:pPr>
            <a:r>
              <a:rPr lang="zh-CN" altLang="en-US" sz="3600" b="1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rPr>
              <a:t>因为他们觉得，要想把成绩赶上来，必须利用课余时间“补课”。但是，上学占据了绝大部分的时间，又会布置好多作业。每天连作业都做不完，哪来的时间去“补课”？</a:t>
            </a:r>
            <a:r>
              <a:rPr lang="zh-CN" altLang="en-US" sz="2800" b="1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sym typeface="Wingdings" panose="05000000000000000000" pitchFamily="2" charset="2"/>
              </a:rPr>
              <a:t>  </a:t>
            </a:r>
            <a:r>
              <a:rPr lang="zh-CN" altLang="en-US" sz="2800" b="1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rPr>
              <a:t>    </a:t>
            </a:r>
            <a:endParaRPr lang="zh-CN" altLang="en-US" sz="2800" b="1">
              <a:solidFill>
                <a:schemeClr val="tx1"/>
              </a:solidFill>
              <a:latin typeface="Arial" pitchFamily="34" charset="0"/>
              <a:ea typeface="宋体" panose="02010600030101010101" pitchFamily="2" charset="-122"/>
            </a:endParaRPr>
          </a:p>
          <a:p>
            <a:pPr>
              <a:spcBef>
                <a:spcPct val="50000"/>
              </a:spcBef>
            </a:pPr>
            <a:endParaRPr lang="zh-CN" altLang="en-US" sz="2800" b="1">
              <a:solidFill>
                <a:schemeClr val="tx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>
    <p:push dir="u"/>
  </p:transition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651" name="文本框 27650"/>
          <p:cNvSpPr txBox="1"/>
          <p:nvPr/>
        </p:nvSpPr>
        <p:spPr>
          <a:xfrm>
            <a:off x="509905" y="572135"/>
            <a:ext cx="10796905" cy="608584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800100" lvl="1" indent="-342900">
              <a:buClr>
                <a:schemeClr val="bg1"/>
              </a:buClr>
              <a:buFont typeface="Arial" pitchFamily="34" charset="0"/>
              <a:buAutoNum type="arabicPeriod"/>
            </a:pPr>
            <a:r>
              <a:rPr lang="zh-CN" altLang="en-US" sz="4800" b="1">
                <a:solidFill>
                  <a:schemeClr val="tx1"/>
                </a:solidFill>
                <a:latin typeface="Times New Roman" panose="02020603050405020304"/>
                <a:ea typeface="宋体" panose="02010600030101010101" pitchFamily="2" charset="-122"/>
              </a:rPr>
              <a:t>于是，有的同学不得不压缩睡觉的时间、压缩吃饭的时间、压缩休闲娱乐的时间，等等，把一切学习以外的时间都压缩到极致，花了很多时间去学习，几乎达到了人的生理极限了，不太可能再挤得出什么时间出来了，但进步仍然十分有限。</a:t>
            </a:r>
            <a:endParaRPr lang="zh-CN" altLang="en-US" sz="4800" b="1">
              <a:solidFill>
                <a:schemeClr val="tx1"/>
              </a:solidFill>
              <a:latin typeface="Times New Roman" panose="02020603050405020304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" fill="hold"/>
                                        <p:tgtEl>
                                          <p:spTgt spid="27651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58" name="矩形 28674"/>
          <p:cNvSpPr/>
          <p:nvPr/>
        </p:nvSpPr>
        <p:spPr>
          <a:xfrm>
            <a:off x="1724660" y="2119630"/>
            <a:ext cx="9499600" cy="110680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chemeClr val="bg1"/>
              </a:buClr>
            </a:pPr>
            <a:r>
              <a:rPr sz="6600" b="1">
                <a:solidFill>
                  <a:schemeClr val="tx1"/>
                </a:solidFill>
                <a:latin typeface="Times New Roman" panose="02020603050405020304"/>
                <a:ea typeface="宋体" panose="02010600030101010101" pitchFamily="2" charset="-122"/>
              </a:rPr>
              <a:t>学习时间也有“马太效应”</a:t>
            </a:r>
            <a:endParaRPr sz="6600" b="1">
              <a:solidFill>
                <a:schemeClr val="tx1"/>
              </a:solidFill>
              <a:latin typeface="Times New Roman" panose="02020603050405020304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83" name="文本框 29699"/>
          <p:cNvSpPr txBox="1"/>
          <p:nvPr/>
        </p:nvSpPr>
        <p:spPr>
          <a:xfrm>
            <a:off x="589915" y="1431925"/>
            <a:ext cx="10991215" cy="563118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chemeClr val="bg1"/>
              </a:buClr>
            </a:pPr>
            <a:r>
              <a:rPr sz="4000" b="1">
                <a:solidFill>
                  <a:schemeClr val="tx1"/>
                </a:solidFill>
                <a:latin typeface="Times New Roman" panose="02020603050405020304"/>
                <a:ea typeface="宋体" panose="02010600030101010101" pitchFamily="2" charset="-122"/>
              </a:rPr>
              <a:t>一些成绩差的同学，总是抱怨老师布置的作业太多。而成绩好的同学则不这么觉得，每天放学后除了完成作业，还可以看点课外书，甚至小小休闲娱乐一下。</a:t>
            </a:r>
            <a:endParaRPr sz="4000" b="1">
              <a:solidFill>
                <a:schemeClr val="tx1"/>
              </a:solidFill>
              <a:latin typeface="Times New Roman" panose="02020603050405020304"/>
              <a:ea typeface="宋体" panose="02010600030101010101" pitchFamily="2" charset="-122"/>
            </a:endParaRPr>
          </a:p>
          <a:p>
            <a:pPr>
              <a:buClr>
                <a:schemeClr val="bg1"/>
              </a:buClr>
            </a:pPr>
            <a:r>
              <a:rPr sz="4000" b="1">
                <a:solidFill>
                  <a:schemeClr val="tx1"/>
                </a:solidFill>
                <a:latin typeface="Times New Roman" panose="02020603050405020304"/>
                <a:ea typeface="宋体" panose="02010600030101010101" pitchFamily="2" charset="-122"/>
              </a:rPr>
              <a:t>对于那些希望通过自己的刻苦努力提高成绩的同学而言，这是一个非常令人沮丧的局面。</a:t>
            </a:r>
            <a:endParaRPr sz="4000" b="1">
              <a:solidFill>
                <a:schemeClr val="tx1"/>
              </a:solidFill>
              <a:latin typeface="Times New Roman" panose="02020603050405020304"/>
              <a:ea typeface="宋体" panose="02010600030101010101" pitchFamily="2" charset="-122"/>
            </a:endParaRPr>
          </a:p>
          <a:p>
            <a:pPr>
              <a:buClr>
                <a:schemeClr val="bg1"/>
              </a:buClr>
            </a:pPr>
            <a:r>
              <a:rPr sz="4000" b="1">
                <a:solidFill>
                  <a:schemeClr val="tx1"/>
                </a:solidFill>
                <a:latin typeface="Times New Roman" panose="02020603050405020304"/>
                <a:ea typeface="宋体" panose="02010600030101010101" pitchFamily="2" charset="-122"/>
              </a:rPr>
              <a:t>对于这种现象，我给它起了个名字，叫：学习时间的马太效应。</a:t>
            </a:r>
            <a:endParaRPr sz="4000" b="1">
              <a:solidFill>
                <a:schemeClr val="tx1"/>
              </a:solidFill>
              <a:latin typeface="Times New Roman" panose="02020603050405020304"/>
              <a:ea typeface="宋体" panose="02010600030101010101" pitchFamily="2" charset="-122"/>
            </a:endParaRPr>
          </a:p>
          <a:p>
            <a:pPr>
              <a:buClr>
                <a:schemeClr val="bg1"/>
              </a:buClr>
            </a:pPr>
            <a:endParaRPr lang="zh-CN" altLang="en-US" sz="4000" b="1">
              <a:solidFill>
                <a:schemeClr val="tx1"/>
              </a:solidFill>
              <a:latin typeface="Times New Roman" panose="02020603050405020304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https://d.book118.com/188034013121006035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"/>
        <a:ea typeface="微软雅黑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微软雅黑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1">
      <vt:lpstr>Arial</vt:lpstr>
      <vt:lpstr>Calibri</vt:lpstr>
      <vt:lpstr>微软雅黑</vt:lpstr>
      <vt:lpstr>楷体</vt:lpstr>
      <vt:lpstr>方正艺黑简体</vt:lpstr>
      <vt:lpstr>Lato</vt:lpstr>
      <vt:lpstr>宋体</vt:lpstr>
      <vt:lpstr>Wingdings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班会目标 1.认知目标：认识时间不逆转和时间的可管理性。2.情感目标：提高爱惜时间，科学管理时间的意识。3.行为目标：学习有效的时间管理方法，并应用到实际生活中。             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2024-09-14T16:51:18.035</cp:lastPrinted>
  <dcterms:created xsi:type="dcterms:W3CDTF">2024-09-14T08:51:18Z</dcterms:created>
  <dcterms:modified xsi:type="dcterms:W3CDTF">2024-09-14T08:51:19Z</dcterms:modified>
</cp:coreProperties>
</file>