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6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E21D9-7300-4B83-B619-5838F2BAC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14C41-F0FB-4F8F-9DC6-E31B7EFD6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47508-EF74-49E5-BB3F-40BC224FA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4A269-5C5B-4CDE-9915-C7A4425A8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B9CF45-1F39-4D1D-B537-C115A0917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32EFDB-8D66-4B75-97FA-2FBCC1B07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3FE0D0-0654-492B-8C36-610BBDE59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A4817-7B03-4F1D-B681-EAD499503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6D372-BA11-43F8-997C-D61851AC9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375A6-CBA0-4082-AC9D-D03ACB05D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A5022-AAB7-48E5-9155-D39AC7D07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060" r:id="rId2"/>
    <p:sldLayoutId id="2147486061" r:id="rId3"/>
    <p:sldLayoutId id="2147486062" r:id="rId4"/>
    <p:sldLayoutId id="2147486063" r:id="rId5"/>
    <p:sldLayoutId id="2147486064" r:id="rId6"/>
    <p:sldLayoutId id="2147486065" r:id="rId7"/>
    <p:sldLayoutId id="2147486066" r:id="rId8"/>
    <p:sldLayoutId id="2147486067" r:id="rId9"/>
    <p:sldLayoutId id="2147486068" r:id="rId10"/>
    <p:sldLayoutId id="214748606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60060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数学思维的认知过程与能力评估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数学思维的认知过程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数学思维能力评估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数学思维能力提升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数学思维的应用与价值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总结与展望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数学思维的认知过程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感知数学概念</a:t>
            </a:r>
            <a:endParaRPr lang="zh-CN" altLang="en-US"/>
          </a:p>
        </p:txBody>
      </p:sp>
      <p:sp>
        <p:nvSpPr>
          <p:cNvPr id="10489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感知数学概念是数学思维认知过程的基础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感知数学概念有助于形成正确的数学思维模式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感知数学概念有助于提高数学解题能力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感知数学概念有助于培养数学素养和创新能力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理解数学原理</a:t>
            </a:r>
            <a:endParaRPr lang="zh-CN" altLang="en-US"/>
          </a:p>
        </p:txBody>
      </p:sp>
      <p:sp>
        <p:nvSpPr>
          <p:cNvPr id="10490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数学原理是数学思维的基础，是解决数学问题的依据。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通过不断练习和反思，加强对数学原理的理解和应用。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理解数学原理对于培养数学思维和提高数学能力至关重要。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理解数学原理需要深入思考，掌握其本质和内在逻辑。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掌握数学方法</a:t>
            </a:r>
            <a:endParaRPr lang="zh-CN" altLang="en-US"/>
          </a:p>
        </p:txBody>
      </p:sp>
      <p:sp>
        <p:nvSpPr>
          <p:cNvPr id="104911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掌握数学方法：理解数学概念、定理和公式，掌握数学语言和符号系统。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掌握数学方法：运用数学思维解决问题，包括推理、归纳、演绎等。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掌握数学方法：通过数学实践和练习，提高数学技能和能力。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掌握数学方法：培养数学创新思维，探索新的数学领域和应用。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形成数学思维</a:t>
            </a:r>
            <a:endParaRPr lang="zh-CN" altLang="en-US"/>
          </a:p>
        </p:txBody>
      </p:sp>
      <p:sp>
        <p:nvSpPr>
          <p:cNvPr id="10491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数学思维的概念和特点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数学思维的形成和发展：从具体到抽象，从简单到复杂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数学思维在解决问题中的应用：如何运用数学思维解决实际问题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数学思维的认知过程：从感性认识到理性认识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数学思维能力评估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评估标准制定</a:t>
            </a:r>
            <a:endParaRPr lang="zh-CN" altLang="en-US"/>
          </a:p>
        </p:txBody>
      </p:sp>
      <p:sp>
        <p:nvSpPr>
          <p:cNvPr id="10493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评估标准应考虑不同年龄段和不同水平的数学思维能力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评估标准应基于数学思维能力的定义和特征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评估标准应具有可操作性和可衡量性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评估标准应经过实践验证和不断完善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评估方法选择</a:t>
            </a:r>
            <a:endParaRPr lang="zh-CN" altLang="en-US"/>
          </a:p>
        </p:txBody>
      </p:sp>
      <p:sp>
        <p:nvSpPr>
          <p:cNvPr id="1049370" name="任意多边形 35"/>
          <p:cNvSpPr/>
          <p:nvPr>
            <p:custDataLst>
              <p:tags r:id="rId2"/>
            </p:custDataLst>
          </p:nvPr>
        </p:nvSpPr>
        <p:spPr>
          <a:xfrm>
            <a:off x="551935" y="136690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72" name="任意多边形 39"/>
          <p:cNvSpPr/>
          <p:nvPr>
            <p:custDataLst>
              <p:tags r:id="rId3"/>
            </p:custDataLst>
          </p:nvPr>
        </p:nvSpPr>
        <p:spPr>
          <a:xfrm>
            <a:off x="636053" y="145808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1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55610" y="168411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4" name="正文"/>
          <p:cNvSpPr txBox="1"/>
          <p:nvPr>
            <p:custDataLst>
              <p:tags r:id="rId5"/>
            </p:custDataLst>
          </p:nvPr>
        </p:nvSpPr>
        <p:spPr>
          <a:xfrm>
            <a:off x="2222089" y="144331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标准化测试：使用统一的评估工具和标准，确保评估的客观性和准确性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7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867858" y="143946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78" name="任意多边形 45"/>
          <p:cNvSpPr/>
          <p:nvPr>
            <p:custDataLst>
              <p:tags r:id="rId7"/>
            </p:custDataLst>
          </p:nvPr>
        </p:nvSpPr>
        <p:spPr>
          <a:xfrm>
            <a:off x="551935" y="261775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80" name="任意多边形 46"/>
          <p:cNvSpPr/>
          <p:nvPr>
            <p:custDataLst>
              <p:tags r:id="rId8"/>
            </p:custDataLst>
          </p:nvPr>
        </p:nvSpPr>
        <p:spPr>
          <a:xfrm>
            <a:off x="636053" y="270893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3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55610" y="293496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82" name="正文"/>
          <p:cNvSpPr txBox="1"/>
          <p:nvPr>
            <p:custDataLst>
              <p:tags r:id="rId10"/>
            </p:custDataLst>
          </p:nvPr>
        </p:nvSpPr>
        <p:spPr>
          <a:xfrm>
            <a:off x="2222089" y="269416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观察法：通过观察学生在数学学习过程中的表现，评估其思维能力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8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867858" y="269031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86" name="任意多边形 51"/>
          <p:cNvSpPr/>
          <p:nvPr>
            <p:custDataLst>
              <p:tags r:id="rId12"/>
            </p:custDataLst>
          </p:nvPr>
        </p:nvSpPr>
        <p:spPr>
          <a:xfrm>
            <a:off x="551935" y="386860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88" name="任意多边形 52"/>
          <p:cNvSpPr/>
          <p:nvPr>
            <p:custDataLst>
              <p:tags r:id="rId13"/>
            </p:custDataLst>
          </p:nvPr>
        </p:nvSpPr>
        <p:spPr>
          <a:xfrm>
            <a:off x="636053" y="395978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5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55610" y="418581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90" name="正文"/>
          <p:cNvSpPr txBox="1"/>
          <p:nvPr>
            <p:custDataLst>
              <p:tags r:id="rId15"/>
            </p:custDataLst>
          </p:nvPr>
        </p:nvSpPr>
        <p:spPr>
          <a:xfrm>
            <a:off x="2222089" y="394501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案例分析法：通过分析具体数学问题的解决过程，评估学生的思维能力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9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867858" y="394116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94" name="任意多边形 57"/>
          <p:cNvSpPr/>
          <p:nvPr>
            <p:custDataLst>
              <p:tags r:id="rId17"/>
            </p:custDataLst>
          </p:nvPr>
        </p:nvSpPr>
        <p:spPr>
          <a:xfrm>
            <a:off x="551935" y="511945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96" name="任意多边形 58"/>
          <p:cNvSpPr/>
          <p:nvPr>
            <p:custDataLst>
              <p:tags r:id="rId18"/>
            </p:custDataLst>
          </p:nvPr>
        </p:nvSpPr>
        <p:spPr>
          <a:xfrm>
            <a:off x="636053" y="521063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55610" y="543666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98" name="正文"/>
          <p:cNvSpPr txBox="1"/>
          <p:nvPr>
            <p:custDataLst>
              <p:tags r:id="rId20"/>
            </p:custDataLst>
          </p:nvPr>
        </p:nvSpPr>
        <p:spPr>
          <a:xfrm>
            <a:off x="2222089" y="5195864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自我评估法：引导学生对自己的数学思维能力进行自我评价，促进自我反思和提升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0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867858" y="519201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评估过程实施</a:t>
            </a:r>
            <a:endParaRPr lang="zh-CN" altLang="en-US"/>
          </a:p>
        </p:txBody>
      </p:sp>
      <p:sp>
        <p:nvSpPr>
          <p:cNvPr id="1049440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得出评估结果并制定改进措施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0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收集和分析数据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设计评估工具和程序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62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确定评估目标和标准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评估结果反馈</a:t>
            </a:r>
            <a:endParaRPr lang="zh-CN" altLang="en-US"/>
          </a:p>
        </p:txBody>
      </p:sp>
      <p:sp>
        <p:nvSpPr>
          <p:cNvPr id="1049506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反馈价值：促进数学思维能力的提升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16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反馈内容：指出优点和不足，提出改进方向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反馈方式：提供针对性建议和改进措施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28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评估结果：反映数学思维能力水平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数学思维能力提升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https://d.book118.com/188036006021006043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64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宋体</vt:lpstr>
      <vt:lpstr>+中文正文</vt:lpstr>
      <vt:lpstr>Office Theme</vt:lpstr>
      <vt:lpstr>数学思维的认知过程与能力评估</vt:lpstr>
      <vt:lpstr>目录</vt:lpstr>
      <vt:lpstr>数学思维的认知过程</vt:lpstr>
      <vt:lpstr>感知数学概念</vt:lpstr>
      <vt:lpstr>理解数学原理</vt:lpstr>
      <vt:lpstr>掌握数学方法</vt:lpstr>
      <vt:lpstr>形成数学思维</vt:lpstr>
      <vt:lpstr>数学思维能力评估</vt:lpstr>
      <vt:lpstr>评估标准制定</vt:lpstr>
      <vt:lpstr>评估方法选择</vt:lpstr>
      <vt:lpstr>评估过程实施</vt:lpstr>
      <vt:lpstr>评估结果反馈</vt:lpstr>
      <vt:lpstr>数学思维能力提升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2024-09-22T14:38:15.023</cp:lastPrinted>
  <dcterms:created xsi:type="dcterms:W3CDTF">2024-09-22T06:38:15Z</dcterms:created>
  <dcterms:modified xsi:type="dcterms:W3CDTF">2024-09-22T06:38:17Z</dcterms:modified>
</cp:coreProperties>
</file>