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496698-9C43-49E6-A27D-B62F42C14AD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DFDC20-65BA-4402-8578-9D508DC84DC8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187A0-5514-4D30-8086-921CB0BAA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5CE56-34BD-4932-A164-B34FD69FC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E2034-D79B-4817-B65C-8A0A01CAA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7D922E-64F4-4820-B30B-858BB0CAB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C94E65-FAF4-49A3-8280-C8420BB2D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42F54E-C6D1-4CFB-8113-072870D2D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32329A-72E8-47D5-AEE4-3F1CB9CBE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5B2F0-CF21-458D-845C-4DD6004C8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356BF-45B6-40EB-AEA8-10EC8B9A8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F6EDC-299E-436C-A0AC-B0B547176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1FB18-BE8D-45FD-A498-4A8A1C64A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4F990-8BFA-44D8-AF67-BD54EC0D959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BD70-58F0-4997-AAC2-BE06A348271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4F990-8BFA-44D8-AF67-BD54EC0D959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BD70-58F0-4997-AAC2-BE06A348271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4F990-8BFA-44D8-AF67-BD54EC0D959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BD70-58F0-4997-AAC2-BE06A348271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4F990-8BFA-44D8-AF67-BD54EC0D959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BD70-58F0-4997-AAC2-BE06A348271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4F990-8BFA-44D8-AF67-BD54EC0D959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BD70-58F0-4997-AAC2-BE06A348271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4F990-8BFA-44D8-AF67-BD54EC0D959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BD70-58F0-4997-AAC2-BE06A348271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4F990-8BFA-44D8-AF67-BD54EC0D959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BD70-58F0-4997-AAC2-BE06A348271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4F990-8BFA-44D8-AF67-BD54EC0D959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BD70-58F0-4997-AAC2-BE06A348271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4F990-8BFA-44D8-AF67-BD54EC0D959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BD70-58F0-4997-AAC2-BE06A348271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4F990-8BFA-44D8-AF67-BD54EC0D959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BD70-58F0-4997-AAC2-BE06A348271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64F990-8BFA-44D8-AF67-BD54EC0D959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ABD70-58F0-4997-AAC2-BE06A348271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609600" y="115888"/>
            <a:ext cx="10972800" cy="626586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0" hangingPunct="0">
              <a:buClr>
                <a:schemeClr val="bg1"/>
              </a:buClr>
            </a:pPr>
            <a:r>
              <a:rPr lang="en-US" altLang="zh-CN">
                <a:latin typeface="Arial" pitchFamily="34" charset="0"/>
              </a:rPr>
              <a:t>Page </a:t>
            </a:r>
            <a:fld id="{9A0DB2DC-4C9A-4742-B13C-FB6460FD3503}" type="slidenum">
              <a:rPr lang="en-US" altLang="zh-CN" sz="900">
                <a:solidFill>
                  <a:srgbClr val="B5B5B5"/>
                </a:solidFill>
                <a:latin typeface="Arial" pitchFamily="34" charset="0"/>
              </a:rPr>
              <a:t/>
            </a:fld>
            <a:r>
              <a:rPr lang="en-US" altLang="zh-CN" sz="900">
                <a:solidFill>
                  <a:srgbClr val="B5B5B5"/>
                </a:solidFill>
                <a:latin typeface="Arial" pitchFamily="34" charset="0"/>
              </a:rPr>
              <a:t> of XX</a:t>
            </a:r>
            <a:endParaRPr lang="en-US" altLang="zh-CN" sz="900">
              <a:solidFill>
                <a:srgbClr val="B5B5B5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タイトルとコンテンツ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コンテンツ プレースホルダー 7"/>
          <p:cNvSpPr>
            <a:spLocks noGrp="1"/>
          </p:cNvSpPr>
          <p:nvPr>
            <p:ph sz="quarter" idx="1"/>
          </p:nvPr>
        </p:nvSpPr>
        <p:spPr>
          <a:xfrm>
            <a:off x="609600" y="1219200"/>
            <a:ext cx="10972800" cy="4937760"/>
          </a:xfrm>
        </p:spPr>
        <p:txBody>
          <a:bodyPr/>
          <a:lstStyle/>
          <a:p>
            <a:pPr lvl="0" eaLnBrk="1" latinLnBrk="0" hangingPunct="1"/>
            <a:r>
              <a:rPr lang="ja-JP" altLang="en-US"/>
              <a:t>マスター テキストの書式設定</a:t>
            </a:r>
            <a:endParaRPr lang="ja-JP" altLang="en-US"/>
          </a:p>
          <a:p>
            <a:pPr lvl="1" eaLnBrk="1" latinLnBrk="0" hangingPunct="1"/>
            <a:r>
              <a:rPr lang="ja-JP" altLang="en-US"/>
              <a:t>第 </a:t>
            </a:r>
            <a:r>
              <a:rPr lang="en-US" altLang="ja-JP"/>
              <a:t>2 </a:t>
            </a:r>
            <a:r>
              <a:rPr lang="ja-JP" altLang="en-US"/>
              <a:t>レベル</a:t>
            </a:r>
            <a:endParaRPr lang="ja-JP" altLang="en-US"/>
          </a:p>
          <a:p>
            <a:pPr lvl="2" eaLnBrk="1" latinLnBrk="0" hangingPunct="1"/>
            <a:r>
              <a:rPr lang="ja-JP" altLang="en-US"/>
              <a:t>第 </a:t>
            </a:r>
            <a:r>
              <a:rPr lang="en-US" altLang="ja-JP"/>
              <a:t>3 </a:t>
            </a:r>
            <a:r>
              <a:rPr lang="ja-JP" altLang="en-US"/>
              <a:t>レベル</a:t>
            </a:r>
            <a:endParaRPr lang="ja-JP" altLang="en-US"/>
          </a:p>
          <a:p>
            <a:pPr lvl="3" eaLnBrk="1" latinLnBrk="0" hangingPunct="1"/>
            <a:r>
              <a:rPr lang="ja-JP" altLang="en-US"/>
              <a:t>第 </a:t>
            </a:r>
            <a:r>
              <a:rPr lang="en-US" altLang="ja-JP"/>
              <a:t>4 </a:t>
            </a:r>
            <a:r>
              <a:rPr lang="ja-JP" altLang="en-US"/>
              <a:t>レベル</a:t>
            </a:r>
            <a:endParaRPr lang="ja-JP" altLang="en-US"/>
          </a:p>
          <a:p>
            <a:pPr lvl="4" eaLnBrk="1" latinLnBrk="0" hangingPunct="1"/>
            <a:r>
              <a:rPr lang="ja-JP" altLang="en-US"/>
              <a:t>第 </a:t>
            </a:r>
            <a:r>
              <a:rPr lang="en-US" altLang="ja-JP"/>
              <a:t>5 </a:t>
            </a:r>
            <a:r>
              <a:rPr lang="ja-JP" altLang="en-US"/>
              <a:t>レベル</a:t>
            </a:r>
            <a:endParaRPr kumimoji="0" lang="en-US"/>
          </a:p>
        </p:txBody>
      </p:sp>
      <p:sp>
        <p:nvSpPr>
          <p:cNvPr id="3" name="日付プレースホルダー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27215-1C76-461C-876E-187238FBBF72}" type="datetimeFigureOut">
              <a:rPr kumimoji="1" lang="ja-JP" altLang="en-US" smtClean="0"/>
              <a:t/>
            </a:fld>
            <a:endParaRPr kumimoji="1" lang="ja-JP" altLang="en-US"/>
          </a:p>
        </p:txBody>
      </p:sp>
      <p:sp>
        <p:nvSpPr>
          <p:cNvPr id="10" name="タイトル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ja-JP" altLang="en-US"/>
              <a:t>マスター タイトルの書式設定</a:t>
            </a:r>
            <a:endParaRPr kumimoji="1" lang="ja-JP" altLang="en-US"/>
          </a:p>
        </p:txBody>
      </p:sp>
      <p:pic>
        <p:nvPicPr>
          <p:cNvPr id="1026" name="图片 16" descr="image001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5413" y="6391275"/>
            <a:ext cx="5715000" cy="466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14400" y="304800"/>
            <a:ext cx="9448800" cy="4873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711200" y="1295400"/>
            <a:ext cx="5359400" cy="5105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73800" y="1295400"/>
            <a:ext cx="5359400" cy="5105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0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F64F990-8BFA-44D8-AF67-BD54EC0D959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D1ABD70-58F0-4997-AAC2-BE06A3482717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1.xml" /><Relationship Id="rId4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tags" Target="../tags/tag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1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4.gif" /><Relationship Id="rId4" Type="http://schemas.openxmlformats.org/officeDocument/2006/relationships/image" Target="../media/image1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4106405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104140" y="6402070"/>
            <a:ext cx="12192000" cy="36830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b="1">
                <a:latin typeface="Calibri"/>
                <a:ea typeface="宋体" panose="02010600030101010101" pitchFamily="2" charset="-122"/>
                <a:sym typeface="+mn-ea"/>
              </a:rPr>
              <a:t>大家好！今天我们谈谈：</a:t>
            </a:r>
            <a:r>
              <a:rPr lang="zh-CN" b="1">
                <a:latin typeface="Calibri"/>
                <a:ea typeface="宋体" panose="02010600030101010101" pitchFamily="2" charset="-122"/>
                <a:sym typeface="+mn-ea"/>
              </a:rPr>
              <a:t>不可重复的测量系统如何进行测量系统分析，用minitab实现分析</a:t>
            </a:r>
            <a:endParaRPr lang="zh-CN" b="1">
              <a:latin typeface="Calibri"/>
              <a:ea typeface="宋体" panose="02010600030101010101" pitchFamily="2" charset="-122"/>
              <a:sym typeface="+mn-ea"/>
            </a:endParaRPr>
          </a:p>
        </p:txBody>
      </p:sp>
      <p:sp>
        <p:nvSpPr>
          <p:cNvPr id="2" name="Text Box 5"/>
          <p:cNvSpPr txBox="1">
            <a:spLocks noChangeArrowheads="1"/>
          </p:cNvSpPr>
          <p:nvPr/>
        </p:nvSpPr>
        <p:spPr bwMode="auto">
          <a:xfrm>
            <a:off x="416560" y="2542540"/>
            <a:ext cx="11359515" cy="112966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ts val="81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chemeClr val="hlink"/>
                </a:solidFill>
                <a:sym typeface="+mn-ea"/>
              </a:rPr>
              <a:t>不可重复的测量的系统分析方法</a:t>
            </a:r>
            <a:endParaRPr lang="zh-CN" altLang="en-US" sz="3200" b="1">
              <a:solidFill>
                <a:schemeClr val="hlink"/>
              </a:solidFill>
              <a:sym typeface="+mn-ea"/>
            </a:endParaRPr>
          </a:p>
        </p:txBody>
      </p:sp>
      <p:sp>
        <p:nvSpPr>
          <p:cNvPr id="3" name="标题 1"/>
          <p:cNvSpPr>
            <a:spLocks noGrp="1"/>
          </p:cNvSpPr>
          <p:nvPr/>
        </p:nvSpPr>
        <p:spPr>
          <a:xfrm>
            <a:off x="3607435" y="0"/>
            <a:ext cx="5426075" cy="659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7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用例子把minitab的使用变简单</a:t>
            </a:r>
            <a:endParaRPr sz="27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3175"/>
            <a:ext cx="3471545" cy="7569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20455" y="1475740"/>
            <a:ext cx="3471545" cy="756920"/>
          </a:xfrm>
          <a:prstGeom prst="rect">
            <a:avLst/>
          </a:prstGeom>
        </p:spPr>
      </p:pic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339725" y="4333240"/>
            <a:ext cx="11359515" cy="112966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ts val="8100"/>
              </a:lnSpc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sym typeface="+mn-ea"/>
              </a:rPr>
              <a:t>例子：拉力机的测量系统分析</a:t>
            </a:r>
            <a:endParaRPr lang="zh-CN" altLang="en-US" sz="3200" b="1">
              <a:solidFill>
                <a:srgbClr val="FF0000"/>
              </a:soli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椭圆形标注 4"/>
          <p:cNvSpPr/>
          <p:nvPr/>
        </p:nvSpPr>
        <p:spPr>
          <a:xfrm>
            <a:off x="3301365" y="3278505"/>
            <a:ext cx="5155565" cy="1913890"/>
          </a:xfrm>
          <a:prstGeom prst="wedgeEllipseCallout">
            <a:avLst>
              <a:gd name="adj1" fmla="val -34369"/>
              <a:gd name="adj2" fmla="val -12700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例如：拉力，燃烧、硬度测试等，这些样件都无法进行第二次测量</a:t>
            </a:r>
            <a:endParaRPr lang="zh-CN" altLang="en-US"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725805" y="760095"/>
            <a:ext cx="6318885" cy="11372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l"/>
            <a:r>
              <a:rPr lang="zh-CN" sz="2800">
                <a:solidFill>
                  <a:srgbClr val="FF0000"/>
                </a:solidFill>
              </a:rPr>
              <a:t>就是经过检测后，受检部件的完整性遭到破坏或部分破坏，而不能重复测量</a:t>
            </a:r>
            <a:endParaRPr lang="zh-CN" sz="2800">
              <a:solidFill>
                <a:srgbClr val="FF0000"/>
              </a:solidFill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8070" y="2327910"/>
            <a:ext cx="3503930" cy="1974215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/>
        </p:nvSpPr>
        <p:spPr>
          <a:xfrm>
            <a:off x="8145145" y="0"/>
            <a:ext cx="3962400" cy="659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用例子把minitab的使用变简单</a:t>
            </a:r>
            <a:endParaRPr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/>
        </p:nvSpPr>
        <p:spPr>
          <a:xfrm>
            <a:off x="228600" y="-3175"/>
            <a:ext cx="2528570" cy="532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不可重复测量定义</a:t>
            </a:r>
            <a:endParaRPr lang="zh-CN"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359275" y="6397625"/>
            <a:ext cx="432879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什么是不可重复的测量系统</a:t>
            </a:r>
            <a:endParaRPr sz="2400" b="1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11525"/>
            <a:ext cx="2506345" cy="3474085"/>
          </a:xfrm>
          <a:prstGeom prst="rect">
            <a:avLst/>
          </a:prstGeom>
        </p:spPr>
      </p:pic>
      <p:sp>
        <p:nvSpPr>
          <p:cNvPr id="2" name="左大括号 1"/>
          <p:cNvSpPr/>
          <p:nvPr/>
        </p:nvSpPr>
        <p:spPr>
          <a:xfrm>
            <a:off x="1628140" y="1159510"/>
            <a:ext cx="379095" cy="2532380"/>
          </a:xfrm>
          <a:prstGeom prst="leftBrace">
            <a:avLst>
              <a:gd name="adj1" fmla="val 8333"/>
              <a:gd name="adj2" fmla="val 4679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  <p:sp>
        <p:nvSpPr>
          <p:cNvPr id="7" name="矩形 6"/>
          <p:cNvSpPr/>
          <p:nvPr/>
        </p:nvSpPr>
        <p:spPr>
          <a:xfrm>
            <a:off x="2007235" y="1277620"/>
            <a:ext cx="5560695" cy="608330"/>
          </a:xfrm>
          <a:prstGeom prst="rect">
            <a:avLst/>
          </a:prstGeo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l"/>
            <a:r>
              <a:rPr sz="2800">
                <a:solidFill>
                  <a:srgbClr val="FF0000"/>
                </a:solidFill>
              </a:rPr>
              <a:t>测试产品会由于测量过程受到破坏</a:t>
            </a:r>
            <a:endParaRPr sz="2800">
              <a:solidFill>
                <a:srgbClr val="FF0000"/>
              </a:solidFill>
            </a:endParaRPr>
          </a:p>
        </p:txBody>
      </p:sp>
      <p:sp>
        <p:nvSpPr>
          <p:cNvPr id="11" name="椭圆形标注 10"/>
          <p:cNvSpPr/>
          <p:nvPr/>
        </p:nvSpPr>
        <p:spPr>
          <a:xfrm>
            <a:off x="7779385" y="528955"/>
            <a:ext cx="4412615" cy="1913255"/>
          </a:xfrm>
          <a:prstGeom prst="wedgeEllipseCallout">
            <a:avLst>
              <a:gd name="adj1" fmla="val -56029"/>
              <a:gd name="adj2" fmla="val 11599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l"/>
            <a:r>
              <a:rPr sz="280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sym typeface="+mn-ea"/>
              </a:rPr>
              <a:t>例如</a:t>
            </a:r>
            <a:r>
              <a:rPr lang="zh-CN" sz="280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sym typeface="+mn-ea"/>
              </a:rPr>
              <a:t>：</a:t>
            </a:r>
            <a:r>
              <a:rPr sz="280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sym typeface="+mn-ea"/>
              </a:rPr>
              <a:t>强度测试、粘度测试、拉力测试、燃烧测试等</a:t>
            </a:r>
            <a:endParaRPr lang="zh-CN" altLang="en-US" sz="280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  <a:sym typeface="+mn-ea"/>
            </a:endParaRPr>
          </a:p>
        </p:txBody>
      </p:sp>
      <p:sp>
        <p:nvSpPr>
          <p:cNvPr id="3" name="标题 1"/>
          <p:cNvSpPr>
            <a:spLocks noGrp="1"/>
          </p:cNvSpPr>
          <p:nvPr/>
        </p:nvSpPr>
        <p:spPr>
          <a:xfrm>
            <a:off x="8133715" y="0"/>
            <a:ext cx="3962400" cy="659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用例子把minitab的使用变简单</a:t>
            </a:r>
            <a:endParaRPr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5" name="标题 1"/>
          <p:cNvSpPr>
            <a:spLocks noGrp="1"/>
          </p:cNvSpPr>
          <p:nvPr/>
        </p:nvSpPr>
        <p:spPr>
          <a:xfrm>
            <a:off x="228600" y="-3175"/>
            <a:ext cx="2528570" cy="532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不可重复测量定义</a:t>
            </a:r>
            <a:endParaRPr lang="zh-CN"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1938020" y="2442210"/>
            <a:ext cx="7331075" cy="950595"/>
          </a:xfrm>
          <a:prstGeom prst="rect">
            <a:avLst/>
          </a:prstGeom>
          <a:noFill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l"/>
            <a:r>
              <a:rPr sz="2800">
                <a:solidFill>
                  <a:srgbClr val="FF0000"/>
                </a:solidFill>
              </a:rPr>
              <a:t>测试产品本身并不会由于测量过程而受到破坏，但是被测的特性会随着测试而发生变化</a:t>
            </a:r>
            <a:endParaRPr sz="2800">
              <a:solidFill>
                <a:srgbClr val="FF0000"/>
              </a:solidFill>
            </a:endParaRPr>
          </a:p>
        </p:txBody>
      </p:sp>
      <p:sp>
        <p:nvSpPr>
          <p:cNvPr id="9" name="椭圆形标注 8"/>
          <p:cNvSpPr/>
          <p:nvPr/>
        </p:nvSpPr>
        <p:spPr>
          <a:xfrm>
            <a:off x="5743575" y="3984625"/>
            <a:ext cx="5637530" cy="2128520"/>
          </a:xfrm>
          <a:prstGeom prst="wedgeEllipseCallout">
            <a:avLst>
              <a:gd name="adj1" fmla="val -39828"/>
              <a:gd name="adj2" fmla="val -7398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l"/>
            <a:r>
              <a:rPr sz="280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sym typeface="+mn-ea"/>
              </a:rPr>
              <a:t>例如</a:t>
            </a:r>
            <a:r>
              <a:rPr lang="zh-CN" sz="280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sym typeface="+mn-ea"/>
              </a:rPr>
              <a:t>：</a:t>
            </a:r>
            <a:r>
              <a:rPr sz="280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sym typeface="+mn-ea"/>
              </a:rPr>
              <a:t>功率测试、泄露测试等。在这类测试过程中，测量值会呈现某种趋势的规律</a:t>
            </a:r>
            <a:endParaRPr sz="280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  <a:sym typeface="+mn-ea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4042410" y="6325235"/>
            <a:ext cx="432879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不可重复的测量</a:t>
            </a:r>
            <a:r>
              <a:rPr lang="zh-CN"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分为两类</a:t>
            </a:r>
            <a:endParaRPr lang="zh-CN" sz="2400" b="1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2" name="标题 1"/>
          <p:cNvSpPr>
            <a:spLocks noGrp="1"/>
          </p:cNvSpPr>
          <p:nvPr/>
        </p:nvSpPr>
        <p:spPr>
          <a:xfrm>
            <a:off x="8121650" y="0"/>
            <a:ext cx="3962400" cy="659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用例子把minitab的使用变简单</a:t>
            </a:r>
            <a:endParaRPr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14" name="标题 1"/>
          <p:cNvSpPr>
            <a:spLocks noGrp="1"/>
          </p:cNvSpPr>
          <p:nvPr/>
        </p:nvSpPr>
        <p:spPr>
          <a:xfrm>
            <a:off x="216535" y="-3175"/>
            <a:ext cx="2528570" cy="532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不可重复测量定义</a:t>
            </a:r>
            <a:endParaRPr lang="zh-CN"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11" grpId="0"/>
      <p:bldP spid="6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88265" y="840740"/>
            <a:ext cx="12103735" cy="11372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l"/>
            <a:r>
              <a:rPr lang="zh-CN" sz="2600" b="1">
                <a:solidFill>
                  <a:srgbClr val="FF0000"/>
                </a:solidFill>
              </a:rPr>
              <a:t>先进行测量策划：由二名评价人用拉力机对十个零件进行三次不可重复性测量</a:t>
            </a:r>
            <a:endParaRPr lang="zh-CN" sz="2600" b="1">
              <a:solidFill>
                <a:srgbClr val="FF0000"/>
              </a:solidFill>
            </a:endParaRPr>
          </a:p>
        </p:txBody>
      </p:sp>
      <p:sp>
        <p:nvSpPr>
          <p:cNvPr id="9" name="椭圆形标注 8"/>
          <p:cNvSpPr/>
          <p:nvPr/>
        </p:nvSpPr>
        <p:spPr>
          <a:xfrm>
            <a:off x="3287395" y="2228850"/>
            <a:ext cx="3649345" cy="1913890"/>
          </a:xfrm>
          <a:prstGeom prst="wedgeEllipseCallout">
            <a:avLst>
              <a:gd name="adj1" fmla="val -42744"/>
              <a:gd name="adj2" fmla="val -8112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即：10-2-3 GRR不可重复测量</a:t>
            </a:r>
            <a:endParaRPr lang="zh-CN" altLang="en-US"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  <p:pic>
        <p:nvPicPr>
          <p:cNvPr id="11" name="图片 10" descr="AH$52Q_G``O_@@N_`ANKE9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559810"/>
            <a:ext cx="2924175" cy="1819275"/>
          </a:xfrm>
          <a:prstGeom prst="rect">
            <a:avLst/>
          </a:prstGeom>
        </p:spPr>
      </p:pic>
      <p:sp>
        <p:nvSpPr>
          <p:cNvPr id="12" name="标题 1"/>
          <p:cNvSpPr>
            <a:spLocks noGrp="1"/>
          </p:cNvSpPr>
          <p:nvPr/>
        </p:nvSpPr>
        <p:spPr>
          <a:xfrm>
            <a:off x="8121650" y="0"/>
            <a:ext cx="3962400" cy="659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用例子把minitab的使用变简单</a:t>
            </a:r>
            <a:endParaRPr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14" name="标题 1"/>
          <p:cNvSpPr>
            <a:spLocks noGrp="1"/>
          </p:cNvSpPr>
          <p:nvPr/>
        </p:nvSpPr>
        <p:spPr>
          <a:xfrm>
            <a:off x="0" y="0"/>
            <a:ext cx="3014345" cy="532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不可重复测量分析例子</a:t>
            </a:r>
            <a:endParaRPr lang="en-US" altLang="zh-CN"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002280" y="6397625"/>
            <a:ext cx="714819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用拉力机的例子来进行不可重复测量系统分析</a:t>
            </a:r>
            <a:endParaRPr lang="zh-CN" sz="2400" b="1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3" name="椭圆形标注 2"/>
          <p:cNvSpPr/>
          <p:nvPr/>
        </p:nvSpPr>
        <p:spPr>
          <a:xfrm>
            <a:off x="7689850" y="2228850"/>
            <a:ext cx="3649345" cy="1913890"/>
          </a:xfrm>
          <a:prstGeom prst="wedgeEllipseCallout">
            <a:avLst>
              <a:gd name="adj1" fmla="val -42744"/>
              <a:gd name="adj2" fmla="val -8112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每个零件为一组，共</a:t>
            </a:r>
            <a:r>
              <a:rPr lang="en-US" alt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10</a:t>
            </a:r>
            <a:r>
              <a:rPr lang="zh-CN" altLang="en-US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组，每组测量</a:t>
            </a:r>
            <a:r>
              <a:rPr lang="en-US" alt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3</a:t>
            </a:r>
            <a:r>
              <a:rPr lang="zh-CN" altLang="en-US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次，共测量</a:t>
            </a:r>
            <a:r>
              <a:rPr lang="en-US" alt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30</a:t>
            </a:r>
            <a:r>
              <a:rPr lang="zh-CN" altLang="en-US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次</a:t>
            </a:r>
            <a:endParaRPr lang="zh-CN" altLang="en-US"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232410" y="784225"/>
          <a:ext cx="925195" cy="54571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25195"/>
              </a:tblGrid>
              <a:tr h="80581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zh-CN" sz="2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零件序号</a:t>
                      </a:r>
                      <a:endParaRPr lang="en-US" altLang="en-US" sz="900" b="0">
                        <a:latin typeface="Calibri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43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61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2 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59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2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4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19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5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2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6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2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7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67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8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7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9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26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10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" name="图片 2" descr="W1[UTIKG(%3VIUE(C`[0I0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5165" y="687070"/>
            <a:ext cx="7477125" cy="1962150"/>
          </a:xfrm>
          <a:prstGeom prst="rect">
            <a:avLst/>
          </a:prstGeom>
        </p:spPr>
      </p:pic>
      <p:sp>
        <p:nvSpPr>
          <p:cNvPr id="9" name="椭圆形标注 8"/>
          <p:cNvSpPr/>
          <p:nvPr/>
        </p:nvSpPr>
        <p:spPr>
          <a:xfrm>
            <a:off x="8698230" y="4484370"/>
            <a:ext cx="3385820" cy="2373630"/>
          </a:xfrm>
          <a:prstGeom prst="wedgeEllipseCallout">
            <a:avLst>
              <a:gd name="adj1" fmla="val -56769"/>
              <a:gd name="adj2" fmla="val -3523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sz="2800">
                <a:solidFill>
                  <a:srgbClr val="FF0000"/>
                </a:solidFill>
              </a:rPr>
              <a:t>也就是，有靠近上限的零件，也有靠近下限的零件</a:t>
            </a:r>
            <a:endParaRPr lang="zh-CN" sz="2800">
              <a:solidFill>
                <a:srgbClr val="FF0000"/>
              </a:solidFill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8410" y="3763010"/>
            <a:ext cx="3175000" cy="2209800"/>
          </a:xfrm>
          <a:prstGeom prst="rect">
            <a:avLst/>
          </a:prstGeom>
        </p:spPr>
      </p:pic>
      <p:sp>
        <p:nvSpPr>
          <p:cNvPr id="12" name="标题 1"/>
          <p:cNvSpPr>
            <a:spLocks noGrp="1"/>
          </p:cNvSpPr>
          <p:nvPr/>
        </p:nvSpPr>
        <p:spPr>
          <a:xfrm>
            <a:off x="8121650" y="0"/>
            <a:ext cx="3962400" cy="659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用例子把minitab的使用变简单</a:t>
            </a:r>
            <a:endParaRPr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14" name="标题 1"/>
          <p:cNvSpPr>
            <a:spLocks noGrp="1"/>
          </p:cNvSpPr>
          <p:nvPr/>
        </p:nvSpPr>
        <p:spPr>
          <a:xfrm>
            <a:off x="0" y="0"/>
            <a:ext cx="3014345" cy="532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不可重复测量分析例子</a:t>
            </a:r>
            <a:endParaRPr lang="en-US" altLang="zh-CN"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296410" y="6397625"/>
            <a:ext cx="343916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如何获得这</a:t>
            </a:r>
            <a:r>
              <a:rPr lang="en-US" altLang="zh-CN"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10</a:t>
            </a:r>
            <a:r>
              <a:rPr lang="zh-CN" altLang="en-US"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组零件</a:t>
            </a:r>
            <a:endParaRPr lang="zh-CN" altLang="en-US" sz="2400" b="1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6" name="椭圆形标注 5"/>
          <p:cNvSpPr/>
          <p:nvPr/>
        </p:nvSpPr>
        <p:spPr>
          <a:xfrm>
            <a:off x="1683385" y="1762760"/>
            <a:ext cx="2811145" cy="1755140"/>
          </a:xfrm>
          <a:prstGeom prst="wedgeEllipseCallout">
            <a:avLst>
              <a:gd name="adj1" fmla="val -65242"/>
              <a:gd name="adj2" fmla="val -54124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sz="2800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把</a:t>
            </a:r>
            <a:r>
              <a:rPr lang="en-US" sz="2800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10</a:t>
            </a:r>
            <a:r>
              <a:rPr lang="zh-CN" altLang="en-US" sz="2800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组</a:t>
            </a:r>
            <a:r>
              <a:rPr sz="2800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零件编号1到10</a:t>
            </a:r>
            <a:endParaRPr lang="zh-CN" altLang="en-US" sz="2800" b="1">
              <a:solidFill>
                <a:srgbClr val="FF0000"/>
              </a:solidFill>
              <a:latin typeface="Calibri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8" name="椭圆形标注 7"/>
          <p:cNvSpPr/>
          <p:nvPr/>
        </p:nvSpPr>
        <p:spPr>
          <a:xfrm>
            <a:off x="3566795" y="3866515"/>
            <a:ext cx="4919980" cy="1755140"/>
          </a:xfrm>
          <a:prstGeom prst="wedgeEllipseCallout">
            <a:avLst>
              <a:gd name="adj1" fmla="val -44811"/>
              <a:gd name="adj2" fmla="val -88350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indent="0"/>
            <a:r>
              <a:rPr sz="2800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这</a:t>
            </a:r>
            <a:r>
              <a:rPr lang="en-US" sz="2800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10</a:t>
            </a:r>
            <a:r>
              <a:rPr lang="zh-CN" altLang="en-US" sz="2800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个</a:t>
            </a:r>
            <a:r>
              <a:rPr sz="2800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零件必须涵盖公差（或者过程变差）的80%范围</a:t>
            </a:r>
            <a:endParaRPr lang="zh-CN" altLang="en-US" sz="2800" b="1">
              <a:solidFill>
                <a:srgbClr val="FF0000"/>
              </a:solidFill>
              <a:latin typeface="Calibri"/>
              <a:ea typeface="宋体" panose="02010600030101010101" pitchFamily="2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3843020" y="6397625"/>
            <a:ext cx="519874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如何</a:t>
            </a:r>
            <a:r>
              <a:rPr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确保这10</a:t>
            </a:r>
            <a:r>
              <a:rPr lang="zh-CN"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组</a:t>
            </a:r>
            <a:r>
              <a:rPr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零件有较大差异</a:t>
            </a:r>
            <a:endParaRPr sz="2400" b="1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232410" y="784225"/>
          <a:ext cx="925195" cy="54571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25195"/>
              </a:tblGrid>
              <a:tr h="80581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zh-CN" sz="2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零件序号</a:t>
                      </a:r>
                      <a:endParaRPr lang="en-US" altLang="en-US" sz="900" b="0">
                        <a:latin typeface="Calibri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43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61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2 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59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2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4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19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5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2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6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2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7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67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8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7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9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26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10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8" name="右箭头 7"/>
          <p:cNvSpPr/>
          <p:nvPr/>
        </p:nvSpPr>
        <p:spPr>
          <a:xfrm>
            <a:off x="1485265" y="2661285"/>
            <a:ext cx="2529205" cy="1354455"/>
          </a:xfrm>
          <a:prstGeom prst="right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/>
              <a:t>获取的方式</a:t>
            </a:r>
            <a:endParaRPr lang="zh-CN" altLang="en-US" sz="2800"/>
          </a:p>
        </p:txBody>
      </p:sp>
      <p:sp>
        <p:nvSpPr>
          <p:cNvPr id="10" name="矩形 9"/>
          <p:cNvSpPr/>
          <p:nvPr/>
        </p:nvSpPr>
        <p:spPr>
          <a:xfrm>
            <a:off x="4342765" y="1927860"/>
            <a:ext cx="2152015" cy="631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/>
              <a:t>不同批号</a:t>
            </a:r>
            <a:endParaRPr lang="zh-CN" altLang="en-US" sz="2800"/>
          </a:p>
        </p:txBody>
      </p:sp>
      <p:sp>
        <p:nvSpPr>
          <p:cNvPr id="11" name="矩形 10"/>
          <p:cNvSpPr/>
          <p:nvPr/>
        </p:nvSpPr>
        <p:spPr>
          <a:xfrm>
            <a:off x="4342765" y="2661285"/>
            <a:ext cx="2152015" cy="631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l"/>
            <a:r>
              <a:rPr lang="zh-CN" sz="2800"/>
              <a:t>不同炉号</a:t>
            </a:r>
            <a:endParaRPr lang="zh-CN" sz="2800"/>
          </a:p>
        </p:txBody>
      </p:sp>
      <p:sp>
        <p:nvSpPr>
          <p:cNvPr id="12" name="矩形 11"/>
          <p:cNvSpPr/>
          <p:nvPr/>
        </p:nvSpPr>
        <p:spPr>
          <a:xfrm>
            <a:off x="4342765" y="3371850"/>
            <a:ext cx="2152015" cy="631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l"/>
            <a:r>
              <a:rPr lang="zh-CN" sz="2800"/>
              <a:t>不同批原料</a:t>
            </a:r>
            <a:endParaRPr lang="zh-CN" sz="2800"/>
          </a:p>
        </p:txBody>
      </p:sp>
      <p:sp>
        <p:nvSpPr>
          <p:cNvPr id="13" name="矩形 12"/>
          <p:cNvSpPr/>
          <p:nvPr/>
        </p:nvSpPr>
        <p:spPr>
          <a:xfrm>
            <a:off x="4343400" y="4120515"/>
            <a:ext cx="2152015" cy="6318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l"/>
            <a:r>
              <a:rPr lang="zh-CN" sz="2800"/>
              <a:t>不同班次</a:t>
            </a:r>
            <a:endParaRPr lang="zh-CN" sz="2800"/>
          </a:p>
        </p:txBody>
      </p:sp>
      <p:sp>
        <p:nvSpPr>
          <p:cNvPr id="3" name="标题 1"/>
          <p:cNvSpPr>
            <a:spLocks noGrp="1"/>
          </p:cNvSpPr>
          <p:nvPr/>
        </p:nvSpPr>
        <p:spPr>
          <a:xfrm>
            <a:off x="8121650" y="0"/>
            <a:ext cx="3962400" cy="659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用例子把minitab的使用变简单</a:t>
            </a:r>
            <a:endParaRPr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14" name="标题 1"/>
          <p:cNvSpPr>
            <a:spLocks noGrp="1"/>
          </p:cNvSpPr>
          <p:nvPr/>
        </p:nvSpPr>
        <p:spPr>
          <a:xfrm>
            <a:off x="0" y="0"/>
            <a:ext cx="3014345" cy="532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不可重复测量分析例子</a:t>
            </a:r>
            <a:endParaRPr lang="en-US" altLang="zh-CN"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3" presetClass="entr" presetSubtype="1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3" presetClass="entr" presetSubtype="1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3" presetClass="entr" presetSubtype="1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1" presetID="3" presetClass="entr" presetSubtype="1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3014345" y="6397625"/>
            <a:ext cx="614108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在可重复测量中，每个零件可以重复测量</a:t>
            </a:r>
            <a:endParaRPr sz="2400" b="1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232410" y="784225"/>
          <a:ext cx="925195" cy="54571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25195"/>
              </a:tblGrid>
              <a:tr h="80581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zh-CN" sz="2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零件序号</a:t>
                      </a:r>
                      <a:endParaRPr lang="en-US" altLang="en-US" sz="900" b="0">
                        <a:latin typeface="Calibri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43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61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2 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59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2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4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19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5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2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6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2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7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67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8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7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9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26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10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177925" y="782171"/>
          <a:ext cx="7175500" cy="125031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96975"/>
                <a:gridCol w="1196975"/>
                <a:gridCol w="1195705"/>
                <a:gridCol w="1116965"/>
                <a:gridCol w="1275715"/>
                <a:gridCol w="1193165"/>
              </a:tblGrid>
              <a:tr h="350520">
                <a:tc gridSpan="3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评价人一</a:t>
                      </a:r>
                      <a:endParaRPr lang="en-US" altLang="en-US" sz="20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评价人二</a:t>
                      </a:r>
                      <a:endParaRPr lang="en-US" altLang="en-US" sz="20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9149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6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第一次试验</a:t>
                      </a:r>
                      <a:endParaRPr lang="en-US" altLang="en-US" sz="16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6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第二次试验</a:t>
                      </a:r>
                      <a:endParaRPr lang="en-US" altLang="en-US" sz="16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6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第三次试验</a:t>
                      </a:r>
                      <a:endParaRPr lang="en-US" altLang="en-US" sz="16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6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第一次试验</a:t>
                      </a:r>
                      <a:endParaRPr lang="en-US" altLang="en-US" sz="16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6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第二次试验</a:t>
                      </a:r>
                      <a:endParaRPr lang="en-US" altLang="en-US" sz="16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16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第三次试验</a:t>
                      </a:r>
                      <a:endParaRPr lang="en-US" altLang="en-US" sz="16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830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34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35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35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35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34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36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9" name="椭圆形标注 8"/>
          <p:cNvSpPr/>
          <p:nvPr/>
        </p:nvSpPr>
        <p:spPr>
          <a:xfrm>
            <a:off x="2534920" y="3513455"/>
            <a:ext cx="2992120" cy="1913890"/>
          </a:xfrm>
          <a:prstGeom prst="wedgeEllipseCallout">
            <a:avLst>
              <a:gd name="adj1" fmla="val -69609"/>
              <a:gd name="adj2" fmla="val -14678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评价人一随机测量了1号零件3次</a:t>
            </a:r>
            <a:endParaRPr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  <p:sp>
        <p:nvSpPr>
          <p:cNvPr id="4" name="椭圆形标注 3"/>
          <p:cNvSpPr/>
          <p:nvPr/>
        </p:nvSpPr>
        <p:spPr>
          <a:xfrm>
            <a:off x="5527040" y="3871595"/>
            <a:ext cx="2992120" cy="1913890"/>
          </a:xfrm>
          <a:prstGeom prst="wedgeEllipseCallout">
            <a:avLst>
              <a:gd name="adj1" fmla="val -61481"/>
              <a:gd name="adj2" fmla="val -172760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评价人</a:t>
            </a:r>
            <a:r>
              <a:rPr 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二</a:t>
            </a:r>
            <a:r>
              <a:rPr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随机测量了1号零件3次</a:t>
            </a:r>
            <a:endParaRPr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17000" y="614680"/>
            <a:ext cx="3175000" cy="2114550"/>
          </a:xfrm>
          <a:prstGeom prst="rect">
            <a:avLst/>
          </a:prstGeom>
        </p:spPr>
      </p:pic>
      <p:sp>
        <p:nvSpPr>
          <p:cNvPr id="12" name="标题 1"/>
          <p:cNvSpPr>
            <a:spLocks noGrp="1"/>
          </p:cNvSpPr>
          <p:nvPr/>
        </p:nvSpPr>
        <p:spPr>
          <a:xfrm>
            <a:off x="8121650" y="0"/>
            <a:ext cx="3962400" cy="659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用例子把minitab的使用变简单</a:t>
            </a:r>
            <a:endParaRPr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14" name="标题 1"/>
          <p:cNvSpPr>
            <a:spLocks noGrp="1"/>
          </p:cNvSpPr>
          <p:nvPr/>
        </p:nvSpPr>
        <p:spPr>
          <a:xfrm>
            <a:off x="0" y="0"/>
            <a:ext cx="3014345" cy="532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不可重复测量分析例子</a:t>
            </a:r>
            <a:endParaRPr lang="en-US" altLang="zh-CN"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5" name="椭圆形标注 4"/>
          <p:cNvSpPr/>
          <p:nvPr/>
        </p:nvSpPr>
        <p:spPr>
          <a:xfrm>
            <a:off x="8519160" y="2843530"/>
            <a:ext cx="3564255" cy="2847975"/>
          </a:xfrm>
          <a:prstGeom prst="wedgeEllipseCallout">
            <a:avLst>
              <a:gd name="adj1" fmla="val -38334"/>
              <a:gd name="adj2" fmla="val -2354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sz="2800">
                <a:solidFill>
                  <a:srgbClr val="FF0000"/>
                </a:solidFill>
              </a:rPr>
              <a:t>因此，如果是可重复测量，每组只需要</a:t>
            </a:r>
            <a:r>
              <a:rPr lang="en-US" altLang="zh-CN" sz="2800">
                <a:solidFill>
                  <a:srgbClr val="FF0000"/>
                </a:solidFill>
              </a:rPr>
              <a:t>1</a:t>
            </a:r>
            <a:r>
              <a:rPr lang="zh-CN" altLang="en-US" sz="2800">
                <a:solidFill>
                  <a:srgbClr val="FF0000"/>
                </a:solidFill>
              </a:rPr>
              <a:t>个零件，共</a:t>
            </a:r>
            <a:r>
              <a:rPr lang="en-US" altLang="zh-CN" sz="2800">
                <a:solidFill>
                  <a:srgbClr val="FF0000"/>
                </a:solidFill>
              </a:rPr>
              <a:t>10</a:t>
            </a:r>
            <a:r>
              <a:rPr lang="zh-CN" altLang="en-US" sz="2800">
                <a:solidFill>
                  <a:srgbClr val="FF0000"/>
                </a:solidFill>
              </a:rPr>
              <a:t>个零件</a:t>
            </a:r>
            <a:endParaRPr lang="zh-CN" altLang="en-US" sz="2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1312545" y="6472555"/>
            <a:ext cx="1061402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在不可重复测量中，由于每个零件无法进行第二次测量。采取另外的策略</a:t>
            </a:r>
            <a:endParaRPr sz="2400" b="1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232410" y="784225"/>
          <a:ext cx="925195" cy="54571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25195"/>
              </a:tblGrid>
              <a:tr h="80581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zh-CN" sz="2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零件序号</a:t>
                      </a:r>
                      <a:endParaRPr lang="en-US" altLang="en-US" sz="900" b="0">
                        <a:latin typeface="Calibri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43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endParaRPr lang="zh-CN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61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2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59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endParaRPr lang="zh-CN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2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4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endParaRPr lang="zh-CN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19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5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endParaRPr lang="zh-CN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2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6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endParaRPr lang="zh-CN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2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7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endParaRPr lang="zh-CN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67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8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endParaRPr lang="zh-CN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7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9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endParaRPr lang="zh-CN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26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10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endParaRPr lang="zh-CN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9" name="椭圆形标注 8"/>
          <p:cNvSpPr/>
          <p:nvPr/>
        </p:nvSpPr>
        <p:spPr>
          <a:xfrm>
            <a:off x="2594610" y="3894455"/>
            <a:ext cx="3696970" cy="1936750"/>
          </a:xfrm>
          <a:prstGeom prst="wedgeEllipseCallout">
            <a:avLst>
              <a:gd name="adj1" fmla="val -69609"/>
              <a:gd name="adj2" fmla="val -14678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就是每组零件需要</a:t>
            </a:r>
            <a:r>
              <a:rPr lang="en-US" alt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6</a:t>
            </a:r>
            <a:r>
              <a:rPr lang="zh-CN" altLang="en-US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个，共需要</a:t>
            </a:r>
            <a:r>
              <a:rPr lang="en-US" alt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60</a:t>
            </a:r>
            <a:r>
              <a:rPr lang="zh-CN" altLang="en-US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个零件</a:t>
            </a:r>
            <a:endParaRPr lang="zh-CN" altLang="en-US"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  <p:sp>
        <p:nvSpPr>
          <p:cNvPr id="3" name="矩形 2"/>
          <p:cNvSpPr/>
          <p:nvPr/>
        </p:nvSpPr>
        <p:spPr>
          <a:xfrm>
            <a:off x="1157605" y="1548130"/>
            <a:ext cx="3208655" cy="45847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/>
              <a:t>每组中有六个零件</a:t>
            </a:r>
            <a:endParaRPr lang="zh-CN" altLang="en-US" sz="2800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7645" y="532130"/>
            <a:ext cx="1824355" cy="1228090"/>
          </a:xfrm>
          <a:prstGeom prst="rect">
            <a:avLst/>
          </a:prstGeom>
        </p:spPr>
      </p:pic>
      <p:sp>
        <p:nvSpPr>
          <p:cNvPr id="12" name="标题 1"/>
          <p:cNvSpPr>
            <a:spLocks noGrp="1"/>
          </p:cNvSpPr>
          <p:nvPr/>
        </p:nvSpPr>
        <p:spPr>
          <a:xfrm>
            <a:off x="8121650" y="0"/>
            <a:ext cx="3962400" cy="659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用例子把minitab的使用变简单</a:t>
            </a:r>
            <a:endParaRPr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14" name="标题 1"/>
          <p:cNvSpPr>
            <a:spLocks noGrp="1"/>
          </p:cNvSpPr>
          <p:nvPr/>
        </p:nvSpPr>
        <p:spPr>
          <a:xfrm>
            <a:off x="0" y="0"/>
            <a:ext cx="3014345" cy="532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不可重复测量分析例子</a:t>
            </a:r>
            <a:endParaRPr lang="en-US" altLang="zh-CN"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4" name="椭圆形标注 3"/>
          <p:cNvSpPr/>
          <p:nvPr/>
        </p:nvSpPr>
        <p:spPr>
          <a:xfrm>
            <a:off x="6522720" y="1760220"/>
            <a:ext cx="5130165" cy="1878965"/>
          </a:xfrm>
          <a:prstGeom prst="wedgeEllipseCallout">
            <a:avLst>
              <a:gd name="adj1" fmla="val -90240"/>
              <a:gd name="adj2" fmla="val -49324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要保证每组内的</a:t>
            </a:r>
            <a:r>
              <a:rPr lang="en-US" alt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6</a:t>
            </a:r>
            <a:r>
              <a:rPr lang="zh-CN" altLang="en-US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个零件最大程度的接近，相当于同一个零件</a:t>
            </a:r>
            <a:endParaRPr lang="zh-CN" altLang="en-US"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  <p:sp>
        <p:nvSpPr>
          <p:cNvPr id="5" name="椭圆形标注 4"/>
          <p:cNvSpPr/>
          <p:nvPr/>
        </p:nvSpPr>
        <p:spPr>
          <a:xfrm>
            <a:off x="6918960" y="4362450"/>
            <a:ext cx="5165090" cy="1971040"/>
          </a:xfrm>
          <a:prstGeom prst="wedgeEllipseCallout">
            <a:avLst>
              <a:gd name="adj1" fmla="val -17728"/>
              <a:gd name="adj2" fmla="val -86694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即同一组零件的加工过程中要保证“5M’s+1E”尽量相同</a:t>
            </a:r>
            <a:endParaRPr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文本框 99"/>
          <p:cNvSpPr txBox="1"/>
          <p:nvPr/>
        </p:nvSpPr>
        <p:spPr>
          <a:xfrm>
            <a:off x="887730" y="6397625"/>
            <a:ext cx="1130427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这样每个评价者都可以测量“同一个零件”三次，一组零件被测量六次</a:t>
            </a:r>
            <a:endParaRPr sz="2400" b="1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232410" y="784225"/>
          <a:ext cx="925195" cy="545719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25195"/>
              </a:tblGrid>
              <a:tr h="80581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altLang="zh-CN" sz="2400" b="0">
                          <a:latin typeface="宋体" panose="02010600030101010101" pitchFamily="2" charset="-122"/>
                          <a:ea typeface="宋体" panose="02010600030101010101" pitchFamily="2" charset="-122"/>
                        </a:rPr>
                        <a:t>零件序号</a:t>
                      </a:r>
                      <a:endParaRPr lang="en-US" altLang="en-US" sz="900" b="0">
                        <a:latin typeface="Calibri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43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endParaRPr lang="zh-CN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61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2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 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259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endParaRPr lang="zh-CN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2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4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endParaRPr lang="zh-CN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19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5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endParaRPr lang="zh-CN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2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6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endParaRPr lang="zh-CN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32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7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endParaRPr lang="zh-CN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6730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8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endParaRPr lang="zh-CN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75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9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endParaRPr lang="zh-CN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2625"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10</a:t>
                      </a:r>
                      <a:r>
                        <a:rPr lang="zh-CN" alt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组</a:t>
                      </a:r>
                      <a:endParaRPr lang="zh-CN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9" name="椭圆形标注 8"/>
          <p:cNvSpPr/>
          <p:nvPr/>
        </p:nvSpPr>
        <p:spPr>
          <a:xfrm>
            <a:off x="3360420" y="3222625"/>
            <a:ext cx="3670300" cy="2375535"/>
          </a:xfrm>
          <a:prstGeom prst="wedgeEllipseCallout">
            <a:avLst>
              <a:gd name="adj1" fmla="val -90743"/>
              <a:gd name="adj2" fmla="val -98944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我们把每组内的零件编号为1A，1B，1C，1D，1E，1F</a:t>
            </a:r>
            <a:endParaRPr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179830" y="784225"/>
          <a:ext cx="10517505" cy="124904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03045"/>
                <a:gridCol w="1500505"/>
                <a:gridCol w="1503680"/>
                <a:gridCol w="1503680"/>
                <a:gridCol w="1503680"/>
                <a:gridCol w="1499870"/>
                <a:gridCol w="1503045"/>
              </a:tblGrid>
              <a:tr h="41529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零件</a:t>
                      </a:r>
                      <a:r>
                        <a:rPr lang="zh-CN" altLang="en-US" sz="20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编号</a:t>
                      </a:r>
                      <a:endParaRPr lang="zh-CN" altLang="en-US" sz="20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评价人一</a:t>
                      </a:r>
                      <a:endParaRPr lang="en-US" altLang="en-US" sz="20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en-US" sz="20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评价人二</a:t>
                      </a:r>
                      <a:endParaRPr lang="en-US" altLang="en-US" sz="20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418465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Calibri"/>
                          <a:cs typeface="Calibri" panose="020f0502020204030204" charset="0"/>
                        </a:rPr>
                        <a:t> </a:t>
                      </a:r>
                      <a:endParaRPr lang="en-US" altLang="en-US" sz="2000" b="0">
                        <a:latin typeface="Calibri"/>
                        <a:ea typeface="Calibri" panose="020f0502020204030204" charset="0"/>
                        <a:cs typeface="Calibri" panose="020f050202020403020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第一次试验</a:t>
                      </a:r>
                      <a:endParaRPr lang="en-US" altLang="en-US" sz="20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第二次试验</a:t>
                      </a:r>
                      <a:endParaRPr lang="en-US" altLang="en-US" sz="20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第三次试验</a:t>
                      </a:r>
                      <a:endParaRPr lang="en-US" altLang="en-US" sz="20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第一次试验</a:t>
                      </a:r>
                      <a:endParaRPr lang="en-US" altLang="en-US" sz="20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第二次试验</a:t>
                      </a:r>
                      <a:endParaRPr lang="en-US" altLang="en-US" sz="20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0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第三次试验</a:t>
                      </a:r>
                      <a:endParaRPr lang="en-US" altLang="en-US" sz="20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29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1A —1F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34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35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35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35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34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400" b="0">
                          <a:latin typeface="宋体" panose="02010600030101010101" pitchFamily="2" charset="-122"/>
                          <a:ea typeface="宋体" panose="02010600030101010101" pitchFamily="2" charset="-122"/>
                          <a:cs typeface="宋体" panose="02010600030101010101" pitchFamily="2" charset="-122"/>
                        </a:rPr>
                        <a:t>36</a:t>
                      </a:r>
                      <a:endParaRPr lang="en-US" altLang="en-US" sz="2400" b="0">
                        <a:latin typeface="宋体" panose="02010600030101010101" pitchFamily="2" charset="-122"/>
                        <a:ea typeface="宋体" panose="02010600030101010101" pitchFamily="2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2" name="标题 1"/>
          <p:cNvSpPr>
            <a:spLocks noGrp="1"/>
          </p:cNvSpPr>
          <p:nvPr/>
        </p:nvSpPr>
        <p:spPr>
          <a:xfrm>
            <a:off x="8121650" y="0"/>
            <a:ext cx="3962400" cy="659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用例子把minitab的使用变简单</a:t>
            </a:r>
            <a:endParaRPr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14" name="标题 1"/>
          <p:cNvSpPr>
            <a:spLocks noGrp="1"/>
          </p:cNvSpPr>
          <p:nvPr/>
        </p:nvSpPr>
        <p:spPr>
          <a:xfrm>
            <a:off x="0" y="0"/>
            <a:ext cx="3014345" cy="532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不可重复测量分析例子</a:t>
            </a:r>
            <a:endParaRPr lang="en-US" altLang="zh-CN"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5" name="椭圆形标注 4"/>
          <p:cNvSpPr/>
          <p:nvPr/>
        </p:nvSpPr>
        <p:spPr>
          <a:xfrm>
            <a:off x="7525385" y="3477895"/>
            <a:ext cx="4304030" cy="1889760"/>
          </a:xfrm>
          <a:prstGeom prst="wedgeEllipseCallout">
            <a:avLst>
              <a:gd name="adj1" fmla="val -38334"/>
              <a:gd name="adj2" fmla="val -2354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sz="2800">
                <a:solidFill>
                  <a:srgbClr val="FF0000"/>
                </a:solidFill>
              </a:rPr>
              <a:t>组内差异小，组间差异大，是取样的基本原则</a:t>
            </a:r>
            <a:endParaRPr lang="zh-CN" sz="2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346710" y="497840"/>
          <a:ext cx="9834245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8680"/>
                <a:gridCol w="1684655"/>
                <a:gridCol w="1243965"/>
                <a:gridCol w="1172845"/>
                <a:gridCol w="1172845"/>
                <a:gridCol w="1111885"/>
                <a:gridCol w="1131570"/>
                <a:gridCol w="1447800"/>
              </a:tblGrid>
              <a:tr h="485140">
                <a:tc row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零件</a:t>
                      </a:r>
                      <a:endParaRPr lang="zh-CN" sz="2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组别</a:t>
                      </a:r>
                      <a:endParaRPr lang="zh-CN" altLang="en-US" sz="2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组内编号</a:t>
                      </a:r>
                      <a:endParaRPr lang="zh-CN" altLang="en-US" sz="2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评价人一</a:t>
                      </a:r>
                      <a:endParaRPr lang="zh-CN" altLang="en-US" sz="2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评价人二</a:t>
                      </a:r>
                      <a:endParaRPr lang="zh-CN" altLang="en-US" sz="2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607060"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第一次试验</a:t>
                      </a:r>
                      <a:endParaRPr lang="zh-CN" altLang="en-US" sz="1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第二次试验</a:t>
                      </a:r>
                      <a:endParaRPr lang="zh-CN" altLang="en-US" sz="1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第三次试验</a:t>
                      </a:r>
                      <a:endParaRPr lang="zh-CN" altLang="en-US" sz="1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第一次试验</a:t>
                      </a:r>
                      <a:endParaRPr lang="zh-CN" altLang="en-US" sz="1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第二次试验</a:t>
                      </a:r>
                      <a:endParaRPr lang="zh-CN" altLang="en-US" sz="1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buNone/>
                      </a:pPr>
                      <a:r>
                        <a:rPr lang="zh-CN" sz="1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第三次试验</a:t>
                      </a:r>
                      <a:endParaRPr lang="zh-CN" altLang="en-US" sz="1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514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1组</a:t>
                      </a:r>
                      <a:endParaRPr lang="zh-CN" altLang="en-US" sz="2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1A—1F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34.1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34.3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34.3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34.2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34.3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34.4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514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2组</a:t>
                      </a:r>
                      <a:endParaRPr lang="zh-CN" altLang="en-US" sz="2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2A—2F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30.2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30.3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30.1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30.4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30.3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30.4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514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3组</a:t>
                      </a:r>
                      <a:endParaRPr lang="zh-CN" altLang="en-US" sz="2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3A—3F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36.1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36.3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36.3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36.2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36.3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36.4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514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4组</a:t>
                      </a:r>
                      <a:endParaRPr lang="zh-CN" altLang="en-US" sz="2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4A—4F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37.2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37.3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37.3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37.3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37.3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37.4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514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5组</a:t>
                      </a:r>
                      <a:endParaRPr lang="zh-CN" altLang="en-US" sz="2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5A—5F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33.5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33.6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33.5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33.5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33.6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33.5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514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6组</a:t>
                      </a:r>
                      <a:endParaRPr lang="zh-CN" altLang="en-US" sz="2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6A—6F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34.1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34.3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34.3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34.2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34.3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34.4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986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7组</a:t>
                      </a:r>
                      <a:endParaRPr lang="zh-CN" altLang="en-US" sz="2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7A—7F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36.5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36.4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36.6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36.7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36.6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36.5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514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8组</a:t>
                      </a:r>
                      <a:endParaRPr lang="zh-CN" altLang="en-US" sz="2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8A—8F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34.3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34.4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34.3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34.4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34.4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34.5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514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9组</a:t>
                      </a:r>
                      <a:endParaRPr lang="zh-CN" altLang="en-US" sz="2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9A—9F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35.6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35.6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35.7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35.5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35.6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35.6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514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zh-CN" sz="2800" b="0">
                          <a:solidFill>
                            <a:srgbClr val="000000"/>
                          </a:solidFill>
                          <a:latin typeface="Arial" pitchFamily="34" charset="0"/>
                          <a:ea typeface="宋体" panose="02010600030101010101" pitchFamily="2" charset="-122"/>
                        </a:rPr>
                        <a:t>10组</a:t>
                      </a:r>
                      <a:endParaRPr lang="zh-CN" altLang="en-US" sz="2800" b="0">
                        <a:solidFill>
                          <a:srgbClr val="000000"/>
                        </a:solidFill>
                        <a:latin typeface="Arial" pitchFamily="34" charset="0"/>
                        <a:ea typeface="宋体" panose="02010600030101010101" pitchFamily="2" charset="-122"/>
                      </a:endParaRPr>
                    </a:p>
                  </a:txBody>
                  <a:tcPr marL="12700" marR="12700" marT="12700" anchor="ctr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10A—10F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39.1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39.2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39.1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39.3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39.2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r>
                        <a:rPr lang="en-US" sz="2800" b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</a:rPr>
                        <a:t>39.2</a:t>
                      </a:r>
                      <a:endParaRPr lang="en-US" altLang="en-US" sz="2800" b="0">
                        <a:solidFill>
                          <a:srgbClr val="000000"/>
                        </a:solidFill>
                        <a:latin typeface="宋体" panose="02010600030101010101" pitchFamily="2" charset="-122"/>
                      </a:endParaRPr>
                    </a:p>
                  </a:txBody>
                  <a:tcPr marL="12700" marR="12700" marT="12700">
                    <a:lnL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635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9" name="椭圆形标注 8"/>
          <p:cNvSpPr/>
          <p:nvPr/>
        </p:nvSpPr>
        <p:spPr>
          <a:xfrm>
            <a:off x="6649720" y="5053330"/>
            <a:ext cx="5434330" cy="1527175"/>
          </a:xfrm>
          <a:prstGeom prst="wedgeEllipseCallout">
            <a:avLst>
              <a:gd name="adj1" fmla="val -41418"/>
              <a:gd name="adj2" fmla="val -29136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sz="2800">
                <a:solidFill>
                  <a:srgbClr val="FF0000"/>
                </a:solidFill>
              </a:rPr>
              <a:t>这样一</a:t>
            </a:r>
            <a:r>
              <a:rPr lang="zh-CN" sz="2800">
                <a:solidFill>
                  <a:srgbClr val="FF0000"/>
                </a:solidFill>
              </a:rPr>
              <a:t>共</a:t>
            </a:r>
            <a:r>
              <a:rPr sz="2800">
                <a:solidFill>
                  <a:srgbClr val="FF0000"/>
                </a:solidFill>
              </a:rPr>
              <a:t>有60个零件</a:t>
            </a:r>
            <a:r>
              <a:rPr lang="zh-CN" sz="2800">
                <a:solidFill>
                  <a:srgbClr val="FF0000"/>
                </a:solidFill>
              </a:rPr>
              <a:t>（</a:t>
            </a:r>
            <a:r>
              <a:rPr lang="en-US" altLang="zh-CN" sz="2800">
                <a:solidFill>
                  <a:srgbClr val="FF0000"/>
                </a:solidFill>
              </a:rPr>
              <a:t>10X6=60</a:t>
            </a:r>
            <a:r>
              <a:rPr lang="zh-CN" altLang="en-US" sz="2800">
                <a:solidFill>
                  <a:srgbClr val="FF0000"/>
                </a:solidFill>
              </a:rPr>
              <a:t>个人，每个零件对应一个测量值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3" name="椭圆形标注 2"/>
          <p:cNvSpPr/>
          <p:nvPr/>
        </p:nvSpPr>
        <p:spPr>
          <a:xfrm>
            <a:off x="1626235" y="3709670"/>
            <a:ext cx="6036945" cy="1742440"/>
          </a:xfrm>
          <a:prstGeom prst="wedgeEllipseCallout">
            <a:avLst>
              <a:gd name="adj1" fmla="val -57405"/>
              <a:gd name="adj2" fmla="val -61406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组和组之间的零件有明显差异，是在尽可能有区别的生产条件下生产出来</a:t>
            </a:r>
            <a:endParaRPr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  <p:sp>
        <p:nvSpPr>
          <p:cNvPr id="4" name="椭圆形标注 3"/>
          <p:cNvSpPr/>
          <p:nvPr/>
        </p:nvSpPr>
        <p:spPr>
          <a:xfrm>
            <a:off x="4408170" y="1528445"/>
            <a:ext cx="6926580" cy="1395730"/>
          </a:xfrm>
          <a:prstGeom prst="wedgeEllipseCallout">
            <a:avLst>
              <a:gd name="adj1" fmla="val -78080"/>
              <a:gd name="adj2" fmla="val -29481"/>
            </a:avLst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组内零件尽可能一致，尽可能在一致的条件下被生产出来</a:t>
            </a:r>
            <a:endParaRPr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  <p:sp>
        <p:nvSpPr>
          <p:cNvPr id="12" name="标题 1"/>
          <p:cNvSpPr>
            <a:spLocks noGrp="1"/>
          </p:cNvSpPr>
          <p:nvPr/>
        </p:nvSpPr>
        <p:spPr>
          <a:xfrm>
            <a:off x="8121650" y="0"/>
            <a:ext cx="3962400" cy="659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用例子把minitab的使用变简单</a:t>
            </a:r>
            <a:endParaRPr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14" name="标题 1"/>
          <p:cNvSpPr>
            <a:spLocks noGrp="1"/>
          </p:cNvSpPr>
          <p:nvPr/>
        </p:nvSpPr>
        <p:spPr>
          <a:xfrm>
            <a:off x="0" y="0"/>
            <a:ext cx="3014345" cy="532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不可重复测量分析例子</a:t>
            </a:r>
            <a:endParaRPr lang="en-US" altLang="zh-CN"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2851785" y="6441440"/>
            <a:ext cx="448754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将测量数据汇总在表格</a:t>
            </a:r>
            <a:endParaRPr lang="zh-CN" sz="2400" b="1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1793240" y="6397625"/>
            <a:ext cx="1039876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接下来使用Minitab软件进行分析</a:t>
            </a:r>
            <a:r>
              <a:rPr lang="zh-CN"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，先创建测量用数据表，</a:t>
            </a:r>
            <a:r>
              <a:rPr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启动Minitab</a:t>
            </a:r>
            <a:endParaRPr lang="zh-CN" sz="2400" b="1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pic>
        <p:nvPicPr>
          <p:cNvPr id="4" name="图片 3" descr="YM@V%I_D%`5VP5XOZ@CJ2QA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33680" y="829945"/>
            <a:ext cx="10459085" cy="556768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233680" y="369570"/>
            <a:ext cx="8566150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sz="2400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选择：统计&gt;质量工具&gt;量具研究&gt;创建量具R</a:t>
            </a:r>
            <a:r>
              <a:rPr lang="en-US" sz="2400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&amp;</a:t>
            </a:r>
            <a:r>
              <a:rPr sz="2400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R研究工作</a:t>
            </a:r>
            <a:r>
              <a:rPr lang="zh-CN" sz="2400" b="1">
                <a:solidFill>
                  <a:srgbClr val="FF0000"/>
                </a:solidFill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表</a:t>
            </a:r>
            <a:endParaRPr lang="zh-CN" sz="2400" b="1">
              <a:solidFill>
                <a:srgbClr val="FF0000"/>
              </a:solidFill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2" name="标题 1"/>
          <p:cNvSpPr>
            <a:spLocks noGrp="1"/>
          </p:cNvSpPr>
          <p:nvPr/>
        </p:nvSpPr>
        <p:spPr>
          <a:xfrm>
            <a:off x="8121650" y="0"/>
            <a:ext cx="3962400" cy="659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用例子把minitab的使用变简单</a:t>
            </a:r>
            <a:endParaRPr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3$KID%SW$GJRT3XE7ASWU4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330" y="774065"/>
            <a:ext cx="9765665" cy="5497195"/>
          </a:xfrm>
          <a:prstGeom prst="rect">
            <a:avLst/>
          </a:prstGeom>
        </p:spPr>
      </p:pic>
      <p:sp>
        <p:nvSpPr>
          <p:cNvPr id="9" name="椭圆形标注 8"/>
          <p:cNvSpPr/>
          <p:nvPr/>
        </p:nvSpPr>
        <p:spPr>
          <a:xfrm>
            <a:off x="1538605" y="2660650"/>
            <a:ext cx="4154170" cy="1515110"/>
          </a:xfrm>
          <a:prstGeom prst="wedgeEllipseCallout">
            <a:avLst>
              <a:gd name="adj1" fmla="val -33430"/>
              <a:gd name="adj2" fmla="val -125314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输入零件数量；我们这里是</a:t>
            </a:r>
            <a:r>
              <a:rPr lang="en-US" alt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10</a:t>
            </a:r>
            <a:r>
              <a:rPr lang="zh-CN" altLang="en-US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个（组）</a:t>
            </a:r>
            <a:endParaRPr lang="zh-CN" altLang="en-US"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  <p:sp>
        <p:nvSpPr>
          <p:cNvPr id="5" name="椭圆形标注 4"/>
          <p:cNvSpPr/>
          <p:nvPr/>
        </p:nvSpPr>
        <p:spPr>
          <a:xfrm>
            <a:off x="5956300" y="2582545"/>
            <a:ext cx="4855210" cy="1170305"/>
          </a:xfrm>
          <a:prstGeom prst="wedgeEllipseCallout">
            <a:avLst>
              <a:gd name="adj1" fmla="val -59863"/>
              <a:gd name="adj2" fmla="val -14430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输入评价人员数量。我们这里选择</a:t>
            </a:r>
            <a:r>
              <a:rPr lang="en-US" alt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2</a:t>
            </a:r>
            <a:endParaRPr lang="zh-CN" altLang="en-US"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  <p:sp>
        <p:nvSpPr>
          <p:cNvPr id="6" name="椭圆形标注 5"/>
          <p:cNvSpPr/>
          <p:nvPr/>
        </p:nvSpPr>
        <p:spPr>
          <a:xfrm>
            <a:off x="5137785" y="4832985"/>
            <a:ext cx="4855210" cy="1515110"/>
          </a:xfrm>
          <a:prstGeom prst="wedgeEllipseCallout">
            <a:avLst>
              <a:gd name="adj1" fmla="val -93395"/>
              <a:gd name="adj2" fmla="val -33776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输入每个人对每个零件测量的次数；我们这里的次数是</a:t>
            </a:r>
            <a:r>
              <a:rPr lang="en-US" alt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3</a:t>
            </a:r>
            <a:endParaRPr lang="en-US" altLang="zh-CN"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93370" y="186690"/>
            <a:ext cx="703643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创建量具</a:t>
            </a:r>
            <a:r>
              <a:rPr lang="en-US" altLang="zh-CN"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R&amp;R</a:t>
            </a:r>
            <a:r>
              <a:rPr lang="zh-CN" altLang="en-US"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研究工作表</a:t>
            </a:r>
            <a:endParaRPr lang="zh-CN" altLang="en-US" sz="2400" b="1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2" name="标题 1"/>
          <p:cNvSpPr>
            <a:spLocks noGrp="1"/>
          </p:cNvSpPr>
          <p:nvPr/>
        </p:nvSpPr>
        <p:spPr>
          <a:xfrm>
            <a:off x="8121650" y="0"/>
            <a:ext cx="3962400" cy="659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用例子把minitab的使用变简单</a:t>
            </a:r>
            <a:endParaRPr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866640" y="6397625"/>
            <a:ext cx="301434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在弹出的对话框中</a:t>
            </a:r>
            <a:endParaRPr lang="zh-CN" sz="2400" b="1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F`S4~{313P2}7)U{{@0JQ~H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065" y="647065"/>
            <a:ext cx="9086850" cy="5153025"/>
          </a:xfrm>
          <a:prstGeom prst="rect">
            <a:avLst/>
          </a:prstGeom>
        </p:spPr>
      </p:pic>
      <p:sp>
        <p:nvSpPr>
          <p:cNvPr id="9" name="椭圆形标注 8"/>
          <p:cNvSpPr/>
          <p:nvPr/>
        </p:nvSpPr>
        <p:spPr>
          <a:xfrm>
            <a:off x="1802130" y="3222625"/>
            <a:ext cx="4154170" cy="1515110"/>
          </a:xfrm>
          <a:prstGeom prst="wedgeEllipseCallout">
            <a:avLst>
              <a:gd name="adj1" fmla="val -52629"/>
              <a:gd name="adj2" fmla="val -10968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输入每个零部件的名称。一般用数字作为编号</a:t>
            </a:r>
            <a:endParaRPr lang="zh-CN"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  <p:sp>
        <p:nvSpPr>
          <p:cNvPr id="5" name="椭圆形标注 4"/>
          <p:cNvSpPr/>
          <p:nvPr/>
        </p:nvSpPr>
        <p:spPr>
          <a:xfrm>
            <a:off x="6635750" y="3394710"/>
            <a:ext cx="5478780" cy="1170305"/>
          </a:xfrm>
          <a:prstGeom prst="wedgeEllipseCallout">
            <a:avLst>
              <a:gd name="adj1" fmla="val -59863"/>
              <a:gd name="adj2" fmla="val -14430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输入评价人的具体名字</a:t>
            </a:r>
            <a:endParaRPr lang="zh-CN"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93370" y="186690"/>
            <a:ext cx="703643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创建量具</a:t>
            </a:r>
            <a:r>
              <a:rPr lang="en-US" altLang="zh-CN"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R&amp;R</a:t>
            </a:r>
            <a:r>
              <a:rPr lang="zh-CN" altLang="en-US"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研究工作表</a:t>
            </a:r>
            <a:endParaRPr lang="zh-CN" altLang="en-US" sz="2400" b="1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769485" y="6397625"/>
            <a:ext cx="265366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lang="zh-CN"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继续进行输入</a:t>
            </a:r>
            <a:endParaRPr lang="zh-CN" sz="2400" b="1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2" name="标题 1"/>
          <p:cNvSpPr>
            <a:spLocks noGrp="1"/>
          </p:cNvSpPr>
          <p:nvPr/>
        </p:nvSpPr>
        <p:spPr>
          <a:xfrm>
            <a:off x="8121650" y="0"/>
            <a:ext cx="3962400" cy="659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用例子把minitab的使用变简单</a:t>
            </a:r>
            <a:endParaRPr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GPLW]I76[L~R8{3J955){%T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515" y="700405"/>
            <a:ext cx="5497195" cy="5115560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3693795" y="6327140"/>
            <a:ext cx="504126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运行“研究工作表”获得数据表格</a:t>
            </a:r>
            <a:endParaRPr sz="2400" b="1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1" name="椭圆形标注 10"/>
          <p:cNvSpPr/>
          <p:nvPr/>
        </p:nvSpPr>
        <p:spPr>
          <a:xfrm>
            <a:off x="5916295" y="3263265"/>
            <a:ext cx="6275705" cy="1170305"/>
          </a:xfrm>
          <a:prstGeom prst="wedgeEllipseCallout">
            <a:avLst>
              <a:gd name="adj1" fmla="val -59863"/>
              <a:gd name="adj2" fmla="val -14430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获得的测量值填入”C5”列中</a:t>
            </a:r>
            <a:endParaRPr lang="zh-CN"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  <p:sp>
        <p:nvSpPr>
          <p:cNvPr id="2" name="标题 1"/>
          <p:cNvSpPr>
            <a:spLocks noGrp="1"/>
          </p:cNvSpPr>
          <p:nvPr/>
        </p:nvSpPr>
        <p:spPr>
          <a:xfrm>
            <a:off x="8121650" y="0"/>
            <a:ext cx="3962400" cy="6591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2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用例子把minitab的使用变简单</a:t>
            </a:r>
            <a:endParaRPr sz="22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sp>
        <p:nvSpPr>
          <p:cNvPr id="3" name="椭圆形标注 2"/>
          <p:cNvSpPr/>
          <p:nvPr/>
        </p:nvSpPr>
        <p:spPr>
          <a:xfrm>
            <a:off x="5916295" y="1287145"/>
            <a:ext cx="6275705" cy="1170305"/>
          </a:xfrm>
          <a:prstGeom prst="wedgeEllipseCallout">
            <a:avLst>
              <a:gd name="adj1" fmla="val -67595"/>
              <a:gd name="adj2" fmla="val -31714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indent="0"/>
            <a:r>
              <a:rPr sz="2800" b="1">
                <a:latin typeface="Calibri"/>
                <a:ea typeface="宋体" panose="02010600030101010101" pitchFamily="2" charset="-122"/>
                <a:cs typeface="Times New Roman" panose="02020603050405020304" charset="0"/>
                <a:sym typeface="+mn-ea"/>
              </a:rPr>
              <a:t>我们根据“部件”以及“操作员”的顺序，分别实施试验工作</a:t>
            </a:r>
            <a:endParaRPr lang="zh-CN"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108585" y="6136640"/>
            <a:ext cx="1219136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r>
              <a:rPr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这里先说一个交叉型研究和嵌套型研究。当测量的对象是相同时候，我们用交叉型研究</a:t>
            </a:r>
            <a:endParaRPr sz="2400" b="1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411480" y="518795"/>
            <a:ext cx="504126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/>
            <a:r>
              <a:rPr lang="zh-CN" sz="2400" b="1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交叉性研究</a:t>
            </a:r>
            <a:endParaRPr lang="zh-CN" sz="2400" b="1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2" name="标题 1"/>
          <p:cNvSpPr>
            <a:spLocks noGrp="1"/>
          </p:cNvSpPr>
          <p:nvPr/>
        </p:nvSpPr>
        <p:spPr>
          <a:xfrm>
            <a:off x="8514080" y="0"/>
            <a:ext cx="3677920" cy="51879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240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sym typeface="+mn-ea"/>
              </a:rPr>
              <a:t>让质量管理变得有趣有效</a:t>
            </a:r>
            <a:endParaRPr lang="zh-CN" altLang="en-US" sz="240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sym typeface="+mn-ea"/>
            </a:endParaRPr>
          </a:p>
        </p:txBody>
      </p:sp>
      <p:pic>
        <p:nvPicPr>
          <p:cNvPr id="2" name="图片 2" descr="IMG_2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060" y="1330960"/>
            <a:ext cx="5470525" cy="237553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椭圆形标注 2"/>
          <p:cNvSpPr/>
          <p:nvPr/>
        </p:nvSpPr>
        <p:spPr>
          <a:xfrm>
            <a:off x="5810250" y="4267200"/>
            <a:ext cx="6275705" cy="1655445"/>
          </a:xfrm>
          <a:prstGeom prst="wedgeEllipseCallout">
            <a:avLst>
              <a:gd name="adj1" fmla="val -59863"/>
              <a:gd name="adj2" fmla="val -14430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r>
              <a:rPr 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例如：</a:t>
            </a:r>
            <a:r>
              <a:rPr lang="en-US" alt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2</a:t>
            </a:r>
            <a:r>
              <a:rPr lang="zh-CN" altLang="en-US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台机器</a:t>
            </a:r>
            <a:r>
              <a:rPr 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，3个测量员测量其表面，</a:t>
            </a:r>
            <a:r>
              <a:rPr lang="en-US" altLang="zh-CN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3</a:t>
            </a:r>
            <a:r>
              <a:rPr lang="zh-CN" altLang="en-US" sz="28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</a:rPr>
              <a:t>个测量员都能测到两台机器</a:t>
            </a:r>
            <a:endParaRPr lang="zh-CN" altLang="en-US" sz="28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</a:endParaRPr>
          </a:p>
        </p:txBody>
      </p:sp>
      <p:pic>
        <p:nvPicPr>
          <p:cNvPr id="8" name="图片 7" descr="X0[FM~KQ16N$J8A)3ZP_3GA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8260" y="650875"/>
            <a:ext cx="5793740" cy="18065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https://d.book118.com/188041064051006033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5a21725f-bbde-47e0-b758-7c422057f839}"/>
</p:tagLst>
</file>

<file path=ppt/tags/tag2.xml><?xml version="1.0" encoding="utf-8"?>
<p:tagLst xmlns:p="http://schemas.openxmlformats.org/presentationml/2006/main">
  <p:tag name="KSO_WM_UNIT_TABLE_BEAUTIFY" val="smartTable{f4ceed42-af67-473e-b7c8-6d6e73dfe612}"/>
</p:tagLst>
</file>

<file path=ppt/tags/tag3.xml><?xml version="1.0" encoding="utf-8"?>
<p:tagLst xmlns:p="http://schemas.openxmlformats.org/presentationml/2006/main">
  <p:tag name="KSO_WM_UNIT_TABLE_BEAUTIFY" val="smartTable{14a7765f-032d-4294-ba00-e8514aa4f836}"/>
</p:tagLst>
</file>

<file path=ppt/tags/tag4.xml><?xml version="1.0" encoding="utf-8"?>
<p:tagLst xmlns:p="http://schemas.openxmlformats.org/presentationml/2006/main">
  <p:tag name="KSO_WM_UNIT_PLACING_PICTURE_USER_VIEWPORT" val="{&quot;height&quot;:5805,&quot;width&quot;:10905}"/>
  <p:tag name="REFSHAPE" val="618909916"/>
</p:tagLst>
</file>

<file path=ppt/tags/tag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lang="zh-CN" altLang="en-US"/>
        </a:defPPr>
      </a:lstStyle>
      <a:style>
        <a:lnRef idx="2">
          <a:schemeClr val="accent6"/>
        </a:lnRef>
        <a:fillRef idx="1">
          <a:schemeClr val="lt1"/>
        </a:fillRef>
        <a:effectRef idx="0">
          <a:schemeClr val="accent6"/>
        </a:effectRef>
        <a:fontRef idx="minor">
          <a:schemeClr val="dk1"/>
        </a:fontRef>
      </a:style>
    </a:spDef>
    <a:txDef>
      <a:spPr>
        <a:noFill/>
        <a:ln w="9525">
          <a:noFill/>
        </a:ln>
      </a:spPr>
      <a:bodyPr wrap="square">
        <a:spAutoFit/>
      </a:bodyPr>
      <a:lstStyle>
        <a:defPPr indent="0">
          <a:defRPr lang="zh-CN" sz="2400" b="1">
            <a:latin typeface="Calibri" panose="020F0502020204030204" charset="0"/>
            <a:ea typeface="宋体" panose="02010600030101010101" pitchFamily="2" charset="-122"/>
            <a:cs typeface="Times New Roman" panose="02020603050405020304" charset="0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等线 Light</vt:lpstr>
      <vt:lpstr>等线</vt:lpstr>
      <vt:lpstr>宋体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2024-09-11T08:03:02.123</cp:lastPrinted>
  <dcterms:created xsi:type="dcterms:W3CDTF">2024-09-11T00:03:02Z</dcterms:created>
  <dcterms:modified xsi:type="dcterms:W3CDTF">2024-09-11T00:03:04Z</dcterms:modified>
</cp:coreProperties>
</file>