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771D9-D6AF-456B-88BD-266755C43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B1DE5-9C72-4A3C-B0CA-2AC182ECB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1C50E-0AC6-4BED-9C7A-E3BF9B97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67CBD-624E-4D7E-A3BA-424EA939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E88F6-4AD0-4C91-98BA-3E907EB8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236EF-EFCA-43CC-BE5F-EA3CEA614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F3F26-2A78-4BAA-BCDC-BBAC5E7A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A3932-E0D4-4C51-8D17-037D2CA7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2F4DA-CA18-45CB-8B03-E8819B25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110A6-B2EB-48D1-A93A-63C5F43CA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383E7-9D4C-4E97-B3C0-E6BE5253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95" r:id="rId2"/>
    <p:sldLayoutId id="2147488496" r:id="rId3"/>
    <p:sldLayoutId id="2147488497" r:id="rId4"/>
    <p:sldLayoutId id="2147488498" r:id="rId5"/>
    <p:sldLayoutId id="2147488499" r:id="rId6"/>
    <p:sldLayoutId id="2147488500" r:id="rId7"/>
    <p:sldLayoutId id="2147488501" r:id="rId8"/>
    <p:sldLayoutId id="2147488502" r:id="rId9"/>
    <p:sldLayoutId id="2147488503" r:id="rId10"/>
    <p:sldLayoutId id="21474885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6137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旅游行业法律法规学习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旅游行业法律法规概述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旅游行业法律法规的主要内容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旅游行业法律法规的执行与监督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旅游行业法律法规的完善和发展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旅游行业法律法规对旅游业的影响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旅游行业法律法规概述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法律法规体系</a:t>
            </a:r>
            <a:endParaRPr lang="zh-CN" altLang="en-US"/>
          </a:p>
        </p:txBody>
      </p:sp>
      <p:sp>
        <p:nvSpPr>
          <p:cNvPr id="1048870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73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旅游法：旅游行业的基本法，规定了旅游行业的基本原则和规范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2"/>
          <p:cNvSpPr/>
          <p:nvPr>
            <p:custDataLst>
              <p:tags r:id="rId4"/>
            </p:custDataLst>
          </p:nvPr>
        </p:nvSpPr>
        <p:spPr>
          <a:xfrm>
            <a:off x="732406" y="2795267"/>
            <a:ext cx="1582045" cy="1120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636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245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旅行社管理条例：规范旅行社的经营行为和管理方式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3"/>
          <p:cNvSpPr/>
          <p:nvPr>
            <p:custDataLst>
              <p:tags r:id="rId7"/>
            </p:custDataLst>
          </p:nvPr>
        </p:nvSpPr>
        <p:spPr>
          <a:xfrm>
            <a:off x="2560057" y="2795267"/>
            <a:ext cx="1582045" cy="1120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2660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010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导游人员管理条例：规范导游人员的执业资格和执业行为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4"/>
          <p:cNvSpPr/>
          <p:nvPr>
            <p:custDataLst>
              <p:tags r:id="rId10"/>
            </p:custDataLst>
          </p:nvPr>
        </p:nvSpPr>
        <p:spPr>
          <a:xfrm>
            <a:off x="4387707" y="2795267"/>
            <a:ext cx="1582045" cy="1120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0311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7752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旅游安全管理条例：规定旅游行业的安全管理要求和措施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5"/>
          <p:cNvSpPr/>
          <p:nvPr>
            <p:custDataLst>
              <p:tags r:id="rId13"/>
            </p:custDataLst>
          </p:nvPr>
        </p:nvSpPr>
        <p:spPr>
          <a:xfrm>
            <a:off x="6215985" y="2795267"/>
            <a:ext cx="1582045" cy="1120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4984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6029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旅游投诉处理办法：规定旅游投诉的处理程序和办法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46"/>
          <p:cNvSpPr/>
          <p:nvPr>
            <p:custDataLst>
              <p:tags r:id="rId16"/>
            </p:custDataLst>
          </p:nvPr>
        </p:nvSpPr>
        <p:spPr>
          <a:xfrm>
            <a:off x="8043635" y="2795267"/>
            <a:ext cx="1582045" cy="1120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76239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368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旅游市场监督管理办法：规定旅游市场的监督管理方式和措施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7"/>
          <p:cNvSpPr/>
          <p:nvPr>
            <p:custDataLst>
              <p:tags r:id="rId19"/>
            </p:custDataLst>
          </p:nvPr>
        </p:nvSpPr>
        <p:spPr>
          <a:xfrm>
            <a:off x="9871913" y="2795267"/>
            <a:ext cx="1582045" cy="11203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法律法规的重要性和作用</a:t>
            </a:r>
            <a:endParaRPr lang="zh-CN" altLang="en-US"/>
          </a:p>
        </p:txBody>
      </p:sp>
      <p:sp>
        <p:nvSpPr>
          <p:cNvPr id="1048940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保障旅游者的合法权益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规范旅游企业的经营行为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促进旅游市场的健康发展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维护社会公共利益和公共秩序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旅游行业法律法规的主要内容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旅游合同法规</a:t>
            </a:r>
            <a:endParaRPr lang="zh-CN" altLang="en-US"/>
          </a:p>
        </p:txBody>
      </p:sp>
      <p:sp>
        <p:nvSpPr>
          <p:cNvPr id="104903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2913" y="1894519"/>
            <a:ext cx="699739" cy="20349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1037" y="4161977"/>
            <a:ext cx="665199" cy="182706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4"/>
          <p:cNvSpPr/>
          <p:nvPr>
            <p:custDataLst>
              <p:tags r:id="rId4"/>
            </p:custDataLst>
          </p:nvPr>
        </p:nvSpPr>
        <p:spPr>
          <a:xfrm>
            <a:off x="799798" y="2559507"/>
            <a:ext cx="1827065" cy="275727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037016"/>
            <a:ext cx="2034901" cy="97844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99798" y="3139496"/>
            <a:ext cx="1827065" cy="16461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旅游合同的定义和类型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2832" y="1893894"/>
            <a:ext cx="699739" cy="203609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0331" y="4161977"/>
            <a:ext cx="665199" cy="182706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8"/>
          <p:cNvSpPr/>
          <p:nvPr>
            <p:custDataLst>
              <p:tags r:id="rId9"/>
            </p:custDataLst>
          </p:nvPr>
        </p:nvSpPr>
        <p:spPr>
          <a:xfrm>
            <a:off x="5179092" y="2559507"/>
            <a:ext cx="1827065" cy="275727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9"/>
          <p:cNvSpPr/>
          <p:nvPr>
            <p:custDataLst>
              <p:tags r:id="rId10"/>
            </p:custDataLst>
          </p:nvPr>
        </p:nvSpPr>
        <p:spPr>
          <a:xfrm flipV="1">
            <a:off x="5074719" y="2037016"/>
            <a:ext cx="2036093" cy="97844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79092" y="3139496"/>
            <a:ext cx="1827065" cy="16461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旅游合同的订立、履行和变更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3416" y="1925144"/>
            <a:ext cx="699739" cy="20349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1541" y="4191977"/>
            <a:ext cx="665199" cy="182825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5"/>
          <p:cNvSpPr/>
          <p:nvPr>
            <p:custDataLst>
              <p:tags r:id="rId14"/>
            </p:custDataLst>
          </p:nvPr>
        </p:nvSpPr>
        <p:spPr>
          <a:xfrm>
            <a:off x="7369677" y="2590131"/>
            <a:ext cx="1828256" cy="275727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6"/>
          <p:cNvSpPr/>
          <p:nvPr>
            <p:custDataLst>
              <p:tags r:id="rId15"/>
            </p:custDataLst>
          </p:nvPr>
        </p:nvSpPr>
        <p:spPr>
          <a:xfrm flipV="1">
            <a:off x="7265928" y="2067641"/>
            <a:ext cx="2034901" cy="97844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69677" y="3170121"/>
            <a:ext cx="1827065" cy="16461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旅游合同的解除和违约责任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2247" y="1905144"/>
            <a:ext cx="699739" cy="20349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0372" y="4173227"/>
            <a:ext cx="665199" cy="182706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1"/>
          <p:cNvSpPr/>
          <p:nvPr>
            <p:custDataLst>
              <p:tags r:id="rId19"/>
            </p:custDataLst>
          </p:nvPr>
        </p:nvSpPr>
        <p:spPr>
          <a:xfrm>
            <a:off x="2989758" y="2569507"/>
            <a:ext cx="1827065" cy="275727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2"/>
          <p:cNvSpPr/>
          <p:nvPr>
            <p:custDataLst>
              <p:tags r:id="rId20"/>
            </p:custDataLst>
          </p:nvPr>
        </p:nvSpPr>
        <p:spPr>
          <a:xfrm flipV="1">
            <a:off x="2884759" y="2047641"/>
            <a:ext cx="2034901" cy="97844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88508" y="3149496"/>
            <a:ext cx="1827065" cy="16461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旅游合同的主要条款和内容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3376" y="1925144"/>
            <a:ext cx="699739" cy="20349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0875" y="4191977"/>
            <a:ext cx="665199" cy="182825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5"/>
          <p:cNvSpPr/>
          <p:nvPr>
            <p:custDataLst>
              <p:tags r:id="rId24"/>
            </p:custDataLst>
          </p:nvPr>
        </p:nvSpPr>
        <p:spPr>
          <a:xfrm>
            <a:off x="9559011" y="2590131"/>
            <a:ext cx="1828256" cy="275727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26"/>
          <p:cNvSpPr/>
          <p:nvPr>
            <p:custDataLst>
              <p:tags r:id="rId25"/>
            </p:custDataLst>
          </p:nvPr>
        </p:nvSpPr>
        <p:spPr>
          <a:xfrm flipV="1">
            <a:off x="9455888" y="2067641"/>
            <a:ext cx="2034901" cy="97844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59011" y="3170121"/>
            <a:ext cx="1827065" cy="16461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旅游合同的纠纷解决途径和法律适用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旅游服务质量法规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法规目的：提高旅游服务质量，保障游客权益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法规执行：各级旅游管理部门负责法规的实施和监督，对违反法规的行为进行处罚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法规适用范围：适用于旅游经营者、旅游服务人员、旅游管理部门等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法规内容：包括旅游服务标准、服务质量评价、服务质量监管等方面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旅游安全法规</a:t>
            </a:r>
            <a:endParaRPr lang="zh-CN" altLang="en-US"/>
          </a:p>
        </p:txBody>
      </p:sp>
      <p:sp>
        <p:nvSpPr>
          <p:cNvPr id="1049196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旅游安全法规的定义和目的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2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旅游安全法规的主要内容：包括旅游者的安全保障、旅游经营者的安全责任、旅游安全监管等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8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旅游安全法规的实施和监督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4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违反旅游安全法规的法律责任和处罚措施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旅游保险法规</a:t>
            </a:r>
            <a:endParaRPr lang="zh-CN" altLang="en-US"/>
          </a:p>
        </p:txBody>
      </p:sp>
      <p:sp>
        <p:nvSpPr>
          <p:cNvPr id="1049254" name="对角圆角矩形 52"/>
          <p:cNvSpPr/>
          <p:nvPr>
            <p:custDataLst>
              <p:tags r:id="rId2"/>
            </p:custDataLst>
          </p:nvPr>
        </p:nvSpPr>
        <p:spPr>
          <a:xfrm>
            <a:off x="694800" y="1461902"/>
            <a:ext cx="5170485" cy="125931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3"/>
            </p:custDataLst>
          </p:nvPr>
        </p:nvSpPr>
        <p:spPr>
          <a:xfrm>
            <a:off x="694800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4"/>
            </p:custDataLst>
          </p:nvPr>
        </p:nvSpPr>
        <p:spPr>
          <a:xfrm>
            <a:off x="1212641" y="1331954"/>
            <a:ext cx="77969" cy="12994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5"/>
            </p:custDataLst>
          </p:nvPr>
        </p:nvSpPr>
        <p:spPr>
          <a:xfrm>
            <a:off x="1246428" y="1514531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旅游保险的定义和分类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6"/>
            </p:custDataLst>
          </p:nvPr>
        </p:nvSpPr>
        <p:spPr>
          <a:xfrm>
            <a:off x="6320234" y="1461902"/>
            <a:ext cx="5170485" cy="125931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7"/>
            </p:custDataLst>
          </p:nvPr>
        </p:nvSpPr>
        <p:spPr>
          <a:xfrm>
            <a:off x="6320234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8"/>
            </p:custDataLst>
          </p:nvPr>
        </p:nvSpPr>
        <p:spPr>
          <a:xfrm>
            <a:off x="6837425" y="1331954"/>
            <a:ext cx="77969" cy="12994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9"/>
            </p:custDataLst>
          </p:nvPr>
        </p:nvSpPr>
        <p:spPr>
          <a:xfrm>
            <a:off x="6871212" y="1521028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旅游保险的保险期限和保险金额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694800" y="3173312"/>
            <a:ext cx="5170485" cy="125931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694800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1212641" y="3043365"/>
            <a:ext cx="77969" cy="12994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1246428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旅游保险的投保人和被保险人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14"/>
          <p:cNvSpPr/>
          <p:nvPr>
            <p:custDataLst>
              <p:tags r:id="rId14"/>
            </p:custDataLst>
          </p:nvPr>
        </p:nvSpPr>
        <p:spPr>
          <a:xfrm>
            <a:off x="6320234" y="3173312"/>
            <a:ext cx="5170485" cy="125931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8"/>
          <p:cNvSpPr/>
          <p:nvPr>
            <p:custDataLst>
              <p:tags r:id="rId15"/>
            </p:custDataLst>
          </p:nvPr>
        </p:nvSpPr>
        <p:spPr>
          <a:xfrm>
            <a:off x="6320234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9"/>
          <p:cNvSpPr/>
          <p:nvPr>
            <p:custDataLst>
              <p:tags r:id="rId16"/>
            </p:custDataLst>
          </p:nvPr>
        </p:nvSpPr>
        <p:spPr>
          <a:xfrm>
            <a:off x="6837425" y="3043365"/>
            <a:ext cx="77969" cy="12994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0"/>
          <p:cNvSpPr txBox="1"/>
          <p:nvPr>
            <p:custDataLst>
              <p:tags r:id="rId17"/>
            </p:custDataLst>
          </p:nvPr>
        </p:nvSpPr>
        <p:spPr>
          <a:xfrm>
            <a:off x="6871212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旅游保险的索赔和理赔程序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84723"/>
            <a:ext cx="5170485" cy="125931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20"/>
            </p:custDataLst>
          </p:nvPr>
        </p:nvSpPr>
        <p:spPr>
          <a:xfrm>
            <a:off x="1212641" y="4749577"/>
            <a:ext cx="77969" cy="12994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21"/>
            </p:custDataLst>
          </p:nvPr>
        </p:nvSpPr>
        <p:spPr>
          <a:xfrm>
            <a:off x="1246428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旅游保险的保险责任和责任免除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22"/>
          <p:cNvSpPr/>
          <p:nvPr>
            <p:custDataLst>
              <p:tags r:id="rId22"/>
            </p:custDataLst>
          </p:nvPr>
        </p:nvSpPr>
        <p:spPr>
          <a:xfrm>
            <a:off x="6320234" y="4884723"/>
            <a:ext cx="5170485" cy="125931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23"/>
          <p:cNvSpPr/>
          <p:nvPr>
            <p:custDataLst>
              <p:tags r:id="rId23"/>
            </p:custDataLst>
          </p:nvPr>
        </p:nvSpPr>
        <p:spPr>
          <a:xfrm>
            <a:off x="6320234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24"/>
          <p:cNvSpPr/>
          <p:nvPr>
            <p:custDataLst>
              <p:tags r:id="rId24"/>
            </p:custDataLst>
          </p:nvPr>
        </p:nvSpPr>
        <p:spPr>
          <a:xfrm>
            <a:off x="6837425" y="4749577"/>
            <a:ext cx="77969" cy="12994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5"/>
          <p:cNvSpPr txBox="1"/>
          <p:nvPr>
            <p:custDataLst>
              <p:tags r:id="rId25"/>
            </p:custDataLst>
          </p:nvPr>
        </p:nvSpPr>
        <p:spPr>
          <a:xfrm>
            <a:off x="6871212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旅游保险的法律责任和监管机构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旅游行业法律法规的执行与监督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https://d.book118.com/188046137074006027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旅游行业法律法规学习</vt:lpstr>
      <vt:lpstr>目录</vt:lpstr>
      <vt:lpstr>旅游行业法律法规概述</vt:lpstr>
      <vt:lpstr>法律法规体系</vt:lpstr>
      <vt:lpstr>法律法规的重要性和作用</vt:lpstr>
      <vt:lpstr>旅游行业法律法规的主要内容</vt:lpstr>
      <vt:lpstr>旅游合同法规</vt:lpstr>
      <vt:lpstr>旅游服务质量法规</vt:lpstr>
      <vt:lpstr>旅游安全法规</vt:lpstr>
      <vt:lpstr>旅游保险法规</vt:lpstr>
      <vt:lpstr>旅游行业法律法规的执行与监督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2024-09-05T11:46:21.961</cp:lastPrinted>
  <dcterms:created xsi:type="dcterms:W3CDTF">2024-09-05T03:46:21Z</dcterms:created>
  <dcterms:modified xsi:type="dcterms:W3CDTF">2024-09-05T03:46:24Z</dcterms:modified>
</cp:coreProperties>
</file>