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8E83E-0874-4DF3-951A-929269D3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1867C-0DCD-465B-B3A9-42675577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F5D34-45B9-4DA0-9776-337464CE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3A0D1-7142-49BF-B1CF-1A1CF3B6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6146A-457C-43B8-8B3F-9083F055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26535-3937-4109-A0F5-B3FC6C4D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5569E-FC45-4459-BED7-7E93AC28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EFD45-56AE-4D74-A546-E8A5FA72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785B0-CB22-40ED-9602-5FD2365F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C6BC-23C1-4B78-9AFB-7BC6DBA4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BDBD0-CA52-4D1B-AE46-261CD6205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691" r:id="rId2"/>
    <p:sldLayoutId id="2147494692" r:id="rId3"/>
    <p:sldLayoutId id="2147494693" r:id="rId4"/>
    <p:sldLayoutId id="2147494694" r:id="rId5"/>
    <p:sldLayoutId id="2147494695" r:id="rId6"/>
    <p:sldLayoutId id="2147494696" r:id="rId7"/>
    <p:sldLayoutId id="2147494697" r:id="rId8"/>
    <p:sldLayoutId id="2147494698" r:id="rId9"/>
    <p:sldLayoutId id="2147494699" r:id="rId10"/>
    <p:sldLayoutId id="21474947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4112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小学语文教师培训课件：学为中心——积极参与掌握方法养成习惯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培训方式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培训效果评估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9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培养教师的“学为中心”理念</a:t>
            </a:r>
            <a:endParaRPr lang="zh-CN" altLang="en-US"/>
          </a:p>
        </p:txBody>
      </p:sp>
      <p:sp>
        <p:nvSpPr>
          <p:cNvPr id="104896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理解“学为中心”的教育理念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掌握“学为中心”的教学方法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培养教师积极参与教学的习惯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养成教师关注学生成长的习惯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提高教师引导学生积极参与的能力</a:t>
            </a:r>
            <a:endParaRPr lang="zh-CN" altLang="en-US"/>
          </a:p>
        </p:txBody>
      </p:sp>
      <p:sp>
        <p:nvSpPr>
          <p:cNvPr id="1049008" name="矩形 15"/>
          <p:cNvSpPr/>
          <p:nvPr>
            <p:custDataLst>
              <p:tags r:id="rId2"/>
            </p:custDataLst>
          </p:nvPr>
        </p:nvSpPr>
        <p:spPr>
          <a:xfrm>
            <a:off x="2903956" y="1352884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理解学生需求，激发学习兴趣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17"/>
          <p:cNvSpPr/>
          <p:nvPr>
            <p:custDataLst>
              <p:tags r:id="rId3"/>
            </p:custDataLst>
          </p:nvPr>
        </p:nvSpPr>
        <p:spPr>
          <a:xfrm flipV="1">
            <a:off x="2835867" y="1289050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 flipH="1">
            <a:off x="8209281" y="164864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7"/>
          <p:cNvSpPr/>
          <p:nvPr>
            <p:custDataLst>
              <p:tags r:id="rId5"/>
            </p:custDataLst>
          </p:nvPr>
        </p:nvSpPr>
        <p:spPr>
          <a:xfrm>
            <a:off x="2903956" y="2230249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创设情境，引导学生主动参与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29"/>
          <p:cNvSpPr/>
          <p:nvPr>
            <p:custDataLst>
              <p:tags r:id="rId6"/>
            </p:custDataLst>
          </p:nvPr>
        </p:nvSpPr>
        <p:spPr>
          <a:xfrm flipV="1">
            <a:off x="2835867" y="2166414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30"/>
          <p:cNvSpPr/>
          <p:nvPr>
            <p:custDataLst>
              <p:tags r:id="rId7"/>
            </p:custDataLst>
          </p:nvPr>
        </p:nvSpPr>
        <p:spPr>
          <a:xfrm flipH="1">
            <a:off x="8209281" y="252601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8"/>
            </p:custDataLst>
          </p:nvPr>
        </p:nvSpPr>
        <p:spPr>
          <a:xfrm>
            <a:off x="2903956" y="3107613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设计互动环节，提高学生参与度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7"/>
          <p:cNvSpPr/>
          <p:nvPr>
            <p:custDataLst>
              <p:tags r:id="rId9"/>
            </p:custDataLst>
          </p:nvPr>
        </p:nvSpPr>
        <p:spPr>
          <a:xfrm flipV="1">
            <a:off x="2835867" y="304377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8"/>
          <p:cNvSpPr/>
          <p:nvPr>
            <p:custDataLst>
              <p:tags r:id="rId10"/>
            </p:custDataLst>
          </p:nvPr>
        </p:nvSpPr>
        <p:spPr>
          <a:xfrm flipH="1">
            <a:off x="8209281" y="340337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0"/>
          <p:cNvSpPr/>
          <p:nvPr>
            <p:custDataLst>
              <p:tags r:id="rId11"/>
            </p:custDataLst>
          </p:nvPr>
        </p:nvSpPr>
        <p:spPr>
          <a:xfrm>
            <a:off x="2903956" y="3984977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鼓励学生提问，培养独立思考能力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12"/>
          <p:cNvSpPr/>
          <p:nvPr>
            <p:custDataLst>
              <p:tags r:id="rId12"/>
            </p:custDataLst>
          </p:nvPr>
        </p:nvSpPr>
        <p:spPr>
          <a:xfrm flipV="1">
            <a:off x="2835867" y="392114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13"/>
          <p:cNvSpPr/>
          <p:nvPr>
            <p:custDataLst>
              <p:tags r:id="rId13"/>
            </p:custDataLst>
          </p:nvPr>
        </p:nvSpPr>
        <p:spPr>
          <a:xfrm flipH="1">
            <a:off x="8209281" y="428074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9"/>
          <p:cNvSpPr/>
          <p:nvPr>
            <p:custDataLst>
              <p:tags r:id="rId14"/>
            </p:custDataLst>
          </p:nvPr>
        </p:nvSpPr>
        <p:spPr>
          <a:xfrm>
            <a:off x="2903956" y="4862342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提供反馈，引导学生自我反思和改进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21"/>
          <p:cNvSpPr/>
          <p:nvPr>
            <p:custDataLst>
              <p:tags r:id="rId15"/>
            </p:custDataLst>
          </p:nvPr>
        </p:nvSpPr>
        <p:spPr>
          <a:xfrm flipV="1">
            <a:off x="2835867" y="479850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22"/>
          <p:cNvSpPr/>
          <p:nvPr>
            <p:custDataLst>
              <p:tags r:id="rId16"/>
            </p:custDataLst>
          </p:nvPr>
        </p:nvSpPr>
        <p:spPr>
          <a:xfrm flipH="1">
            <a:off x="8209281" y="5158107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38"/>
          <p:cNvSpPr/>
          <p:nvPr>
            <p:custDataLst>
              <p:tags r:id="rId17"/>
            </p:custDataLst>
          </p:nvPr>
        </p:nvSpPr>
        <p:spPr>
          <a:xfrm>
            <a:off x="2903956" y="5739706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培养教师与学生之间的良好关系，提高教学效果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40"/>
          <p:cNvSpPr/>
          <p:nvPr>
            <p:custDataLst>
              <p:tags r:id="rId18"/>
            </p:custDataLst>
          </p:nvPr>
        </p:nvSpPr>
        <p:spPr>
          <a:xfrm flipV="1">
            <a:off x="2835867" y="567587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41"/>
          <p:cNvSpPr/>
          <p:nvPr>
            <p:custDataLst>
              <p:tags r:id="rId19"/>
            </p:custDataLst>
          </p:nvPr>
        </p:nvSpPr>
        <p:spPr>
          <a:xfrm flipH="1">
            <a:off x="8209281" y="6035471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掌握有效的教学方法</a:t>
            </a:r>
            <a:endParaRPr lang="zh-CN" altLang="en-US"/>
          </a:p>
        </p:txBody>
      </p:sp>
      <p:sp>
        <p:nvSpPr>
          <p:cNvPr id="1049078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10260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94220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97442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10872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05748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08938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11468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培养学生的创新能力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0827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提高学生的口语表达能力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12112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提高学生的阅读理解能力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0508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培养学生的写作能力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8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07021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激发学生的学习兴趣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0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12789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培养学生的自主学习能力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2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13606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09127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0654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1357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0973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129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养成培养学生良好习惯的素养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目标：培养学生良好的学习习惯和生活习惯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方法：通过参与式教学，让学生主动参与学习过程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掌握：让学生掌握有效的学习方法和技巧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习惯：培养学生良好的学习习惯和生活习惯，提高学习效率和生活质量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2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“学为中心”理念的内涵与实践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理念内涵：以学生为中心，关注学生的学习需求和学习过程，注重培养学生的自主学习能力和创新能力。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实践方法：采用启发式、探究式、合作式等教学方法，引导学生主动参与、积极思考、合作探究。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习惯养成：通过设置学习任务、制定学习计划、进行学习反思等方法，帮助学生养成良好的学习习惯。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评价方式：采用多元化的评价方式，注重过程性评价和结果性评价相结合，鼓励学生自我反思和自我评价。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激发学生积极参与的策略与方法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3749182" y="1289050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创设情境：通过创设生动有趣的情境，激发学生的学习兴趣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3749182" y="2136590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互动教学：采用互动式教学，让学生积极参与课堂活动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3749182" y="298412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鼓励表扬：对学生的进步和表现给予肯定和表扬，激发他们的自信心和积极性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3749182" y="383166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任务驱动：设计具有挑战性的任务，激发学生的好奇心和探索欲望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"/>
          <p:cNvSpPr/>
          <p:nvPr>
            <p:custDataLst>
              <p:tags r:id="rId6"/>
            </p:custDataLst>
          </p:nvPr>
        </p:nvSpPr>
        <p:spPr>
          <a:xfrm>
            <a:off x="3749182" y="467920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合作学习：组织学生进行合作学习，让他们在合作中互相帮助、互相学习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6"/>
          <p:cNvSpPr/>
          <p:nvPr>
            <p:custDataLst>
              <p:tags r:id="rId7"/>
            </p:custDataLst>
          </p:nvPr>
        </p:nvSpPr>
        <p:spPr>
          <a:xfrm>
            <a:off x="3749182" y="5526748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反馈评价：对学生的学习成果进行及时反馈和评价，让他们了解自己的进步和不足，从而激发他们的学习动力。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小学语文教学方法的创新与实践</a:t>
            </a:r>
            <a:endParaRPr lang="zh-CN" altLang="en-US"/>
          </a:p>
        </p:txBody>
      </p:sp>
      <p:sp>
        <p:nvSpPr>
          <p:cNvPr id="1049358" name="对角圆角矩形 15"/>
          <p:cNvSpPr/>
          <p:nvPr>
            <p:custDataLst>
              <p:tags r:id="rId2"/>
            </p:custDataLst>
          </p:nvPr>
        </p:nvSpPr>
        <p:spPr>
          <a:xfrm>
            <a:off x="1224154" y="347135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6"/>
          <p:cNvSpPr/>
          <p:nvPr>
            <p:custDataLst>
              <p:tags r:id="rId3"/>
            </p:custDataLst>
          </p:nvPr>
        </p:nvSpPr>
        <p:spPr>
          <a:xfrm>
            <a:off x="1224154" y="333839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7"/>
          <p:cNvSpPr/>
          <p:nvPr>
            <p:custDataLst>
              <p:tags r:id="rId4"/>
            </p:custDataLst>
          </p:nvPr>
        </p:nvSpPr>
        <p:spPr>
          <a:xfrm>
            <a:off x="1751373" y="3339052"/>
            <a:ext cx="79381" cy="13230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5"/>
            </p:custDataLst>
          </p:nvPr>
        </p:nvSpPr>
        <p:spPr>
          <a:xfrm>
            <a:off x="1785771" y="348127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掌握学习方法：引导学生掌握阅读、写作、口语表达等学习方法，提高学习效率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2"/>
          <p:cNvSpPr/>
          <p:nvPr>
            <p:custDataLst>
              <p:tags r:id="rId6"/>
            </p:custDataLst>
          </p:nvPr>
        </p:nvSpPr>
        <p:spPr>
          <a:xfrm>
            <a:off x="1224154" y="142201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53"/>
          <p:cNvSpPr/>
          <p:nvPr>
            <p:custDataLst>
              <p:tags r:id="rId7"/>
            </p:custDataLst>
          </p:nvPr>
        </p:nvSpPr>
        <p:spPr>
          <a:xfrm>
            <a:off x="1224154" y="128905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54"/>
          <p:cNvSpPr/>
          <p:nvPr>
            <p:custDataLst>
              <p:tags r:id="rId8"/>
            </p:custDataLst>
          </p:nvPr>
        </p:nvSpPr>
        <p:spPr>
          <a:xfrm>
            <a:off x="1751373" y="1289712"/>
            <a:ext cx="79381" cy="13230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56"/>
          <p:cNvSpPr txBox="1"/>
          <p:nvPr>
            <p:custDataLst>
              <p:tags r:id="rId9"/>
            </p:custDataLst>
          </p:nvPr>
        </p:nvSpPr>
        <p:spPr>
          <a:xfrm>
            <a:off x="1785771" y="1425320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创新教学方法：采用游戏、故事、情境等教学方法，激发学生的学习兴趣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"/>
          <p:cNvSpPr/>
          <p:nvPr>
            <p:custDataLst>
              <p:tags r:id="rId10"/>
            </p:custDataLst>
          </p:nvPr>
        </p:nvSpPr>
        <p:spPr>
          <a:xfrm>
            <a:off x="1224154" y="244668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6"/>
          <p:cNvSpPr/>
          <p:nvPr>
            <p:custDataLst>
              <p:tags r:id="rId11"/>
            </p:custDataLst>
          </p:nvPr>
        </p:nvSpPr>
        <p:spPr>
          <a:xfrm>
            <a:off x="1224154" y="231372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7"/>
          <p:cNvSpPr/>
          <p:nvPr>
            <p:custDataLst>
              <p:tags r:id="rId12"/>
            </p:custDataLst>
          </p:nvPr>
        </p:nvSpPr>
        <p:spPr>
          <a:xfrm>
            <a:off x="1751373" y="2314382"/>
            <a:ext cx="79381" cy="13230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3"/>
            </p:custDataLst>
          </p:nvPr>
        </p:nvSpPr>
        <p:spPr>
          <a:xfrm>
            <a:off x="1785771" y="245660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实践教学：通过课堂实践、小组合作、项目学习等方式，提高学生的实践能力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9"/>
          <p:cNvSpPr/>
          <p:nvPr>
            <p:custDataLst>
              <p:tags r:id="rId14"/>
            </p:custDataLst>
          </p:nvPr>
        </p:nvSpPr>
        <p:spPr>
          <a:xfrm>
            <a:off x="1224154" y="449602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0"/>
          <p:cNvSpPr/>
          <p:nvPr>
            <p:custDataLst>
              <p:tags r:id="rId15"/>
            </p:custDataLst>
          </p:nvPr>
        </p:nvSpPr>
        <p:spPr>
          <a:xfrm>
            <a:off x="1224154" y="436306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1"/>
          <p:cNvSpPr/>
          <p:nvPr>
            <p:custDataLst>
              <p:tags r:id="rId16"/>
            </p:custDataLst>
          </p:nvPr>
        </p:nvSpPr>
        <p:spPr>
          <a:xfrm>
            <a:off x="1751373" y="4363722"/>
            <a:ext cx="79381" cy="13230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12"/>
          <p:cNvSpPr txBox="1"/>
          <p:nvPr>
            <p:custDataLst>
              <p:tags r:id="rId17"/>
            </p:custDataLst>
          </p:nvPr>
        </p:nvSpPr>
        <p:spPr>
          <a:xfrm>
            <a:off x="1785771" y="450594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养成学习习惯：培养学生良好的学习习惯，如课前预习、课后复习、按时完成作业等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14"/>
          <p:cNvSpPr/>
          <p:nvPr>
            <p:custDataLst>
              <p:tags r:id="rId18"/>
            </p:custDataLst>
          </p:nvPr>
        </p:nvSpPr>
        <p:spPr>
          <a:xfrm>
            <a:off x="1224154" y="552069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8"/>
          <p:cNvSpPr/>
          <p:nvPr>
            <p:custDataLst>
              <p:tags r:id="rId19"/>
            </p:custDataLst>
          </p:nvPr>
        </p:nvSpPr>
        <p:spPr>
          <a:xfrm>
            <a:off x="1224154" y="538773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9"/>
          <p:cNvSpPr/>
          <p:nvPr>
            <p:custDataLst>
              <p:tags r:id="rId20"/>
            </p:custDataLst>
          </p:nvPr>
        </p:nvSpPr>
        <p:spPr>
          <a:xfrm>
            <a:off x="1751373" y="5388392"/>
            <a:ext cx="79381" cy="132301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0"/>
          <p:cNvSpPr txBox="1"/>
          <p:nvPr>
            <p:custDataLst>
              <p:tags r:id="rId21"/>
            </p:custDataLst>
          </p:nvPr>
        </p:nvSpPr>
        <p:spPr>
          <a:xfrm>
            <a:off x="1785771" y="553061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评价与反馈：通过课堂评价、作业评价等方式，及时反馈学生的学习情况，调整教学方法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https://d.book118.com/188054112060006023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小学语文教师培训课件：学为中心——积极参与掌握方法养成习惯</vt:lpstr>
      <vt:lpstr>目录</vt:lpstr>
      <vt:lpstr>单击添加文档标题</vt:lpstr>
      <vt:lpstr>培训目标</vt:lpstr>
      <vt:lpstr>培养教师的“学为中心”理念</vt:lpstr>
      <vt:lpstr>提高教师引导学生积极参与的能力</vt:lpstr>
      <vt:lpstr>掌握有效的教学方法</vt:lpstr>
      <vt:lpstr>养成培养学生良好习惯的素养</vt:lpstr>
      <vt:lpstr>培训内容</vt:lpstr>
      <vt:lpstr>“学为中心”理念的内涵与实践</vt:lpstr>
      <vt:lpstr>激发学生积极参与的策略与方法</vt:lpstr>
      <vt:lpstr>小学语文教学方法的创新与实践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2024-08-30T00:18:57.264</cp:lastPrinted>
  <dcterms:created xsi:type="dcterms:W3CDTF">2024-08-29T16:18:57Z</dcterms:created>
  <dcterms:modified xsi:type="dcterms:W3CDTF">2024-08-29T16:18:59Z</dcterms:modified>
</cp:coreProperties>
</file>