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IINLM+MS-UIGothic"/>
      <p:regular r:id="rId15"/>
    </p:embeddedFont>
    <p:embeddedFont>
      <p:font typeface="GPKCMS+EIARPB+ArialMT"/>
      <p:regular r:id="rId16"/>
    </p:embeddedFont>
    <p:embeddedFont>
      <p:font typeface="NMNRAB+LOVNHO+MicrosoftYaHei-Bold"/>
      <p:regular r:id="rId17"/>
    </p:embeddedFont>
    <p:embeddedFont>
      <p:font typeface="JRDNII+HBCDDA+MicrosoftYaHei"/>
      <p:regular r:id="rId18"/>
    </p:embeddedFont>
    <p:embeddedFont>
      <p:font typeface="ONLTRQ+RAQFPW+Calibri-Light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F9FFD-1D09-4FE1-8DF8-C40B2B0F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CF96A-803C-4D52-8910-093FF47F2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6A4C1-D2AB-41AB-AB74-4C4110CA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3FA32-C2B6-4655-9051-16296D98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E2B28-676C-4FDC-94F9-DF505DD2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1FE93-929B-4FD8-857B-79960FF10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8AED9-E78E-46F2-8F5A-867C9DB8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5D4AB-F4B8-43DB-89E9-11F828A87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4567E-007A-42B1-BE9D-50FE9142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CA56E-D882-456B-81F9-13867435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CE80D-B185-47DF-B533-2D8DB2E8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500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3036002"/>
            <a:ext cx="38576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20000"/>
                </a:solidFill>
                <a:latin typeface="UIINLM+MS-UIGothic"/>
                <a:cs typeface="UIINLM+MS-UIGothic"/>
              </a:rPr>
              <a:t>家</a:t>
            </a:r>
            <a:r>
              <a:rPr sz="4050">
                <a:solidFill>
                  <a:srgbClr val="020000"/>
                </a:solidFill>
                <a:latin typeface="SimSun"/>
                <a:cs typeface="SimSun"/>
              </a:rPr>
              <a:t>乡</a:t>
            </a:r>
            <a:r>
              <a:rPr sz="4050">
                <a:solidFill>
                  <a:srgbClr val="020000"/>
                </a:solidFill>
                <a:latin typeface="UIINLM+MS-UIGothic"/>
                <a:cs typeface="UIINLM+MS-UIGothic"/>
              </a:rPr>
              <a:t>的老照片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UIINLM+MS-UIGothic"/>
                <a:cs typeface="UIINLM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896843" cy="17636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史背景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老照片的收集与整理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老照片展示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4141374"/>
            <a:ext cx="2897664" cy="12094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老照片的价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2000" spc="25">
                <a:solidFill>
                  <a:srgbClr val="000000"/>
                </a:solidFill>
                <a:latin typeface="UIINLM+MS-UIGothic"/>
                <a:cs typeface="UIINLM+MS-UIGothic"/>
              </a:rPr>
              <a:t>和影响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GPKCMS+EIARPB+ArialMT"/>
                <a:cs typeface="GPKCMS+EIARPB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IINLM+MS-UIGothic"/>
                <a:cs typeface="UIINLM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NMNRAB+LOVNHO+MicrosoftYaHei-Bold"/>
                <a:cs typeface="NMNRAB+LOVNH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老照片是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见证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着家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土人情。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NMNRAB+LOVNHO+MicrosoftYaHei-Bold"/>
                <a:cs typeface="NMNRAB+LOVNH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老照片承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着人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和情感，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承家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文化的重要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UIINLM+MS-UIGothic"/>
                <a:cs typeface="UIINLM+MS-UIGothic"/>
              </a:rPr>
              <a:t>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目的和意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33915" y="2971538"/>
            <a:ext cx="25553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老照片的展示和分享，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的了解和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的文化交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36615" y="314298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挖掘和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承家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的文化底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同感和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属感。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91054" y="331443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史，了解家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IINLM+MS-UIGothic"/>
                <a:cs typeface="UIINLM+MS-UIGothic"/>
              </a:rPr>
              <a:t>家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345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3450">
                <a:solidFill>
                  <a:srgbClr val="000000"/>
                </a:solidFill>
                <a:latin typeface="UIINLM+MS-UIGothic"/>
                <a:cs typeface="UIINLM+MS-UIGothic"/>
              </a:rPr>
              <a:t>史背景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史沿革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20950" y="27875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UIINLM+MS-UIGothic"/>
                <a:cs typeface="UIINLM+MS-UIGothic"/>
              </a:rPr>
              <a:t>家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乡</a:t>
            </a:r>
            <a:r>
              <a:rPr sz="2000" spc="25">
                <a:solidFill>
                  <a:srgbClr val="262626"/>
                </a:solidFill>
                <a:latin typeface="UIINLM+MS-UIGothic"/>
                <a:cs typeface="UIINLM+MS-UIGothic"/>
              </a:rPr>
              <a:t>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4779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262626"/>
                </a:solidFill>
                <a:latin typeface="UIINLM+MS-UIGothic"/>
                <a:cs typeface="UIINLM+MS-UIGothic"/>
              </a:rPr>
              <a:t>史事件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16234" y="278755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UIINLM+MS-UIGothic"/>
                <a:cs typeface="UIINLM+MS-UIGothic"/>
              </a:rPr>
              <a:t>家族史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61379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史上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生的重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要事件，包括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争、自然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灾害等。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15820" y="362876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追溯家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的起源，了解其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史背景和地理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62876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了解家族成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史，包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括家族的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文化特色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2744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RDNII+HBCDDA+MicrosoftYaHei"/>
                <a:cs typeface="JRDNII+HBCDDA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的方言和口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学，包括民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故事、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31305" y="202301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UIINLM+MS-UIGothic"/>
                <a:cs typeface="UIINLM+MS-UIGothic"/>
              </a:rPr>
              <a:t>方言与口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头</a:t>
            </a:r>
            <a:r>
              <a:rPr sz="2000" spc="23">
                <a:solidFill>
                  <a:srgbClr val="262626"/>
                </a:solidFill>
                <a:latin typeface="UIINLM+MS-UIGothic"/>
                <a:cs typeface="UIINLM+MS-UIGothic"/>
              </a:rPr>
              <a:t>文学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85945" y="291527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RDNII+HBCDDA+MicrosoftYaHei"/>
                <a:cs typeface="JRDNII+HBCDDA+MicrosoftYaHei"/>
              </a:rPr>
              <a:t>STEP 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369434" y="37298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UIINLM+MS-UIGothic"/>
                <a:cs typeface="UIINLM+MS-UIGothic"/>
              </a:rPr>
              <a:t>民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间艺术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4609" y="385990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间艺术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、刺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绣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、泥塑等。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8620" y="448372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RDNII+HBCDDA+MicrosoftYaHei"/>
                <a:cs typeface="JRDNII+HBCDDA+MicrosoftYaHei"/>
              </a:rPr>
              <a:t>STEP 01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623060" y="525008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传统习</a:t>
            </a:r>
            <a:r>
              <a:rPr sz="2000">
                <a:solidFill>
                  <a:srgbClr val="262626"/>
                </a:solidFill>
                <a:latin typeface="UIINLM+MS-UIGothic"/>
                <a:cs typeface="UIINLM+MS-UIGothic"/>
              </a:rPr>
              <a:t>俗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488054" y="5496297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传统习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俗，包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日、婚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丧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嫁娶等。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262626"/>
                </a:solidFill>
                <a:latin typeface="UIINLM+MS-UIGothic"/>
                <a:cs typeface="UIINLM+MS-UIGothic"/>
              </a:rPr>
              <a:t>土人情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UIINLM+MS-UIGothic"/>
                <a:cs typeface="UIINLM+MS-UIGothic"/>
              </a:rPr>
              <a:t>自然景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的自然景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，如山水、田野等。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UIINLM+MS-UIGothic"/>
                <a:cs typeface="UIINLM+MS-UIGothic"/>
              </a:rPr>
              <a:t>人文景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的人文景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，如古建筑、寺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庙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UIINLM+MS-UIGothic"/>
                <a:cs typeface="UIINLM+MS-UIGothic"/>
              </a:rPr>
              <a:t>家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乡</a:t>
            </a:r>
            <a:r>
              <a:rPr sz="2300" spc="25">
                <a:solidFill>
                  <a:srgbClr val="262626"/>
                </a:solidFill>
                <a:latin typeface="UIINLM+MS-UIGothic"/>
                <a:cs typeface="UIINLM+MS-UIGothic"/>
              </a:rPr>
              <a:t>名人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了解家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乡历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史上涌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出的名人，包括政治家、文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6575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IINLM+MS-UIGothic"/>
                <a:cs typeface="UIINLM+MS-UIGothic"/>
              </a:rPr>
              <a:t>化名人等。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UIINLM+MS-UIGothic"/>
                <a:cs typeface="UIINLM+MS-UIGothic"/>
              </a:rPr>
              <a:t>老照片的收集与整理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https://d.book118.com/188055001026006046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UIINLM+MS-UIGothic</vt:lpstr>
      <vt:lpstr>SimSun</vt:lpstr>
      <vt:lpstr>GPKCMS+EIARPB+ArialMT</vt:lpstr>
      <vt:lpstr>Times New Roman</vt:lpstr>
      <vt:lpstr>NMNRAB+LOVNHO+MicrosoftYaHei-Bold</vt:lpstr>
      <vt:lpstr>JRDNII+HBCDDA+MicrosoftYaHei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2024-09-26T23:41:12.266</cp:lastPrinted>
  <dcterms:created xsi:type="dcterms:W3CDTF">2024-09-26T15:41:12Z</dcterms:created>
  <dcterms:modified xsi:type="dcterms:W3CDTF">2024-09-26T15:41:13Z</dcterms:modified>
</cp:coreProperties>
</file>