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2018F-28EF-4969-8FCC-EB9E7320A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1EF5F-B8AB-4F5C-8D4D-022D2BD33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370E6-AB25-4943-8C7D-D59116549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F1C8F-F299-4484-B3BB-6320DEBB0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361639-ADCA-4ADD-AAA2-652C0A4F1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1AF0B3-41E5-439C-A30A-E3BC7C30F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0BAF22-4B6C-4E67-ABF3-88E167334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44C82-2B96-4FE9-A995-084A680E2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25450-3301-4B73-B8E0-34C01D1EB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746C9-3D8B-4535-86B5-D09CEB4F4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D2CE1-39D7-47CE-B06E-13276491A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61031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发酵机制及其应用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发酵基本概念与分类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发酵机制剖析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发酵技术应用领域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发酵设备与工艺流程设计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发酵产品检测与质量评价标准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发酵行业发展趋势与挑战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发酵是一种利用微生物的代谢活动，将有机物质转化为特定产物的生物化学过程。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发酵技术可以追溯到古代，人们利用自然发酵制作面包、酒和醋等食品。随着科学技术的发展，现代发酵工业已经广泛应用于食品、医药、农业和环保等领域。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4148" r="141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发酵定义及历史发展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在无氧条件下进行，产生酒精、乳酸等有机酸。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厌氧发酵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在有氧条件下进行，产生二氧化碳和水，同时释放能量。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好氧发酵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以固体物料为基质进行的发酵过程，如曲霉发酵生产酶制剂。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固态发酵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在液体培养基中进行的发酵过程，如酵母菌发酵生产酒精。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液态发酵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微生物种类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细菌、酵母菌、霉菌等微生物在发酵过程中发挥重要作用。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代谢途径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微生物通过不同的代谢途径将有机物质转化为特定产物，如糖酵解、三羧酸循环等。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微生物产生的酶能够催化各种生物化学反应，提高发酵效率。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微生物在发酵中作用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577" r="29577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对原料进行破碎、筛选、浸泡等处理，以便于微生物利用。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原料预处理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将微生物接种到培养基中，并在适宜条件下进行培养，使其快速繁殖并产生所需产物。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接种与培养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通过控制温度、pH值、溶氧量等参数，优化发酵条件，提高产物产量和质量。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发酵控制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采用离心、过滤、萃取等方法将产物从发酵液中分离出来，并进行进一步纯化处理，以获得高纯度的产品。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产物分离与纯化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发酵工艺流程简介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发酵机制剖析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糖酵解途径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通过一系列酶促反应，将葡萄糖等糖类分解为丙酮酸，并释放能量。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三羧酸循环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丙酮酸进一步氧化脱羧，生成一系列有机酸，如柠檬酸、异柠檬酸等，完成能量代谢过程。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戊糖磷酸途径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葡萄糖经过磷酸化、氧化还原等反应，形成磷酸戊糖及NADPH+H+，与细胞合成反应密切相关。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微生物代谢途径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10" b="61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酶对底物具有高度特异性，能够催化特定的化学反应。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酶的特异性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酶降低反应的活化能，使反应在温和条件下高效进行。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酶的高效性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酶活性受到多种因素的调节，如底物浓度、产物浓度、温度、pH等。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酶的调节性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酶催化反应原理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在糖酵解和三羧酸循环过程中，底物被氧化成高能磷酸化合物，如ATP、GTP等，储存能量。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底物水平磷酸化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NADH+H+和FADH2等还原剂通过电子传递链传递电子给O2，同时驱动ADP磷酸化生成ATP。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氧化磷酸化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细胞通过发酵过程将化学能转化为生物能，用于维持生命活动和合成细胞物质。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能量转化与利用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物质转化与能量传递过程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00" r="184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溶氧浓度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营养物质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环境因素对发酵影响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温度影响酶的活性和微生物的生长繁殖，过高或过低都会抑制发酵过程。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对于好氧发酵过程，溶氧浓度是关键因素，影响微生物的生长和代谢产物的合成。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pH值影响酶的活性和细胞膜的通透性，需要维持在适宜的范围内。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碳源、氮源、无机盐等营养物质的种类和浓度对发酵过程有重要影响。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发酵技术应用领域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酸奶、泡菜等益生菌食品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利用有益菌进行发酵，产生对人体有益的代谢产物，改善肠道微生态平衡。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面包、啤酒、葡萄酒等酿造食品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利用酵母菌进行无氧呼吸产生酒精和二氧化碳，赋予食品独特的风味和口感。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酱油、醋、腐乳等调味品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通过发酵过程将原料中的大分子物质转化为小分子物质，提高产品的营养价值和风味。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食品工业中发酵技术应用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酶制剂、生物活性物质提取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通过发酵过程获得具有特定功能的酶制剂和生物活性物质，用于医药、保健等领域。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基因工程药物生产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利用基因工程技术构建高产菌株，通过发酵生产基因工程药物，如胰岛素、干扰素等。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抗生素、维生素等药品生产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利用微生物发酵生产抗生素、维生素等药品，具有高效、环保等优点。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324" r="1632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生物医药领域发酵产品开发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利用农业废弃物和有益微生物进行发酵，生产具有改善土壤结构、提高土壤肥力的生物有机肥和复合微生物肥料。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生物有机肥、复合微生物肥料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通过发酵过程将农作物秸秆、牧草等转化为营养丰富、易于消化吸收的饲料，提高饲料利用率和动物生产性能。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发酵饲料、青贮饲料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农业领域发酵肥料和饲料生产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https://d.book118.com/188061031002006040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2024-09-18T02:16:31.603</cp:lastPrinted>
  <dcterms:created xsi:type="dcterms:W3CDTF">2024-09-17T18:16:31Z</dcterms:created>
  <dcterms:modified xsi:type="dcterms:W3CDTF">2024-09-17T18:16:33Z</dcterms:modified>
</cp:coreProperties>
</file>