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9168502-C53D-4E6B-A00F-CE1F89D2CF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F4D2D6-DF25-43F8-AF10-051D175A22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031D2E8-3A07-4BA0-9559-E9E0442212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75AAEE0-DA86-45FB-9C5C-70D19F1903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175720B-2A53-4233-951D-345396169F2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B0A8F66-2111-41D0-A32B-14AC1AC1E84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8055A71-B40F-4201-B5C4-BDE7E1E75E0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98711C-0FAC-4DEC-BBB1-C674FA054E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0BE69C-90C4-470F-B23D-1D7072F130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E184FB-8480-4B24-ACBA-621A2A8804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0ADCF8-B7AB-46ED-86BD-5F723E3C2A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6" name=""/>
        <p:cNvGrpSpPr/>
        <p:nvPr/>
      </p:nvGrpSpPr>
      <p:grpSpPr>
        <a:xfrm>
          <a:off x="0" y="0"/>
          <a:ext cx="0" cy="0"/>
        </a:xfrm>
      </p:grpSpPr>
      <p:pic>
        <p:nvPicPr>
          <p:cNvPr id="7" name="图片 12"/>
          <p:cNvPicPr>
            <a:picLocks noChangeAspect="1"/>
          </p:cNvPicPr>
          <p:nvPr userDrawn="1"/>
        </p:nvPicPr>
        <p:blipFill>
          <a:blip r:embed="rId1"/>
          <a:stretch>
            <a:fillRect/>
          </a:stretch>
        </p:blipFill>
        <p:spPr>
          <a:xfrm>
            <a:off x="0" y="-1"/>
            <a:ext cx="12192000" cy="6858000"/>
          </a:xfrm>
          <a:prstGeom prst="rect">
            <a:avLst/>
          </a:prstGeom>
        </p:spPr>
      </p:pic>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
        <p:nvSpPr>
          <p:cNvPr id="11"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2" name=""/>
        <p:cNvGrpSpPr/>
        <p:nvPr/>
      </p:nvGrpSpPr>
      <p:grpSpPr>
        <a:xfrm>
          <a:off x="0" y="0"/>
          <a:ext cx="0" cy="0"/>
        </a:xfrm>
      </p:grpSpPr>
      <p:pic>
        <p:nvPicPr>
          <p:cNvPr id="13"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4"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5"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6"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7"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8" name=""/>
        <p:cNvGrpSpPr/>
        <p:nvPr/>
      </p:nvGrpSpPr>
      <p:grpSpPr>
        <a:xfrm>
          <a:off x="0" y="0"/>
          <a:ext cx="0" cy="0"/>
        </a:xfrm>
      </p:grpSpPr>
      <p:pic>
        <p:nvPicPr>
          <p:cNvPr id="19" name="图片 5"/>
          <p:cNvPicPr>
            <a:picLocks noChangeAspect="1"/>
          </p:cNvPicPr>
          <p:nvPr userDrawn="1"/>
        </p:nvPicPr>
        <p:blipFill>
          <a:blip r:embed="rId1"/>
          <a:stretch>
            <a:fillRect/>
          </a:stretch>
        </p:blipFill>
        <p:spPr>
          <a:xfrm>
            <a:off x="0" y="-1"/>
            <a:ext cx="12192000" cy="6858000"/>
          </a:xfrm>
          <a:prstGeom prst="rect">
            <a:avLst/>
          </a:prstGeom>
        </p:spPr>
      </p:pic>
      <p:sp>
        <p:nvSpPr>
          <p:cNvPr id="20"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8061041003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合同法律适用的一般原则\n## 1.合同法律适用的基本概念及重要性\n### 1.1合同法律适用的定义与内涵\n### 1.2合同法律适用的意义与价值\n### 1.3合同法律适用在不同法律体系下的差异\n## 2.合同法律适用的基本原则\n### 2.1意思自治原则在合同法律适用中的体现\n### 2.2最密切联系原则在合同法律适用中的运用\n### 2.3强制性规定原则在合同法律适用中的限制\n## 3.合同法律适用的具体方法\n### 3.1识别合同争议的法律属性\n### 3.2分析合同争议涉及的国家和地区法律\n### 3.3综合评估合同争议的法律适用因素\n## 4.合同法律适用中的例外情况\n### 4.1国际条约在合同法律适用中的优先地位\n### 4.2特殊合同类型的法律适用特点\n### 4.3合同法律适用例外规定的适用条件\n## 5.合同法律适用的实践案例分析\n### 5.1国际货物销售合同的法律适用案例分析\n### 5.2国际服务合同的法律适用案例分析\n### 5.3国际知识产权合同的法律适用案例分析\n## 6.合同法律适用的未来发展趋势\n### 6.1合同法律适用规则的全球化趋势\n### 6.2合同法律适用规则的智能化趋势\n### 6.3合同法律适用规则的公平化趋势\n&quot;,&quot;templateId&quot;:&quot;3wr1pbmdtjrh3jjfzwr75chiya&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2698" y="5140683"/>
            <a:ext cx="11315700" cy="1301750"/>
          </a:xfrm>
        </p:spPr>
        <p:txBody>
          <a:bodyPr vert="horz" wrap="square" lIns="91440" tIns="45720" rIns="91440" bIns="45720" anchor="t">
            <a:normAutofit/>
          </a:bodyPr>
          <a:lstStyle/>
          <a:p>
            <a:r>
              <a:rPr lang="zh-CN" sz="7200"/>
              <a:t>合同法律适用的一般原则</a:t>
            </a:r>
            <a:endParaRPr/>
          </a:p>
        </p:txBody>
      </p:sp>
      <p:sp>
        <p:nvSpPr>
          <p:cNvPr id="3" name="文本占位符 3" descr="{&quot;isTemplate&quot;:false,&quot;type&quot;:&quot;content&quot;,&quot;canOmit&quot;:true,&quot;range&quot;:0}"/>
          <p:cNvSpPr>
            <a:spLocks noGrp="1"/>
          </p:cNvSpPr>
          <p:nvPr>
            <p:ph type="body" sz="quarter" idx="10"/>
          </p:nvPr>
        </p:nvSpPr>
        <p:spPr>
          <a:xfrm>
            <a:off x="392698" y="4448586"/>
            <a:ext cx="9226550" cy="647700"/>
          </a:xfrm>
        </p:spPr>
        <p:txBody>
          <a:bodyPr/>
          <a:lstStyle/>
          <a:p>
            <a:r>
              <a:rPr lang="en-US"/>
              <a:t> </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5"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0" name="" descr="{&quot;isTemplate&quot;:true,&quot;type&quot;:2}"/>
        <p:cNvGrpSpPr/>
        <p:nvPr/>
      </p:nvGrpSpPr>
      <p:grpSpPr>
        <a:xfrm>
          <a:off x="0" y="0"/>
          <a:ext cx="0" cy="0"/>
        </a:xfrm>
      </p:grpSpPr>
      <p:sp>
        <p:nvSpPr>
          <p:cNvPr id="101" name="标题 1" descr="{&quot;isTemplate&quot;:true,&quot;type&quot;:&quot;title&quot;,&quot;canOmit&quot;:false,&quot;range&quot;:0}"/>
          <p:cNvSpPr txBox="1"/>
          <p:nvPr/>
        </p:nvSpPr>
        <p:spPr>
          <a:xfrm>
            <a:off x="392698" y="4923294"/>
            <a:ext cx="11330940" cy="1079500"/>
          </a:xfrm>
          <a:prstGeom prst="rect">
            <a:avLst/>
          </a:prstGeom>
        </p:spPr>
        <p:txBody>
          <a:bodyPr vert="horz" wrap="square" lIns="91440" tIns="45720" rIns="91440" bIns="45720" rtlCol="0" anchor="b">
            <a:norm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4900"/>
              <a:t>合同法律适用的基本概念及重要性</a:t>
            </a:r>
            <a:endParaRPr/>
          </a:p>
        </p:txBody>
      </p:sp>
      <p:sp>
        <p:nvSpPr>
          <p:cNvPr id="102"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7" name="" descr="{&quot;isTemplate&quot;:true,&quot;type&quot;:3}"/>
        <p:cNvGrpSpPr/>
        <p:nvPr/>
      </p:nvGrpSpPr>
      <p:grpSpPr>
        <a:xfrm>
          <a:off x="0" y="0"/>
          <a:ext cx="0" cy="0"/>
        </a:xfrm>
      </p:grpSpPr>
      <p:pic>
        <p:nvPicPr>
          <p:cNvPr id="158"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59"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60" name="Group 598"/>
            <p:cNvGrpSpPr/>
            <p:nvPr/>
          </p:nvGrpSpPr>
          <p:grpSpPr>
            <a:xfrm>
              <a:off x="763829" y="1414808"/>
              <a:ext cx="6972294" cy="2337649"/>
              <a:chOff x="763829" y="1414808"/>
              <a:chExt cx="6972294" cy="2337649"/>
            </a:xfrm>
          </p:grpSpPr>
          <p:sp>
            <p:nvSpPr>
              <p:cNvPr id="161"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合同法律适用是指确定合同争议所适用的法律规则</a:t>
                </a:r>
                <a:endParaRPr/>
              </a:p>
            </p:txBody>
          </p:sp>
          <p:sp>
            <p:nvSpPr>
              <p:cNvPr id="162"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合同法律适用的核心问题是找到适当的法律规则来解决合同争议</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合同法律适用的过程涉及到多个法律体系的比较和选择</a:t>
                </a:r>
                <a:endParaRPr/>
              </a:p>
            </p:txBody>
          </p:sp>
          <p:sp>
            <p:nvSpPr>
              <p:cNvPr id="163"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4"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5"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66"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67" name="Group 591"/>
            <p:cNvGrpSpPr/>
            <p:nvPr/>
          </p:nvGrpSpPr>
          <p:grpSpPr>
            <a:xfrm>
              <a:off x="689593" y="3949139"/>
              <a:ext cx="7078256" cy="2128975"/>
              <a:chOff x="689593" y="3949139"/>
              <a:chExt cx="7078256" cy="2128975"/>
            </a:xfrm>
          </p:grpSpPr>
          <p:sp>
            <p:nvSpPr>
              <p:cNvPr id="168"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合同法律适用的内涵包括以下几个方面</a:t>
                </a:r>
                <a:endParaRPr/>
              </a:p>
            </p:txBody>
          </p:sp>
          <p:sp>
            <p:nvSpPr>
              <p:cNvPr id="169"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确定合同争议的法律属性，如合同的有效性、履行、解除等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分析合同争议涉及的国家和地区法律，包括国内法和国际法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综合评估合同争议的法律适用因素，如合同签订地、履行地、当事人国籍等</a:t>
                </a:r>
                <a:endParaRPr/>
              </a:p>
            </p:txBody>
          </p:sp>
          <p:sp>
            <p:nvSpPr>
              <p:cNvPr id="170"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1"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2"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73"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7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合同法律适用的定义与内涵</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5" name="" descr="{&quot;isTemplate&quot;:true,&quot;type&quot;:3}"/>
        <p:cNvGrpSpPr/>
        <p:nvPr/>
      </p:nvGrpSpPr>
      <p:grpSpPr>
        <a:xfrm>
          <a:off x="0" y="0"/>
          <a:ext cx="0" cy="0"/>
        </a:xfrm>
      </p:grpSpPr>
      <p:pic>
        <p:nvPicPr>
          <p:cNvPr id="176"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77"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78" name="Group 598"/>
            <p:cNvGrpSpPr/>
            <p:nvPr/>
          </p:nvGrpSpPr>
          <p:grpSpPr>
            <a:xfrm>
              <a:off x="763829" y="1414808"/>
              <a:ext cx="6972294" cy="2337649"/>
              <a:chOff x="763829" y="1414808"/>
              <a:chExt cx="6972294" cy="2337649"/>
            </a:xfrm>
          </p:grpSpPr>
          <p:sp>
            <p:nvSpPr>
              <p:cNvPr id="179"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合同法律适用的意义在于为合同争议提供明确的法律依据</a:t>
                </a:r>
                <a:endParaRPr/>
              </a:p>
            </p:txBody>
          </p:sp>
          <p:sp>
            <p:nvSpPr>
              <p:cNvPr id="180"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有助于解决合同争议，维护当事人的合法权益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有助于促进国际贸易和投资，保障市场经济秩序</a:t>
                </a:r>
                <a:endParaRPr/>
              </a:p>
            </p:txBody>
          </p:sp>
          <p:sp>
            <p:nvSpPr>
              <p:cNvPr id="181"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2"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3"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8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85" name="Group 591"/>
            <p:cNvGrpSpPr/>
            <p:nvPr/>
          </p:nvGrpSpPr>
          <p:grpSpPr>
            <a:xfrm>
              <a:off x="689593" y="3949139"/>
              <a:ext cx="7078256" cy="2128975"/>
              <a:chOff x="689593" y="3949139"/>
              <a:chExt cx="7078256" cy="2128975"/>
            </a:xfrm>
          </p:grpSpPr>
          <p:sp>
            <p:nvSpPr>
              <p:cNvPr id="186"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合同法律适用的价值体现在以下几个方面</a:t>
                </a:r>
                <a:endParaRPr/>
              </a:p>
            </p:txBody>
          </p:sp>
          <p:sp>
            <p:nvSpPr>
              <p:cNvPr id="187"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公平：确保当事人在合同争议解决过程中享有平等的法律地位</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效率：简化合同争议解决程序，降低争议解决成本</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确定性：为合同争议解决提供明确的法律规则和预期结果</a:t>
                </a:r>
                <a:endParaRPr/>
              </a:p>
            </p:txBody>
          </p:sp>
          <p:sp>
            <p:nvSpPr>
              <p:cNvPr id="188"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9"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0"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1"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9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合同法律适用的意义与价值</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3" name="" descr="{&quot;isTemplate&quot;:true,&quot;type&quot;:3}"/>
        <p:cNvGrpSpPr/>
        <p:nvPr/>
      </p:nvGrpSpPr>
      <p:grpSpPr>
        <a:xfrm>
          <a:off x="0" y="0"/>
          <a:ext cx="0" cy="0"/>
        </a:xfrm>
      </p:grpSpPr>
      <p:grpSp>
        <p:nvGrpSpPr>
          <p:cNvPr id="194"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195" name="Group 628"/>
            <p:cNvGrpSpPr/>
            <p:nvPr/>
          </p:nvGrpSpPr>
          <p:grpSpPr>
            <a:xfrm>
              <a:off x="1197254" y="3971227"/>
              <a:ext cx="11008530" cy="2106887"/>
              <a:chOff x="1197254" y="3971227"/>
              <a:chExt cx="11008530" cy="2106887"/>
            </a:xfrm>
          </p:grpSpPr>
          <p:sp>
            <p:nvSpPr>
              <p:cNvPr id="196"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7"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8"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9"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00"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不同法律体系下的合同法律适用存在差异</a:t>
                </a:r>
                <a:endParaRPr/>
              </a:p>
            </p:txBody>
          </p:sp>
          <p:sp>
            <p:nvSpPr>
              <p:cNvPr id="201"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民法法系和英美法系在合同法律适用的基本原则和方法上有所不同</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国际公约和区域协定对合同法律适用的规定也有所区别</a:t>
                </a:r>
                <a:endParaRPr/>
              </a:p>
            </p:txBody>
          </p:sp>
        </p:grpSp>
        <p:grpSp>
          <p:nvGrpSpPr>
            <p:cNvPr id="202" name="Group 635"/>
            <p:cNvGrpSpPr/>
            <p:nvPr/>
          </p:nvGrpSpPr>
          <p:grpSpPr>
            <a:xfrm>
              <a:off x="3499345" y="1423099"/>
              <a:ext cx="11008530" cy="2005901"/>
              <a:chOff x="3499345" y="1423099"/>
              <a:chExt cx="11008530" cy="2005901"/>
            </a:xfrm>
          </p:grpSpPr>
          <p:sp>
            <p:nvSpPr>
              <p:cNvPr id="203"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合同法律适用在不同法律体系下的差异主要表现在以下几个方面</a:t>
                </a:r>
                <a:endParaRPr/>
              </a:p>
            </p:txBody>
          </p:sp>
          <p:sp>
            <p:nvSpPr>
              <p:cNvPr id="204"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合同法律适用的基本原则，如意思自治原则、最密切联系原则等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合同法律适用的具体方法，如识别合同争议的法律属性、分析合同争议涉及的国家和地区法律等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合同法律适用的例外情况，如国际条约的优先地位、特殊合同类型的法律适用特点等</a:t>
                </a:r>
                <a:endParaRPr/>
              </a:p>
            </p:txBody>
          </p:sp>
          <p:sp>
            <p:nvSpPr>
              <p:cNvPr id="205"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6"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7"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8"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0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合同法律适用在不同法律体系下的差异</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0" name="" descr="{&quot;isTemplate&quot;:true,&quot;type&quot;:2}"/>
        <p:cNvGrpSpPr/>
        <p:nvPr/>
      </p:nvGrpSpPr>
      <p:grpSpPr>
        <a:xfrm>
          <a:off x="0" y="0"/>
          <a:ext cx="0" cy="0"/>
        </a:xfrm>
      </p:grpSpPr>
      <p:sp>
        <p:nvSpPr>
          <p:cNvPr id="211" name="标题 1" descr="{&quot;isTemplate&quot;:true,&quot;type&quot;:&quot;title&quot;,&quot;canOmit&quot;:false,&quot;range&quot;:0}"/>
          <p:cNvSpPr txBox="1"/>
          <p:nvPr/>
        </p:nvSpPr>
        <p:spPr>
          <a:xfrm>
            <a:off x="392698" y="4923294"/>
            <a:ext cx="11330940" cy="1079500"/>
          </a:xfrm>
          <a:prstGeom prst="rect">
            <a:avLst/>
          </a:prstGeom>
        </p:spPr>
        <p:txBody>
          <a:bodyPr vert="horz" wrap="square" lIns="91440" tIns="45720" rIns="91440" bIns="45720" rtlCol="0" anchor="b">
            <a:norm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6600"/>
              <a:t>合同法律适用的基本原则</a:t>
            </a:r>
            <a:endParaRPr/>
          </a:p>
        </p:txBody>
      </p:sp>
      <p:sp>
        <p:nvSpPr>
          <p:cNvPr id="212"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3" name="" descr="{&quot;isTemplate&quot;:true,&quot;type&quot;:3}"/>
        <p:cNvGrpSpPr/>
        <p:nvPr/>
      </p:nvGrpSpPr>
      <p:grpSpPr>
        <a:xfrm>
          <a:off x="0" y="0"/>
          <a:ext cx="0" cy="0"/>
        </a:xfrm>
      </p:grpSpPr>
      <p:grpSp>
        <p:nvGrpSpPr>
          <p:cNvPr id="214"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215" name="Group 686"/>
            <p:cNvGrpSpPr/>
            <p:nvPr/>
          </p:nvGrpSpPr>
          <p:grpSpPr>
            <a:xfrm>
              <a:off x="1075314" y="1520189"/>
              <a:ext cx="9868911" cy="2072418"/>
              <a:chOff x="1075314" y="1520189"/>
              <a:chExt cx="9868911" cy="2072418"/>
            </a:xfrm>
          </p:grpSpPr>
          <p:sp>
            <p:nvSpPr>
              <p:cNvPr id="216"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意思自治原则是合同法律适用的基本原则之一，体现了合同当事人的意志自由</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意思自治原则在合同法律适用中的具体表现包括合同当事人选择适用法律、约定合同争议解决方式等</a:t>
                </a:r>
                <a:endParaRPr/>
              </a:p>
            </p:txBody>
          </p:sp>
          <p:sp>
            <p:nvSpPr>
              <p:cNvPr id="217"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意思自治原则是指合同当事人有权选择适用于合同的法律规则</a:t>
                </a:r>
                <a:endParaRPr/>
              </a:p>
            </p:txBody>
          </p:sp>
          <p:sp>
            <p:nvSpPr>
              <p:cNvPr id="218"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9"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0" name="Group 691"/>
            <p:cNvGrpSpPr/>
            <p:nvPr/>
          </p:nvGrpSpPr>
          <p:grpSpPr>
            <a:xfrm>
              <a:off x="1075314" y="3881882"/>
              <a:ext cx="9868911" cy="2072418"/>
              <a:chOff x="1075314" y="3881882"/>
              <a:chExt cx="9868911" cy="2072418"/>
            </a:xfrm>
          </p:grpSpPr>
          <p:sp>
            <p:nvSpPr>
              <p:cNvPr id="221"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意思自治原则的适用不得违反强制性规定原则和国家主权原则</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意思自治原则的适用需考虑合同争议的法律属性、涉及的法律体系等因素</a:t>
                </a:r>
                <a:endParaRPr/>
              </a:p>
            </p:txBody>
          </p:sp>
          <p:sp>
            <p:nvSpPr>
              <p:cNvPr id="222"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意思自治原则在合同法律适用中的限制</a:t>
                </a:r>
                <a:endParaRPr/>
              </a:p>
            </p:txBody>
          </p:sp>
          <p:sp>
            <p:nvSpPr>
              <p:cNvPr id="223"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2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意思自治原则在合同法律适用中的体现</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6" name="" descr="{&quot;isTemplate&quot;:true,&quot;type&quot;:3}"/>
        <p:cNvGrpSpPr/>
        <p:nvPr/>
      </p:nvGrpSpPr>
      <p:grpSpPr>
        <a:xfrm>
          <a:off x="0" y="0"/>
          <a:ext cx="0" cy="0"/>
        </a:xfrm>
      </p:grpSpPr>
      <p:grpSp>
        <p:nvGrpSpPr>
          <p:cNvPr id="227"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228" name=""/>
            <p:cNvGrpSpPr/>
            <p:nvPr/>
          </p:nvGrpSpPr>
          <p:grpSpPr>
            <a:xfrm>
              <a:off x="685800" y="3146904"/>
              <a:ext cx="5760000" cy="3225487"/>
              <a:chOff x="685800" y="3146904"/>
              <a:chExt cx="5760000" cy="3225487"/>
            </a:xfrm>
          </p:grpSpPr>
          <p:sp>
            <p:nvSpPr>
              <p:cNvPr id="229"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最密切联系原则是指合同争议所适用的法律规则应与合同关系最密切联系</a:t>
                </a:r>
                <a:endParaRPr kumimoji="1" lang="en-US" altLang="zh-CN" sz="1800" b="1">
                  <a:solidFill>
                    <a:schemeClr val="bg1"/>
                  </a:solidFill>
                  <a:latin typeface="+mj-ea"/>
                  <a:ea typeface="+mj-ea"/>
                </a:endParaRPr>
              </a:p>
            </p:txBody>
          </p:sp>
          <p:sp>
            <p:nvSpPr>
              <p:cNvPr id="230"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最密切联系原则是合同法律适用的基本原则之一，有助于确定合同争议适用的法律规则</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最密切联系原则在合同法律适用中的具体表现包括分析合同争议涉及的国家和地区法律、评估合同争议的法律适用因素等</a:t>
                </a:r>
                <a:endParaRPr/>
              </a:p>
            </p:txBody>
          </p:sp>
        </p:grpSp>
        <p:grpSp>
          <p:nvGrpSpPr>
            <p:cNvPr id="231" name=""/>
            <p:cNvGrpSpPr/>
            <p:nvPr/>
          </p:nvGrpSpPr>
          <p:grpSpPr>
            <a:xfrm>
              <a:off x="6016236" y="3146904"/>
              <a:ext cx="5400000" cy="3225487"/>
              <a:chOff x="6016236" y="3146904"/>
              <a:chExt cx="5400000" cy="3225487"/>
            </a:xfrm>
          </p:grpSpPr>
          <p:sp>
            <p:nvSpPr>
              <p:cNvPr id="232"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最密切联系原则在合同法律适用中的限制</a:t>
                </a:r>
                <a:endParaRPr kumimoji="1" lang="en-US" altLang="zh-CN" sz="1800" b="1">
                  <a:solidFill>
                    <a:schemeClr val="bg1"/>
                  </a:solidFill>
                  <a:latin typeface="+mj-ea"/>
                  <a:ea typeface="+mj-ea"/>
                </a:endParaRPr>
              </a:p>
            </p:txBody>
          </p:sp>
          <p:sp>
            <p:nvSpPr>
              <p:cNvPr id="233"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最密切联系原则的适用不得违反强制性规定原则和国家主权原则</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最密切联系原则的适用需考虑合同争议的法律属性、涉及的法律体系等因素</a:t>
                </a:r>
                <a:endParaRPr/>
              </a:p>
            </p:txBody>
          </p:sp>
        </p:grpSp>
      </p:grpSp>
      <p:sp>
        <p:nvSpPr>
          <p:cNvPr id="234"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最密切联系原则在合同法律适用中的运用</a:t>
            </a:r>
            <a:endParaRPr lang="en-US" sz="2800" b="1">
              <a:latin typeface="微软雅黑"/>
              <a:ea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5" name="" descr="{&quot;isTemplate&quot;:true,&quot;type&quot;:3}"/>
        <p:cNvGrpSpPr/>
        <p:nvPr/>
      </p:nvGrpSpPr>
      <p:grpSpPr>
        <a:xfrm>
          <a:off x="0" y="0"/>
          <a:ext cx="0" cy="0"/>
        </a:xfrm>
      </p:grpSpPr>
      <p:grpSp>
        <p:nvGrpSpPr>
          <p:cNvPr id="236"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237" name=""/>
            <p:cNvGrpSpPr/>
            <p:nvPr/>
          </p:nvGrpSpPr>
          <p:grpSpPr>
            <a:xfrm>
              <a:off x="685800" y="3146904"/>
              <a:ext cx="5760000" cy="3225487"/>
              <a:chOff x="685800" y="3146904"/>
              <a:chExt cx="5760000" cy="3225487"/>
            </a:xfrm>
          </p:grpSpPr>
          <p:sp>
            <p:nvSpPr>
              <p:cNvPr id="238"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强制性规定原则是指合同争议所适用的法律规则必须遵守国家强制性规定</a:t>
                </a:r>
                <a:endParaRPr kumimoji="1" lang="en-US" altLang="zh-CN" sz="1800" b="1">
                  <a:solidFill>
                    <a:schemeClr val="bg1"/>
                  </a:solidFill>
                  <a:latin typeface="+mj-ea"/>
                  <a:ea typeface="+mj-ea"/>
                </a:endParaRPr>
              </a:p>
            </p:txBody>
          </p:sp>
          <p:sp>
            <p:nvSpPr>
              <p:cNvPr id="239"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强制性规定原则是合同法律适用的基本原则之一，体现了国家对合同关系的干预</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强制性规定原则在合同法律适用中的具体表现包括遵守国家法律法规、尊重社会公共利益等</a:t>
                </a:r>
                <a:endParaRPr/>
              </a:p>
            </p:txBody>
          </p:sp>
        </p:grpSp>
        <p:grpSp>
          <p:nvGrpSpPr>
            <p:cNvPr id="240" name=""/>
            <p:cNvGrpSpPr/>
            <p:nvPr/>
          </p:nvGrpSpPr>
          <p:grpSpPr>
            <a:xfrm>
              <a:off x="6016236" y="3146904"/>
              <a:ext cx="5400000" cy="3225487"/>
              <a:chOff x="6016236" y="3146904"/>
              <a:chExt cx="5400000" cy="3225487"/>
            </a:xfrm>
          </p:grpSpPr>
          <p:sp>
            <p:nvSpPr>
              <p:cNvPr id="241"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强制性规定原则在合同法律适用中的限制</a:t>
                </a:r>
                <a:endParaRPr kumimoji="1" lang="en-US" altLang="zh-CN" sz="1800" b="1">
                  <a:solidFill>
                    <a:schemeClr val="bg1"/>
                  </a:solidFill>
                  <a:latin typeface="+mj-ea"/>
                  <a:ea typeface="+mj-ea"/>
                </a:endParaRPr>
              </a:p>
            </p:txBody>
          </p:sp>
          <p:sp>
            <p:nvSpPr>
              <p:cNvPr id="242"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强制性规定原则的适用不得违反国际公约和区域协定规定的义务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强制性规定原则的适用需考虑合同争议的法律属性、涉及的法律体系等因素</a:t>
                </a:r>
                <a:endParaRPr/>
              </a:p>
            </p:txBody>
          </p:sp>
        </p:grpSp>
      </p:grpSp>
      <p:sp>
        <p:nvSpPr>
          <p:cNvPr id="243"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强制性规定原则在合同法律适用中的限制</a:t>
            </a:r>
            <a:endParaRPr lang="en-US" sz="2800" b="1">
              <a:latin typeface="微软雅黑"/>
              <a:ea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330940" cy="1079500"/>
          </a:xfrm>
          <a:prstGeom prst="rect">
            <a:avLst/>
          </a:prstGeom>
        </p:spPr>
        <p:txBody>
          <a:bodyPr vert="horz" wrap="square" lIns="91440" tIns="45720" rIns="91440" bIns="45720" rtlCol="0" anchor="b">
            <a:norm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6600"/>
              <a:t>合同法律适用的具体方法</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pic>
        <p:nvPicPr>
          <p:cNvPr id="1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3" name="Group 598"/>
            <p:cNvGrpSpPr/>
            <p:nvPr/>
          </p:nvGrpSpPr>
          <p:grpSpPr>
            <a:xfrm>
              <a:off x="763829" y="1414808"/>
              <a:ext cx="6972294" cy="2337649"/>
              <a:chOff x="763829" y="1414808"/>
              <a:chExt cx="6972294" cy="2337649"/>
            </a:xfrm>
          </p:grpSpPr>
          <p:sp>
            <p:nvSpPr>
              <p:cNvPr id="1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识别合同争议的法律属性是合同法律适用的第一步</a:t>
                </a:r>
                <a:endParaRPr/>
              </a:p>
            </p:txBody>
          </p:sp>
          <p:sp>
            <p:nvSpPr>
              <p:cNvPr id="1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合同争议的法律属性包括合同的有效性、履行、解除等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识别合同争议的法律属性有助于确定合同争议适用的法律规则</a:t>
                </a:r>
                <a:endParaRPr/>
              </a:p>
            </p:txBody>
          </p:sp>
          <p:sp>
            <p:nvSpPr>
              <p:cNvPr id="1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 name="Group 591"/>
            <p:cNvGrpSpPr/>
            <p:nvPr/>
          </p:nvGrpSpPr>
          <p:grpSpPr>
            <a:xfrm>
              <a:off x="689593" y="3949139"/>
              <a:ext cx="7078256" cy="2128975"/>
              <a:chOff x="689593" y="3949139"/>
              <a:chExt cx="7078256" cy="2128975"/>
            </a:xfrm>
          </p:grpSpPr>
          <p:sp>
            <p:nvSpPr>
              <p:cNvPr id="2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识别合同争议的法律属性的方法包括</a:t>
                </a:r>
                <a:endParaRPr/>
              </a:p>
            </p:txBody>
          </p:sp>
          <p:sp>
            <p:nvSpPr>
              <p:cNvPr id="2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分析合同条款，了解合同当事人的权利和义务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参考相关法律法规，了解合同争议的法律规定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寻求专业法律意见，确保识别的准确性</a:t>
                </a:r>
                <a:endParaRPr/>
              </a:p>
            </p:txBody>
          </p:sp>
          <p:sp>
            <p:nvSpPr>
              <p:cNvPr id="2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识别合同争议的法律属性</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8" name="" descr="{&quot;isTemplate&quot;:true,&quot;type&quot;:3}"/>
        <p:cNvGrpSpPr/>
        <p:nvPr/>
      </p:nvGrpSpPr>
      <p:grpSpPr>
        <a:xfrm>
          <a:off x="0" y="0"/>
          <a:ext cx="0" cy="0"/>
        </a:xfrm>
      </p:grpSpPr>
      <p:grpSp>
        <p:nvGrpSpPr>
          <p:cNvPr id="29"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30" name="Group 628"/>
            <p:cNvGrpSpPr/>
            <p:nvPr/>
          </p:nvGrpSpPr>
          <p:grpSpPr>
            <a:xfrm>
              <a:off x="1197254" y="3971227"/>
              <a:ext cx="11008530" cy="2106887"/>
              <a:chOff x="1197254" y="3971227"/>
              <a:chExt cx="11008530" cy="2106887"/>
            </a:xfrm>
          </p:grpSpPr>
          <p:sp>
            <p:nvSpPr>
              <p:cNvPr id="31"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4"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5"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分析合同争议涉及的国家和地区法律是合同法律适用的关键环节</a:t>
                </a:r>
                <a:endParaRPr/>
              </a:p>
            </p:txBody>
          </p:sp>
          <p:sp>
            <p:nvSpPr>
              <p:cNvPr id="36"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合同争议涉及的国家和地区法律包括国内法和国际法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分析合同争议涉及的国家和地区法律有助于找到适当的法律规则来解决合同争议</a:t>
                </a:r>
                <a:endParaRPr/>
              </a:p>
            </p:txBody>
          </p:sp>
        </p:grpSp>
        <p:grpSp>
          <p:nvGrpSpPr>
            <p:cNvPr id="37" name="Group 635"/>
            <p:cNvGrpSpPr/>
            <p:nvPr/>
          </p:nvGrpSpPr>
          <p:grpSpPr>
            <a:xfrm>
              <a:off x="3499345" y="1423099"/>
              <a:ext cx="11008530" cy="2005901"/>
              <a:chOff x="3499345" y="1423099"/>
              <a:chExt cx="11008530" cy="2005901"/>
            </a:xfrm>
          </p:grpSpPr>
          <p:sp>
            <p:nvSpPr>
              <p:cNvPr id="38"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分析合同争议涉及的国家和地区法律的方法包括</a:t>
                </a:r>
                <a:endParaRPr/>
              </a:p>
            </p:txBody>
          </p:sp>
          <p:sp>
            <p:nvSpPr>
              <p:cNvPr id="39"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了解合同当事人的国籍、住所、营业地等信息</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研究合同签订地、履行地、标的物所在地等国家和地区的法律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考虑国际公约和区域协定对合同争议适用的规定</a:t>
                </a:r>
                <a:endParaRPr/>
              </a:p>
            </p:txBody>
          </p:sp>
          <p:sp>
            <p:nvSpPr>
              <p:cNvPr id="40"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4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4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分析合同争议涉及的国家和地区法律</a:t>
            </a:r>
            <a:endParaRPr lang="en-US" altLang="zh-CN" sz="2800" b="1">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45" name="" descr="{&quot;isTemplate&quot;:true,&quot;type&quot;:3}"/>
        <p:cNvGrpSpPr/>
        <p:nvPr/>
      </p:nvGrpSpPr>
      <p:grpSpPr>
        <a:xfrm>
          <a:off x="0" y="0"/>
          <a:ext cx="0" cy="0"/>
        </a:xfrm>
      </p:grpSpPr>
      <p:grpSp>
        <p:nvGrpSpPr>
          <p:cNvPr id="46"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47" name="Group 686"/>
            <p:cNvGrpSpPr/>
            <p:nvPr/>
          </p:nvGrpSpPr>
          <p:grpSpPr>
            <a:xfrm>
              <a:off x="1075314" y="1520189"/>
              <a:ext cx="9868911" cy="2072418"/>
              <a:chOff x="1075314" y="1520189"/>
              <a:chExt cx="9868911" cy="2072418"/>
            </a:xfrm>
          </p:grpSpPr>
          <p:sp>
            <p:nvSpPr>
              <p:cNvPr id="48"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合同争议的法律适用因素包括合同签订地、履行地、当事人国籍等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综合评估合同争议的法律适用因素有助于确定合同争议适用的法律规则</a:t>
                </a:r>
                <a:endParaRPr/>
              </a:p>
            </p:txBody>
          </p:sp>
          <p:sp>
            <p:nvSpPr>
              <p:cNvPr id="49"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综合评估合同争议的法律适用因素是合同法律适用的重要步骤</a:t>
                </a:r>
                <a:endParaRPr/>
              </a:p>
            </p:txBody>
          </p:sp>
          <p:sp>
            <p:nvSpPr>
              <p:cNvPr id="50"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1"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52" name="Group 691"/>
            <p:cNvGrpSpPr/>
            <p:nvPr/>
          </p:nvGrpSpPr>
          <p:grpSpPr>
            <a:xfrm>
              <a:off x="1075314" y="3881882"/>
              <a:ext cx="9868911" cy="2072418"/>
              <a:chOff x="1075314" y="3881882"/>
              <a:chExt cx="9868911" cy="2072418"/>
            </a:xfrm>
          </p:grpSpPr>
          <p:sp>
            <p:nvSpPr>
              <p:cNvPr id="53"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分析合同争议的法律属性，了解合同争议的具体情况</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比较合同争议涉及的国家和地区法律，了解各法律体系的优缺点</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考虑合同当事人的意思自治，尊重当事人的选择</a:t>
                </a:r>
                <a:endParaRPr/>
              </a:p>
            </p:txBody>
          </p:sp>
          <p:sp>
            <p:nvSpPr>
              <p:cNvPr id="54"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综合评估合同争议的法律适用因素的方法包括</a:t>
                </a:r>
                <a:endParaRPr/>
              </a:p>
            </p:txBody>
          </p:sp>
          <p:sp>
            <p:nvSpPr>
              <p:cNvPr id="55"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5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综合评估合同争议的法律适用因素</a:t>
            </a:r>
            <a:endParaRPr lang="en-US" altLang="zh-CN" sz="2800" b="1">
              <a:latin typeface="+mj-ea"/>
              <a:ea typeface="+mj-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https://d.book118.com/188061041003006040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blue">
      <a:dk1>
        <a:srgbClr val="000000"/>
      </a:dk1>
      <a:lt1>
        <a:srgbClr val="FFFFFF"/>
      </a:lt1>
      <a:dk2>
        <a:srgbClr val="262C32"/>
      </a:dk2>
      <a:lt2>
        <a:srgbClr val="E7F3F7"/>
      </a:lt2>
      <a:accent1>
        <a:srgbClr val="3087D5"/>
      </a:accent1>
      <a:accent2>
        <a:srgbClr val="A3DBFA"/>
      </a:accent2>
      <a:accent3>
        <a:srgbClr val="5DB1F7"/>
      </a:accent3>
      <a:accent4>
        <a:srgbClr val="2270C9"/>
      </a:accent4>
      <a:accent5>
        <a:srgbClr val="67A1F9"/>
      </a:accent5>
      <a:accent6>
        <a:srgbClr val="466DD1"/>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合同法律适用的一般原则</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2024-09-18T02:31:34.021</cp:lastPrinted>
  <dcterms:created xsi:type="dcterms:W3CDTF">2024-09-17T18:31:34Z</dcterms:created>
  <dcterms:modified xsi:type="dcterms:W3CDTF">2024-09-17T18:31:35Z</dcterms:modified>
</cp:coreProperties>
</file>