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F02DEEA-69B5-4BB6-B308-6674993369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31B404-B8CB-41DB-B7C7-BC43DFA23F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87E95D7-49AE-4412-8A1D-3B0725A902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31FA601-7601-42B8-A9F0-6AA589CBD9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21FF542-FFF8-48F0-B0D3-1EDBB0EEFF2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EC71F85-9913-484F-9849-D70AD514948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6CA2B30-2079-4F39-8662-B2043BC0FEC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0480D3-C3DC-47F0-A801-EAA7D4EF644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7E2106-E2B8-4049-B81C-02A39FAE9E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9E0D47-D1FC-42BB-AEF0-D4F0714278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5EC1B0-7921-4ABD-BB30-C4213BEE57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5"/>
          <p:cNvSpPr/>
          <p:nvPr userDrawn="1"/>
        </p:nvSpPr>
        <p:spPr>
          <a:xfrm>
            <a:off x="0" y="-1"/>
            <a:ext cx="12192000" cy="6857999"/>
          </a:xfrm>
          <a:prstGeom prst="rect">
            <a:avLst/>
          </a:prstGeom>
          <a:gradFill>
            <a:gsLst>
              <a:gs pos="10000">
                <a:schemeClr val="accent3"/>
              </a:gs>
              <a:gs pos="30000">
                <a:schemeClr val="accent4">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文本占位符 17"/>
          <p:cNvSpPr>
            <a:spLocks noGrp="1"/>
          </p:cNvSpPr>
          <p:nvPr>
            <p:ph type="body" sz="quarter" idx="11"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
        <p:nvSpPr>
          <p:cNvPr id="5" name="标题 1"/>
          <p:cNvSpPr>
            <a:spLocks noGrp="1"/>
          </p:cNvSpPr>
          <p:nvPr>
            <p:ph type="ctrTitle" idx="4294967295"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xmlns="">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1" name=""/>
        <p:cNvGrpSpPr/>
        <p:nvPr/>
      </p:nvGrpSpPr>
      <p:grpSpPr>
        <a:xfrm>
          <a:off x="0" y="0"/>
          <a:ext cx="0" cy="0"/>
        </a:xfrm>
      </p:grpSpPr>
      <p:sp>
        <p:nvSpPr>
          <p:cNvPr id="7" name="标题 1"/>
          <p:cNvSpPr>
            <a:spLocks noGrp="1"/>
          </p:cNvSpPr>
          <p:nvPr>
            <p:ph type="title" idx="4294967295"/>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 name=""/>
        <p:cNvGrpSpPr/>
        <p:nvPr/>
      </p:nvGrpSpPr>
      <p:grpSpPr>
        <a:xfrm>
          <a:off x="0" y="0"/>
          <a:ext cx="0" cy="0"/>
        </a:xfrm>
      </p:grpSpPr>
      <p:sp>
        <p:nvSpPr>
          <p:cNvPr id="13"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4"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7"/>
          <p:cNvPicPr>
            <a:picLocks noChangeAspect="1"/>
          </p:cNvPicPr>
          <p:nvPr userDrawn="1"/>
        </p:nvPicPr>
        <p:blipFill>
          <a:blip r:embed="rId1"/>
          <a:stretch>
            <a:fillRect/>
          </a:stretch>
        </p:blipFill>
        <p:spPr>
          <a:xfrm>
            <a:off x="0" y="-1"/>
            <a:ext cx="12192000" cy="6858000"/>
          </a:xfrm>
          <a:prstGeom prst="rect">
            <a:avLst/>
          </a:prstGeom>
        </p:spPr>
      </p:pic>
      <p:sp>
        <p:nvSpPr>
          <p:cNvPr id="17" name="矩形 8"/>
          <p:cNvSpPr/>
          <p:nvPr userDrawn="1"/>
        </p:nvSpPr>
        <p:spPr>
          <a:xfrm>
            <a:off x="0" y="-1"/>
            <a:ext cx="12192000" cy="6857999"/>
          </a:xfrm>
          <a:prstGeom prst="rect">
            <a:avLst/>
          </a:prstGeom>
          <a:gradFill>
            <a:gsLst>
              <a:gs pos="10000">
                <a:schemeClr val="accent3"/>
              </a:gs>
              <a:gs pos="30000">
                <a:schemeClr val="accent4">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 name=""/>
        <p:cNvGrpSpPr/>
        <p:nvPr/>
      </p:nvGrpSpPr>
      <p:grpSpPr>
        <a:xfrm>
          <a:off x="0" y="0"/>
          <a:ext cx="0" cy="0"/>
        </a:xfrm>
      </p:grpSpPr>
      <p:pic>
        <p:nvPicPr>
          <p:cNvPr id="29" name="图片 2"/>
          <p:cNvPicPr>
            <a:picLocks noChangeAspect="1"/>
          </p:cNvPicPr>
          <p:nvPr userDrawn="1"/>
        </p:nvPicPr>
        <p:blipFill>
          <a:blip r:embed="rId1"/>
          <a:stretch>
            <a:fillRect/>
          </a:stretch>
        </p:blipFill>
        <p:spPr>
          <a:xfrm>
            <a:off x="0" y="-1"/>
            <a:ext cx="12192000" cy="6858000"/>
          </a:xfrm>
          <a:prstGeom prst="rect">
            <a:avLst/>
          </a:prstGeom>
        </p:spPr>
      </p:pic>
      <p:sp>
        <p:nvSpPr>
          <p:cNvPr id="30" name="矩形 3"/>
          <p:cNvSpPr/>
          <p:nvPr userDrawn="1"/>
        </p:nvSpPr>
        <p:spPr>
          <a:xfrm>
            <a:off x="0" y="-1"/>
            <a:ext cx="12192000" cy="6857999"/>
          </a:xfrm>
          <a:prstGeom prst="rect">
            <a:avLst/>
          </a:prstGeom>
          <a:gradFill>
            <a:gsLst>
              <a:gs pos="10000">
                <a:schemeClr val="accent3"/>
              </a:gs>
              <a:gs pos="30000">
                <a:schemeClr val="accent4">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xmlns="">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2023/11/22</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8061051036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民法典》详细解读之购置款抵押权\n## 1.购置款抵押权的定义与性质\n### 1.1购置款抵押权的定义及设立目的\n### 1.2购置款抵押权的性质及其与其他抵押权的区别\n### 1.3购置款抵押权在不同国家法律法规中的体现\n## 2.购置款抵押权的设立与登记\n### 2.1购置款抵押权的设立条件与程序\n### 2.2购置款抵押权登记的重要性及操作方法\n### 2.3购置款抵押权设立过程中可能遇到的问题及解决方案\n## 3.购置款抵押权的影响与优势\n### 3.1购置款抵押权对房地产市场的影响及作用\n### 3.2购置款抵押权对购房者的优势及利益保障\n### 3.3购置款抵押权对金融机构的风险与机遇\n## 4.购置款抵押权的实现与消灭\n### 4.1购置款抵押权实现的条件与程序\n### 4.2购置款抵押权消灭的原因及方式\n### 4.3购置款抵押权实现过程中可能遇到的问题及解决方案\n## 5.购置款抵押权的案例分析与实践应用\n### 5.1购置款抵押权在房地产交易中的实际应用案例\n### 5.2购置款抵押权在司法实践中的争议与解决\n### 5.3购置款抵押权在未来发展趋势与挑战\n&quot;,&quot;templateId&quot;:&quot;nagpdhr1t7f5bfz8ouwztpjxgw&quot;}}"/>
        <p:cNvGrpSpPr/>
        <p:nvPr/>
      </p:nvGrpSpPr>
      <p:grpSpPr>
        <a:xfrm>
          <a:off x="0" y="0"/>
          <a:ext cx="0" cy="0"/>
        </a:xfrm>
      </p:grpSpPr>
      <p:sp>
        <p:nvSpPr>
          <p:cNvPr id="2" name="文本占位符 3"/>
          <p:cNvSpPr>
            <a:spLocks noGrp="1"/>
          </p:cNvSpPr>
          <p:nvPr>
            <p:ph type="body" sz="quarter" idx="11"/>
          </p:nvPr>
        </p:nvSpPr>
        <p:spPr>
          <a:xfrm>
            <a:off x="392698" y="4449955"/>
            <a:ext cx="375424" cy="646331"/>
          </a:xfrm>
        </p:spPr>
        <p:txBody>
          <a:bodyPr/>
          <a:lstStyle/>
          <a:p>
            <a:r>
              <a:rPr lang="en-US" smtClean="0"/>
              <a:t> </a:t>
            </a:r>
            <a:endParaRPr lang="zh-CN" spc="0"/>
          </a:p>
        </p:txBody>
      </p:sp>
      <p:sp>
        <p:nvSpPr>
          <p:cNvPr id="3" name="文本占位符 20"/>
          <p:cNvSpPr txBox="1"/>
          <p:nvPr/>
        </p:nvSpPr>
        <p:spPr>
          <a:xfrm>
            <a:off x="392698" y="580667"/>
            <a:ext cx="184731" cy="369332"/>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4" name="文本占位符 20"/>
          <p:cNvSpPr txBox="1"/>
          <p:nvPr/>
        </p:nvSpPr>
        <p:spPr>
          <a:xfrm>
            <a:off x="11614571" y="580667"/>
            <a:ext cx="184731" cy="369332"/>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endParaRPr kumimoji="1" lang="en-US" altLang="zh-CN" spc="80">
              <a:solidFill>
                <a:schemeClr val="bg1"/>
              </a:solidFill>
            </a:endParaRPr>
          </a:p>
        </p:txBody>
      </p:sp>
      <p:cxnSp>
        <p:nvCxnSpPr>
          <p:cNvPr id="5"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标题 1" descr="{&quot;isTemplate&quot;:true,&quot;type&quot;:&quot;title&quot;,&quot;canOmit&quot;:false,&quot;range&quot;:0}"/>
          <p:cNvSpPr>
            <a:spLocks noGrp="1"/>
          </p:cNvSpPr>
          <p:nvPr>
            <p:ph type="ctrTitle" idx="4294967295"/>
          </p:nvPr>
        </p:nvSpPr>
        <p:spPr>
          <a:xfrm>
            <a:off x="392698" y="5140683"/>
            <a:ext cx="11283950" cy="1301750"/>
          </a:xfrm>
        </p:spPr>
        <p:txBody>
          <a:bodyPr vert="horz" wrap="square" lIns="91440" tIns="45720" rIns="91440" bIns="45720" anchor="t">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sz="4900"/>
              <a:t>《民法典》详细解读之购置款抵押权</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41" name="标题 1" descr="{&quot;isTemplate&quot;:true,&quot;type&quot;:&quot;title&quot;,&quot;canOmit&quot;:false,&quot;range&quot;:0}"/>
          <p:cNvSpPr txBox="1"/>
          <p:nvPr/>
        </p:nvSpPr>
        <p:spPr>
          <a:xfrm>
            <a:off x="392698" y="4923294"/>
            <a:ext cx="11204984"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6000"/>
              <a:t>购置款抵押权的定义与性质</a:t>
            </a:r>
            <a:endParaRPr/>
          </a:p>
        </p:txBody>
      </p:sp>
      <p:sp>
        <p:nvSpPr>
          <p:cNvPr id="42"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56" name="组合 55" descr="{&quot;isTemplate&quot;:true,&quot;type&quot;:&quot;list&quot;,&quot;alignment&quot;:&quot;left&quot;,&quot;alignmentVertical&quot;:&quot;top&quot;,&quot;canOmit&quot;:false,&quot;scalable&quot;:false,&quot;minItemsCount&quot;:-1}"/>
          <p:cNvGrpSpPr/>
          <p:nvPr/>
        </p:nvGrpSpPr>
        <p:grpSpPr>
          <a:xfrm>
            <a:off x="759823" y="1410892"/>
            <a:ext cx="8485781" cy="5021403"/>
            <a:chOff x="4252323" y="1207692"/>
            <a:chExt cx="8485781" cy="5021403"/>
          </a:xfrm>
        </p:grpSpPr>
        <p:grpSp>
          <p:nvGrpSpPr>
            <p:cNvPr id="57" name="组合 56"/>
            <p:cNvGrpSpPr/>
            <p:nvPr/>
          </p:nvGrpSpPr>
          <p:grpSpPr>
            <a:xfrm>
              <a:off x="4252327" y="1207692"/>
              <a:ext cx="8485777" cy="1440001"/>
              <a:chOff x="4252327" y="1207692"/>
              <a:chExt cx="8485777" cy="1440001"/>
            </a:xfrm>
          </p:grpSpPr>
          <p:sp>
            <p:nvSpPr>
              <p:cNvPr id="58" name="Tencent"/>
              <p:cNvSpPr/>
              <p:nvPr/>
            </p:nvSpPr>
            <p:spPr>
              <a:xfrm>
                <a:off x="4252327" y="1207693"/>
                <a:ext cx="8485777"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59" name="Tencent" descr="{&quot;isTemplate&quot;:true,&quot;type&quot;:&quot;title&quot;,&quot;canOmit&quot;:false,&quot;range&quot;:0}"/>
              <p:cNvSpPr txBox="1"/>
              <p:nvPr/>
            </p:nvSpPr>
            <p:spPr>
              <a:xfrm>
                <a:off x="5908362" y="14226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购置款抵押权是一种特定类型的抵押权</a:t>
                </a:r>
                <a:endParaRPr lang="en-US" altLang="zh-CN" sz="2000" b="1">
                  <a:latin typeface="Microsoft YaHei" panose="020b0503020204020204" pitchFamily="34" charset="-122"/>
                  <a:ea typeface="Microsoft YaHei" panose="020b0503020204020204" pitchFamily="34" charset="-122"/>
                </a:endParaRPr>
              </a:p>
            </p:txBody>
          </p:sp>
          <p:sp>
            <p:nvSpPr>
              <p:cNvPr id="60" name="Tencent" descr="{&quot;isTemplate&quot;:true,&quot;type&quot;:&quot;content&quot;,&quot;canOmit&quot;:true,&quot;range&quot;:0}"/>
              <p:cNvSpPr txBox="1"/>
              <p:nvPr/>
            </p:nvSpPr>
            <p:spPr>
              <a:xfrm>
                <a:off x="5908361" y="18806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设立目的是为了</a:t>
                </a:r>
                <a:r>
                  <a:rPr lang="zh-CN" sz="1400" b="1">
                    <a:solidFill>
                      <a:schemeClr val="tx1">
                        <a:lumMod val="50000"/>
                        <a:lumOff val="50000"/>
                        <a:alpha val="100000"/>
                      </a:schemeClr>
                    </a:solidFill>
                    <a:latin typeface="微软雅黑"/>
                    <a:ea typeface="微软雅黑"/>
                  </a:rPr>
                  <a:t>保障购房者在购房过程中支付的购置款</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购房者在支付一定比例的购置款后，可以向金融机构申请贷款</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金融机构在购房者支付购置款的基础上，提供贷款支持购房</a:t>
                </a:r>
                <a:endParaRPr/>
              </a:p>
            </p:txBody>
          </p:sp>
          <p:pic>
            <p:nvPicPr>
              <p:cNvPr id="61" name="图片 11" descr="{&quot;isTemplate&quot;:true,&quot;type&quot;:&quot;image&quot;,&quot;canOmit&quot;:false}"/>
              <p:cNvPicPr>
                <a:picLocks noChangeAspect="1"/>
              </p:cNvPicPr>
              <p:nvPr/>
            </p:nvPicPr>
            <p:blipFill>
              <a:blip r:embed="rId2"/>
              <a:srcRect l="21874" r="21874"/>
              <a:stretch>
                <a:fillRect/>
              </a:stretch>
            </p:blipFill>
            <p:spPr>
              <a:xfrm>
                <a:off x="4252327" y="1207692"/>
                <a:ext cx="1440000" cy="1439999"/>
              </a:xfrm>
              <a:prstGeom prst="rect">
                <a:avLst/>
              </a:prstGeom>
            </p:spPr>
          </p:pic>
        </p:grpSp>
        <p:grpSp>
          <p:nvGrpSpPr>
            <p:cNvPr id="62" name="组合 61"/>
            <p:cNvGrpSpPr/>
            <p:nvPr/>
          </p:nvGrpSpPr>
          <p:grpSpPr>
            <a:xfrm>
              <a:off x="4252325" y="2998393"/>
              <a:ext cx="8485779" cy="1440000"/>
              <a:chOff x="4252325" y="2998393"/>
              <a:chExt cx="8485779" cy="1440000"/>
            </a:xfrm>
          </p:grpSpPr>
          <p:sp>
            <p:nvSpPr>
              <p:cNvPr id="63" name="Tencent"/>
              <p:cNvSpPr/>
              <p:nvPr/>
            </p:nvSpPr>
            <p:spPr>
              <a:xfrm>
                <a:off x="4252326" y="2998393"/>
                <a:ext cx="8485778"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64" name="Tencent" descr="{&quot;isTemplate&quot;:true,&quot;type&quot;:&quot;title&quot;,&quot;canOmit&quot;:false,&quot;range&quot;:0}"/>
              <p:cNvSpPr txBox="1"/>
              <p:nvPr/>
            </p:nvSpPr>
            <p:spPr>
              <a:xfrm>
                <a:off x="5908361" y="3213319"/>
                <a:ext cx="66896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购置款抵押权涉及到购房者、金融机构和开发商三方</a:t>
                </a:r>
                <a:endParaRPr lang="en-US" altLang="zh-CN" sz="2000" b="1">
                  <a:latin typeface="Microsoft YaHei" panose="020b0503020204020204" pitchFamily="34" charset="-122"/>
                  <a:ea typeface="Microsoft YaHei" panose="020b0503020204020204" pitchFamily="34" charset="-122"/>
                </a:endParaRPr>
              </a:p>
            </p:txBody>
          </p:sp>
          <p:sp>
            <p:nvSpPr>
              <p:cNvPr id="65" name="Tencent" descr="{&quot;isTemplate&quot;:true,&quot;type&quot;:&quot;content&quot;,&quot;canOmit&quot;:true,&quot;range&quot;:0}"/>
              <p:cNvSpPr txBox="1"/>
              <p:nvPr/>
            </p:nvSpPr>
            <p:spPr>
              <a:xfrm>
                <a:off x="5908360" y="36713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购房者在购房过程中需要支付一定比例的购置款</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金融机构为购房者提供贷款，购房者需要按照约定支付贷款本息</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开发商在购房者支付购置款后，将房产交付给购房者，并办理抵押登记手续</a:t>
                </a:r>
                <a:endParaRPr/>
              </a:p>
            </p:txBody>
          </p:sp>
          <p:pic>
            <p:nvPicPr>
              <p:cNvPr id="66" name="图片 5" descr="{&quot;isTemplate&quot;:true,&quot;type&quot;:&quot;image&quot;,&quot;canOmit&quot;:false}"/>
              <p:cNvPicPr>
                <a:picLocks noChangeAspect="1"/>
              </p:cNvPicPr>
              <p:nvPr/>
            </p:nvPicPr>
            <p:blipFill>
              <a:blip r:embed="rId3"/>
              <a:srcRect l="21874" r="21874"/>
              <a:stretch>
                <a:fillRect/>
              </a:stretch>
            </p:blipFill>
            <p:spPr>
              <a:xfrm>
                <a:off x="4252325" y="2998394"/>
                <a:ext cx="1440000" cy="1439999"/>
              </a:xfrm>
              <a:prstGeom prst="rect">
                <a:avLst/>
              </a:prstGeom>
            </p:spPr>
          </p:pic>
        </p:grpSp>
        <p:grpSp>
          <p:nvGrpSpPr>
            <p:cNvPr id="67" name="组合 66"/>
            <p:cNvGrpSpPr/>
            <p:nvPr/>
          </p:nvGrpSpPr>
          <p:grpSpPr>
            <a:xfrm>
              <a:off x="4252323" y="4789093"/>
              <a:ext cx="8485781" cy="1440002"/>
              <a:chOff x="4252323" y="4789093"/>
              <a:chExt cx="8485781" cy="1440002"/>
            </a:xfrm>
          </p:grpSpPr>
          <p:sp>
            <p:nvSpPr>
              <p:cNvPr id="68" name="Tencent"/>
              <p:cNvSpPr/>
              <p:nvPr/>
            </p:nvSpPr>
            <p:spPr>
              <a:xfrm>
                <a:off x="4252325" y="4789093"/>
                <a:ext cx="8485779"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69" name="Tencent" descr="{&quot;isTemplate&quot;:true,&quot;type&quot;:&quot;title&quot;,&quot;canOmit&quot;:false,&quot;range&quot;:0}"/>
              <p:cNvSpPr txBox="1"/>
              <p:nvPr/>
            </p:nvSpPr>
            <p:spPr>
              <a:xfrm>
                <a:off x="5908360" y="50040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购置款抵押权的设立有助于降低购房者的购房成本</a:t>
                </a:r>
                <a:endParaRPr lang="en-US" altLang="zh-CN" sz="2000" b="1">
                  <a:latin typeface="Microsoft YaHei" panose="020b0503020204020204" pitchFamily="34" charset="-122"/>
                  <a:ea typeface="Microsoft YaHei" panose="020b0503020204020204" pitchFamily="34" charset="-122"/>
                </a:endParaRPr>
              </a:p>
            </p:txBody>
          </p:sp>
          <p:sp>
            <p:nvSpPr>
              <p:cNvPr id="70" name="Tencent" descr="{&quot;isTemplate&quot;:true,&quot;type&quot;:&quot;content&quot;,&quot;canOmit&quot;:true,&quot;range&quot;:0}"/>
              <p:cNvSpPr txBox="1"/>
              <p:nvPr/>
            </p:nvSpPr>
            <p:spPr>
              <a:xfrm>
                <a:off x="5908359" y="5462010"/>
                <a:ext cx="6702745" cy="76708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购房者可以通过贷款支付购置款，减轻购房压力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金融机构通过提供贷款，获取稳定的利息收入</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开发商通过抵押登记手续，确保贷款的安全性</a:t>
                </a:r>
                <a:endParaRPr/>
              </a:p>
            </p:txBody>
          </p:sp>
          <p:pic>
            <p:nvPicPr>
              <p:cNvPr id="71" name="图片 6" descr="{&quot;isTemplate&quot;:true,&quot;type&quot;:&quot;image&quot;,&quot;canOmit&quot;:false}"/>
              <p:cNvPicPr>
                <a:picLocks noChangeAspect="1"/>
              </p:cNvPicPr>
              <p:nvPr/>
            </p:nvPicPr>
            <p:blipFill>
              <a:blip r:embed="rId4"/>
              <a:srcRect l="21874" r="21874"/>
              <a:stretch>
                <a:fillRect/>
              </a:stretch>
            </p:blipFill>
            <p:spPr>
              <a:xfrm>
                <a:off x="4252323" y="4789096"/>
                <a:ext cx="1440000" cy="1439999"/>
              </a:xfrm>
              <a:prstGeom prst="rect">
                <a:avLst/>
              </a:prstGeom>
            </p:spPr>
          </p:pic>
        </p:grpSp>
      </p:grpSp>
      <p:sp>
        <p:nvSpPr>
          <p:cNvPr id="72" name="Tencent" descr="{&quot;isTemplate&quot;:true,&quot;type&quot;:&quot;title&quot;,&quot;canOmit&quot;:false,&quot;range&quot;:0}"/>
          <p:cNvSpPr txBox="1"/>
          <p:nvPr/>
        </p:nvSpPr>
        <p:spPr>
          <a:xfrm>
            <a:off x="660396" y="418039"/>
            <a:ext cx="10871207"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购置款抵押权的定义及设立目的</a:t>
            </a:r>
            <a:endParaRPr lang="en-US" altLang="zh-CN" sz="2800" b="1">
              <a:latin typeface="+mj-ea"/>
              <a:ea typeface="+mj-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74"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购置款抵押权的性质及其与其他抵押权的区别</a:t>
            </a:r>
            <a:endParaRPr lang="en-US" sz="3600" b="1">
              <a:latin typeface="微软雅黑"/>
              <a:ea typeface="微软雅黑"/>
            </a:endParaRPr>
          </a:p>
        </p:txBody>
      </p:sp>
      <p:sp>
        <p:nvSpPr>
          <p:cNvPr id="75"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购置款抵押权是一种</a:t>
            </a:r>
            <a:r>
              <a:rPr lang="zh-CN" sz="1400" b="1" spc="300">
                <a:solidFill>
                  <a:schemeClr val="tx1">
                    <a:lumMod val="50000"/>
                    <a:lumOff val="50000"/>
                    <a:alpha val="100000"/>
                  </a:schemeClr>
                </a:solidFill>
                <a:latin typeface="微软雅黑"/>
                <a:ea typeface="微软雅黑"/>
              </a:rPr>
              <a:t>阶段性抵押权</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设立于购房者在支付一定比例购置款之后，贷款发放之前</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随着购房者在购房过程中支付更多购置款，抵押权逐步</a:t>
            </a:r>
            <a:r>
              <a:rPr lang="zh-CN" sz="1400" b="1" spc="300">
                <a:solidFill>
                  <a:schemeClr val="tx1">
                    <a:lumMod val="50000"/>
                    <a:lumOff val="50000"/>
                    <a:alpha val="100000"/>
                  </a:schemeClr>
                </a:solidFill>
                <a:latin typeface="微软雅黑"/>
                <a:ea typeface="微软雅黑"/>
              </a:rPr>
              <a:t>升级</a:t>
            </a:r>
            <a:r>
              <a:rPr lang="zh-CN" sz="1400" spc="300">
                <a:solidFill>
                  <a:schemeClr val="tx1">
                    <a:lumMod val="50000"/>
                    <a:lumOff val="50000"/>
                    <a:alpha val="100000"/>
                  </a:schemeClr>
                </a:solidFill>
                <a:latin typeface="微软雅黑"/>
                <a:ea typeface="微软雅黑"/>
              </a:rPr>
              <a:t>为完全抵押权</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购置款抵押权与其他抵押权的区别主要表现在</a:t>
            </a:r>
            <a:r>
              <a:rPr lang="zh-CN" sz="1400" b="1" spc="300">
                <a:solidFill>
                  <a:schemeClr val="tx1">
                    <a:lumMod val="50000"/>
                    <a:lumOff val="50000"/>
                    <a:alpha val="100000"/>
                  </a:schemeClr>
                </a:solidFill>
                <a:latin typeface="微软雅黑"/>
                <a:ea typeface="微软雅黑"/>
              </a:rPr>
              <a:t>设立时间、抵押物范围和权利优先顺序</a:t>
            </a:r>
            <a:r>
              <a:rPr lang="zh-CN" sz="1400" spc="300">
                <a:solidFill>
                  <a:schemeClr val="tx1">
                    <a:lumMod val="50000"/>
                    <a:lumOff val="50000"/>
                    <a:alpha val="100000"/>
                  </a:schemeClr>
                </a:solidFill>
                <a:latin typeface="微软雅黑"/>
                <a:ea typeface="微软雅黑"/>
              </a:rPr>
              <a:t>等方面</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设立时间：购置款抵押权设立于购房过程中，而其他抵押权可能设立于购房之前或之后</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抵押物范围：购置款抵押权通常针对购房者购买的房产，而其他抵押权可能涉及其他财产</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权利优先顺序：购置款抵押权的优先顺序通常低于其他抵押权，但在购房者支付全部购置款后，购置款抵押权的优先顺序将提升</a:t>
            </a:r>
            <a:endParaRPr/>
          </a:p>
        </p:txBody>
      </p:sp>
      <p:cxnSp>
        <p:nvCxnSpPr>
          <p:cNvPr id="76"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7"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79" name="组合 78"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80" name="组合 79"/>
            <p:cNvGrpSpPr/>
            <p:nvPr/>
          </p:nvGrpSpPr>
          <p:grpSpPr>
            <a:xfrm>
              <a:off x="685800" y="3146904"/>
              <a:ext cx="5760000" cy="3225487"/>
              <a:chOff x="685800" y="3146904"/>
              <a:chExt cx="5760000" cy="3225487"/>
            </a:xfrm>
          </p:grpSpPr>
          <p:sp>
            <p:nvSpPr>
              <p:cNvPr id="81"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各国法律法规对购置款抵押权的设立、登记和实现等方面的规定有所不同</a:t>
                </a:r>
                <a:endParaRPr kumimoji="1" lang="en-US" altLang="zh-CN" sz="1800" b="1">
                  <a:solidFill>
                    <a:schemeClr val="bg1"/>
                  </a:solidFill>
                  <a:latin typeface="+mj-ea"/>
                  <a:ea typeface="+mj-ea"/>
                </a:endParaRPr>
              </a:p>
            </p:txBody>
          </p:sp>
          <p:sp>
            <p:nvSpPr>
              <p:cNvPr id="82"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有些国家实行</a:t>
                </a:r>
                <a:r>
                  <a:rPr lang="zh-CN" sz="1400" b="1">
                    <a:solidFill>
                      <a:schemeClr val="tx1">
                        <a:lumMod val="50000"/>
                        <a:lumOff val="50000"/>
                        <a:alpha val="100000"/>
                      </a:schemeClr>
                    </a:solidFill>
                    <a:latin typeface="微软雅黑"/>
                    <a:ea typeface="微软雅黑"/>
                  </a:rPr>
                  <a:t>登记制</a:t>
                </a:r>
                <a:r>
                  <a:rPr lang="zh-CN" sz="1400">
                    <a:solidFill>
                      <a:schemeClr val="tx1">
                        <a:lumMod val="50000"/>
                        <a:lumOff val="50000"/>
                        <a:alpha val="100000"/>
                      </a:schemeClr>
                    </a:solidFill>
                    <a:latin typeface="微软雅黑"/>
                    <a:ea typeface="微软雅黑"/>
                  </a:rPr>
                  <a:t>，购房者需要办理抵押登记手续才能设立购置款抵押权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有些国家实行</a:t>
                </a:r>
                <a:r>
                  <a:rPr lang="zh-CN" sz="1400" b="1">
                    <a:solidFill>
                      <a:schemeClr val="tx1">
                        <a:lumMod val="50000"/>
                        <a:lumOff val="50000"/>
                        <a:alpha val="100000"/>
                      </a:schemeClr>
                    </a:solidFill>
                    <a:latin typeface="微软雅黑"/>
                    <a:ea typeface="微软雅黑"/>
                  </a:rPr>
                  <a:t>通知制</a:t>
                </a:r>
                <a:r>
                  <a:rPr lang="zh-CN" sz="1400">
                    <a:solidFill>
                      <a:schemeClr val="tx1">
                        <a:lumMod val="50000"/>
                        <a:lumOff val="50000"/>
                        <a:alpha val="100000"/>
                      </a:schemeClr>
                    </a:solidFill>
                    <a:latin typeface="微软雅黑"/>
                    <a:ea typeface="微软雅黑"/>
                  </a:rPr>
                  <a:t>，购房者通知金融机构即可设立购置款抵押权</a:t>
                </a:r>
                <a:endParaRPr/>
              </a:p>
            </p:txBody>
          </p:sp>
        </p:grpSp>
        <p:grpSp>
          <p:nvGrpSpPr>
            <p:cNvPr id="83" name="组合 82"/>
            <p:cNvGrpSpPr/>
            <p:nvPr/>
          </p:nvGrpSpPr>
          <p:grpSpPr>
            <a:xfrm>
              <a:off x="6016236" y="3146904"/>
              <a:ext cx="5400000" cy="3225487"/>
              <a:chOff x="6016236" y="3146904"/>
              <a:chExt cx="5400000" cy="3225487"/>
            </a:xfrm>
          </p:grpSpPr>
          <p:sp>
            <p:nvSpPr>
              <p:cNvPr id="84"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不同国家的法律法规对购置款抵押权的保护程度和实现方式也有所不同</a:t>
                </a:r>
                <a:endParaRPr kumimoji="1" lang="en-US" altLang="zh-CN" sz="1800" b="1">
                  <a:solidFill>
                    <a:schemeClr val="bg1"/>
                  </a:solidFill>
                  <a:latin typeface="+mj-ea"/>
                  <a:ea typeface="+mj-ea"/>
                </a:endParaRPr>
              </a:p>
            </p:txBody>
          </p:sp>
          <p:sp>
            <p:nvSpPr>
              <p:cNvPr id="85"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有些国家法律规定，购房者可以在一定条件下</a:t>
                </a:r>
                <a:r>
                  <a:rPr lang="zh-CN" sz="1400" b="1">
                    <a:solidFill>
                      <a:schemeClr val="tx1">
                        <a:lumMod val="50000"/>
                        <a:lumOff val="50000"/>
                        <a:alpha val="100000"/>
                      </a:schemeClr>
                    </a:solidFill>
                    <a:latin typeface="微软雅黑"/>
                    <a:ea typeface="微软雅黑"/>
                  </a:rPr>
                  <a:t>撤销购置款抵押权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有些国家法律规定，金融机构在购房者未按时还款时，可以</a:t>
                </a:r>
                <a:r>
                  <a:rPr lang="zh-CN" sz="1400" b="1">
                    <a:solidFill>
                      <a:schemeClr val="tx1">
                        <a:lumMod val="50000"/>
                        <a:lumOff val="50000"/>
                        <a:alpha val="100000"/>
                      </a:schemeClr>
                    </a:solidFill>
                    <a:latin typeface="微软雅黑"/>
                    <a:ea typeface="微软雅黑"/>
                  </a:rPr>
                  <a:t>依法执行抵押权</a:t>
                </a:r>
                <a:endParaRPr/>
              </a:p>
            </p:txBody>
          </p:sp>
        </p:grpSp>
      </p:grpSp>
      <p:sp>
        <p:nvSpPr>
          <p:cNvPr id="86"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购置款抵押权在不同国家法律法规中的体现</a:t>
            </a:r>
            <a:endParaRPr lang="en-US" sz="2800" b="1">
              <a:latin typeface="微软雅黑"/>
              <a:ea typeface="微软雅黑"/>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88" name="标题 1" descr="{&quot;isTemplate&quot;:true,&quot;type&quot;:&quot;title&quot;,&quot;canOmit&quot;:false,&quot;range&quot;:0}"/>
          <p:cNvSpPr txBox="1"/>
          <p:nvPr/>
        </p:nvSpPr>
        <p:spPr>
          <a:xfrm>
            <a:off x="392698" y="4923294"/>
            <a:ext cx="11204984"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6000"/>
              <a:t>购置款抵押权的设立与登记</a:t>
            </a:r>
            <a:endParaRPr/>
          </a:p>
        </p:txBody>
      </p:sp>
      <p:sp>
        <p:nvSpPr>
          <p:cNvPr id="8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91"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购置款抵押权的设立条件主要包括</a:t>
            </a:r>
            <a:r>
              <a:rPr lang="en-US" sz="1400" b="1" spc="300">
                <a:solidFill>
                  <a:srgbClr val="808080">
                    <a:alpha val="100000"/>
                  </a:srgbClr>
                </a:solidFill>
                <a:latin typeface="微软雅黑"/>
                <a:ea typeface="微软雅黑"/>
              </a:rPr>
              <a:t>购房者具备购房资格</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金融机构同意提供贷款</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开发商同意办理抵押登记手续</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购房者具备购房资格：购房者需要符合购房政策要求，如首套房、二套房等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金融机构同意提供贷款：金融机构需要对购房者的信用和还款能力进行评估，决定是否提供贷款</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开发商同意办理抵押登记手续：开发商需要同意将购房者购买的房产办理抵押登记手续</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购置款抵押权的设立程序主要包括</a:t>
            </a:r>
            <a:r>
              <a:rPr lang="en-US" sz="1400" b="1" spc="300">
                <a:solidFill>
                  <a:srgbClr val="808080">
                    <a:alpha val="100000"/>
                  </a:srgbClr>
                </a:solidFill>
                <a:latin typeface="微软雅黑"/>
                <a:ea typeface="微软雅黑"/>
              </a:rPr>
              <a:t>购房者与金融机构签订贷款合同</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购房者支付购置款</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开发商办理抵押登记手续</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购房者与金融机构签订贷款合同：购房者与金融机构约定贷款金额、期限、利率等条款，并签订贷款合同</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购房者支付购置款：购房者按照约定向开发商支付购置款，通常需要支付一定比例的首付款</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开发商办理抵押登记手续：开发商在收到购房者购置款后，将房产办理抵押登记手续，并将抵押登记证明交付给金融机构</a:t>
            </a:r>
            <a:endParaRPr/>
          </a:p>
        </p:txBody>
      </p:sp>
      <p:sp>
        <p:nvSpPr>
          <p:cNvPr id="92"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购置款抵押权的设立条件与程序</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94" name="组合 93"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95" name="组合 94"/>
            <p:cNvGrpSpPr/>
            <p:nvPr/>
          </p:nvGrpSpPr>
          <p:grpSpPr>
            <a:xfrm>
              <a:off x="685800" y="3146904"/>
              <a:ext cx="5760000" cy="3225487"/>
              <a:chOff x="685800" y="3146904"/>
              <a:chExt cx="5760000" cy="3225487"/>
            </a:xfrm>
          </p:grpSpPr>
          <p:sp>
            <p:nvSpPr>
              <p:cNvPr id="96"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购置款抵押权登记的重要性主要体现在保障金融机构权益和防止购房者违约等方面</a:t>
                </a:r>
                <a:endParaRPr kumimoji="1" lang="en-US" altLang="zh-CN" sz="1800" b="1">
                  <a:solidFill>
                    <a:schemeClr val="bg1"/>
                  </a:solidFill>
                  <a:latin typeface="+mj-ea"/>
                  <a:ea typeface="+mj-ea"/>
                </a:endParaRPr>
              </a:p>
            </p:txBody>
          </p:sp>
          <p:sp>
            <p:nvSpPr>
              <p:cNvPr id="97"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保障金融机构权益：抵押登记手续有助于金融机构在购房者未按时还款时，依法执行抵押权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防止购房者违约：抵押登记手续可以防止购房者将已抵押的房产再次抵押或出售给其他购房者</a:t>
                </a:r>
                <a:endParaRPr/>
              </a:p>
            </p:txBody>
          </p:sp>
        </p:grpSp>
        <p:grpSp>
          <p:nvGrpSpPr>
            <p:cNvPr id="98" name="组合 97"/>
            <p:cNvGrpSpPr/>
            <p:nvPr/>
          </p:nvGrpSpPr>
          <p:grpSpPr>
            <a:xfrm>
              <a:off x="6016236" y="3146904"/>
              <a:ext cx="5400000" cy="3225487"/>
              <a:chOff x="6016236" y="3146904"/>
              <a:chExt cx="5400000" cy="3225487"/>
            </a:xfrm>
          </p:grpSpPr>
          <p:sp>
            <p:nvSpPr>
              <p:cNvPr id="99"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购置款抵押权登记的操作方法主要包括购房者与开发商办理抵押登记手续和金融机构核实抵押登记信息</a:t>
                </a:r>
                <a:endParaRPr kumimoji="1" lang="en-US" altLang="zh-CN" sz="1800" b="1">
                  <a:solidFill>
                    <a:schemeClr val="bg1"/>
                  </a:solidFill>
                  <a:latin typeface="+mj-ea"/>
                  <a:ea typeface="+mj-ea"/>
                </a:endParaRPr>
              </a:p>
            </p:txBody>
          </p:sp>
          <p:sp>
            <p:nvSpPr>
              <p:cNvPr id="100"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购房者与开发商办理抵押登记手续：购房者需要携带相关证件，与开发商共同办理抵押登记手续</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金融机构核实抵押登记信息：金融机构在收到抵押登记证明后，需要核实抵押登记信息的真实性，并确认抵押权已设立</a:t>
                </a:r>
                <a:endParaRPr/>
              </a:p>
            </p:txBody>
          </p:sp>
        </p:grpSp>
      </p:grpSp>
      <p:sp>
        <p:nvSpPr>
          <p:cNvPr id="101"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购置款抵押权登记的重要性及操作方法</a:t>
            </a:r>
            <a:endParaRPr lang="en-US" sz="28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03"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购置款抵押权设立过程中可能遇到的问题主要包括</a:t>
            </a:r>
            <a:r>
              <a:rPr lang="en-US" sz="1400" b="1" spc="300">
                <a:solidFill>
                  <a:srgbClr val="808080">
                    <a:alpha val="100000"/>
                  </a:srgbClr>
                </a:solidFill>
                <a:latin typeface="微软雅黑"/>
                <a:ea typeface="微软雅黑"/>
              </a:rPr>
              <a:t>购房者信用问题</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金融机构贷款额度不足</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开发商拖延办理抵押登记手续</a:t>
            </a:r>
            <a:r>
              <a:rPr lang="en-US" sz="1400" spc="300">
                <a:solidFill>
                  <a:srgbClr val="808080">
                    <a:alpha val="100000"/>
                  </a:srgbClr>
                </a:solidFill>
                <a:latin typeface="微软雅黑"/>
                <a:ea typeface="微软雅黑"/>
              </a:rPr>
              <a:t>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购房者信用问题：购房者可能存在信用不良记录，导致金融机构拒绝提供贷款</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金融机构贷款额度不足：金融机构可能受到政策和风险控制的影响，导致贷款额度不足</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开发商拖延办理抵押登记手续：开发商可能存在拖延办理抵押登记手续的情况，影响购房者购房进程</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针对这些问题，可以采取</a:t>
            </a:r>
            <a:r>
              <a:rPr lang="en-US" sz="1400" b="1" spc="300">
                <a:solidFill>
                  <a:srgbClr val="808080">
                    <a:alpha val="100000"/>
                  </a:srgbClr>
                </a:solidFill>
                <a:latin typeface="微软雅黑"/>
                <a:ea typeface="微软雅黑"/>
              </a:rPr>
              <a:t>提高购房者信用</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调整金融机构贷款政策</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加强开发商监管</a:t>
            </a:r>
            <a:r>
              <a:rPr lang="en-US" sz="1400" spc="300">
                <a:solidFill>
                  <a:srgbClr val="808080">
                    <a:alpha val="100000"/>
                  </a:srgbClr>
                </a:solidFill>
                <a:latin typeface="微软雅黑"/>
                <a:ea typeface="微软雅黑"/>
              </a:rPr>
              <a:t>等解决方案</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提高购房者信用：购房者可以通过改善信用记录，提高信用评分，以获得金融机构的信任</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调整金融机构贷款政策：金融机构可以根据市场情况，调整贷款政策，提高贷款额度</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加强开发商监管：政府部门可以加强对开发商的监管，确保开发商按时办理抵押登记手续</a:t>
            </a:r>
            <a:endParaRPr/>
          </a:p>
        </p:txBody>
      </p:sp>
      <p:sp>
        <p:nvSpPr>
          <p:cNvPr id="104"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购置款抵押权设立过程中可能遇到的问题及解决方案</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204984"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6000"/>
              <a:t>购置款抵押权的影响与优势</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1"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购置款抵押权对房地产市场的影响主要体现在</a:t>
            </a:r>
            <a:r>
              <a:rPr lang="en-US" sz="1400" b="1" spc="300">
                <a:solidFill>
                  <a:srgbClr val="808080">
                    <a:alpha val="100000"/>
                  </a:srgbClr>
                </a:solidFill>
                <a:latin typeface="微软雅黑"/>
                <a:ea typeface="微软雅黑"/>
              </a:rPr>
              <a:t>提高购房者购房意愿</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降低金融机构风险</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促进房地产市场健康发展</a:t>
            </a:r>
            <a:r>
              <a:rPr lang="en-US" sz="1400" spc="300">
                <a:solidFill>
                  <a:srgbClr val="808080">
                    <a:alpha val="100000"/>
                  </a:srgbClr>
                </a:solidFill>
                <a:latin typeface="微软雅黑"/>
                <a:ea typeface="微软雅黑"/>
              </a:rPr>
              <a:t>等方面</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提高购房者购房意愿：购置款抵押权有助于降低购房者的购房成本，提高购房者的购房意愿</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降低金融机构风险：购置款抵押权有助于金融机构降低贷款风险，提高贷款质量</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促进房地产市场健康发展：购置款抵押权有助于房地产市场供需平衡，促进房地产市场健康发展</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购置款抵押权在房地产市场中的作用主要表现在</a:t>
            </a:r>
            <a:r>
              <a:rPr lang="en-US" sz="1400" b="1" spc="300">
                <a:solidFill>
                  <a:srgbClr val="808080">
                    <a:alpha val="100000"/>
                  </a:srgbClr>
                </a:solidFill>
                <a:latin typeface="微软雅黑"/>
                <a:ea typeface="微软雅黑"/>
              </a:rPr>
              <a:t>为购房者提供融资支持</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为金融机构提供稳定收益</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为开发商提供安全保障</a:t>
            </a:r>
            <a:r>
              <a:rPr lang="en-US" sz="1400" spc="300">
                <a:solidFill>
                  <a:srgbClr val="808080">
                    <a:alpha val="100000"/>
                  </a:srgbClr>
                </a:solidFill>
                <a:latin typeface="微软雅黑"/>
                <a:ea typeface="微软雅黑"/>
              </a:rPr>
              <a:t>等方面</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为购房者提供融资支持：购置款抵押权有助于购房者通过贷款支付购置款，实现购房目标</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为金融机构提供稳定收益：购置款抵押权有助于金融机构获取稳定的利息收入，提高盈利能力</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为开发商提供安全保障：购置款抵押权有助于开发商确保贷款的安全性，降低违约风险</a:t>
            </a:r>
            <a:endParaRPr/>
          </a:p>
        </p:txBody>
      </p:sp>
      <p:sp>
        <p:nvSpPr>
          <p:cNvPr id="12"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购置款抵押权对房地产市场的影响及作用</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https://d.book118.com/188061051036006037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silky_red">
      <a:dk1>
        <a:srgbClr val="000000"/>
      </a:dk1>
      <a:lt1>
        <a:srgbClr val="FFFFFF"/>
      </a:lt1>
      <a:dk2>
        <a:srgbClr val="2B111D"/>
      </a:dk2>
      <a:lt2>
        <a:srgbClr val="FEF2FD"/>
      </a:lt2>
      <a:accent1>
        <a:srgbClr val="F777C1"/>
      </a:accent1>
      <a:accent2>
        <a:srgbClr val="FCA1DA"/>
      </a:accent2>
      <a:accent3>
        <a:srgbClr val="F8498D"/>
      </a:accent3>
      <a:accent4>
        <a:srgbClr val="C62C5E"/>
      </a:accent4>
      <a:accent5>
        <a:srgbClr val="F8BCCE"/>
      </a:accent5>
      <a:accent6>
        <a:srgbClr val="FE94B3"/>
      </a:accent6>
      <a:hlink>
        <a:srgbClr val="175CEB"/>
      </a:hlink>
      <a:folHlink>
        <a:srgbClr val="81868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12</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12</vt:i4>
      </vt:variant>
    </vt:vector>
  </HeadingPairs>
  <TitlesOfParts>
    <vt:vector baseType="lpstr" size="20">
      <vt:lpstr>Arial</vt:lpstr>
      <vt:lpstr>Calibri</vt:lpstr>
      <vt:lpstr>Arial Black</vt:lpstr>
      <vt:lpstr>微软雅黑</vt:lpstr>
      <vt:lpstr>黑体</vt:lpstr>
      <vt:lpstr>Microsoft YaHei</vt:lpstr>
      <vt:lpstr>Microsoft YaHei Light</vt:lpstr>
      <vt:lpstr>Office Theme</vt:lpstr>
      <vt:lpstr>《民法典》详细解读之购置款抵押权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2024-09-16T23:32:30.200</cp:lastPrinted>
  <dcterms:created xsi:type="dcterms:W3CDTF">2024-09-16T15:32:30Z</dcterms:created>
  <dcterms:modified xsi:type="dcterms:W3CDTF">2024-09-16T15:32:32Z</dcterms:modified>
</cp:coreProperties>
</file>