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9" r:id="rId43"/>
    <p:sldId id="382" r:id="rId44"/>
    <p:sldId id="385" r:id="rId45"/>
    <p:sldId id="387" r:id="rId46"/>
  </p:sldIdLst>
  <p:sldSz cx="9144000" cy="6858000"/>
  <p:notesSz cx="6858000" cy="9144000"/>
  <p:custDataLst>
    <p:tags r:id="rId4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slide" Target="slides/slide42.xml" /><Relationship Id="rId45" Type="http://schemas.openxmlformats.org/officeDocument/2006/relationships/slide" Target="slides/slide43.xml" /><Relationship Id="rId46" Type="http://schemas.openxmlformats.org/officeDocument/2006/relationships/slide" Target="slides/slide44.xml" /><Relationship Id="rId47" Type="http://schemas.openxmlformats.org/officeDocument/2006/relationships/tags" Target="tags/tag1.xml" /><Relationship Id="rId48" Type="http://schemas.openxmlformats.org/officeDocument/2006/relationships/presProps" Target="presProps.xml" /><Relationship Id="rId49" Type="http://schemas.openxmlformats.org/officeDocument/2006/relationships/viewProps" Target="viewProps.xml" /><Relationship Id="rId5" Type="http://schemas.openxmlformats.org/officeDocument/2006/relationships/slide" Target="slides/slide3.xml" /><Relationship Id="rId50" Type="http://schemas.openxmlformats.org/officeDocument/2006/relationships/theme" Target="theme/theme1.xml" /><Relationship Id="rId51" Type="http://schemas.openxmlformats.org/officeDocument/2006/relationships/tableStyles" Target="tableStyles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e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e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emf" /></Relationships>
</file>

<file path=ppt/drawings/_rels/vmlDrawing1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emf" /></Relationships>
</file>

<file path=ppt/drawings/_rels/vmlDrawing1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emf" /></Relationships>
</file>

<file path=ppt/drawings/_rels/vmlDrawing1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5.emf" /></Relationships>
</file>

<file path=ppt/drawings/_rels/vmlDrawing1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8.emf" /></Relationships>
</file>

<file path=ppt/drawings/_rels/vmlDrawing1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9.emf" /></Relationships>
</file>

<file path=ppt/drawings/_rels/vmlDrawing1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emf" /></Relationships>
</file>

<file path=ppt/drawings/_rels/vmlDrawing1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1.emf" /></Relationships>
</file>

<file path=ppt/drawings/_rels/vmlDrawing1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2.emf" /><Relationship Id="rId2" Type="http://schemas.openxmlformats.org/officeDocument/2006/relationships/image" Target="../media/image33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ED602-EFFD-49A7-893A-E473634C1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C324B-E33B-45B0-B4F7-0E93EC841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89562-19F2-42B3-A60B-7EA2B519A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ED6D2-0E70-4811-97A3-7A9D2EC51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5CC835-10E6-4B7C-8669-11A603068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9471AB-2A54-47AA-8E7F-48478A375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97412E-3436-43E9-A169-8CF8DBABD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4F2A8-9A72-48FD-84CA-CFE304199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D9733-A8E0-44A1-A468-E9B459AF7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DC8FA-03FC-4DAE-BCAE-A58BE47DC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949A0-E0C3-4213-8ED2-925210727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982055" y="4509120"/>
            <a:ext cx="5179890" cy="956905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600" b="1">
                <a:solidFill>
                  <a:schemeClr val="tx1"/>
                </a:solidFill>
                <a:latin typeface="黑体" panose="02010600030101010101" pitchFamily="2" charset="-122"/>
                <a:ea typeface="黑体" panose="02010600030101010101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3794174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092" y="510495"/>
            <a:ext cx="7487816" cy="990540"/>
          </a:xfrm>
          <a:prstGeom prst="rect">
            <a:avLst/>
          </a:prstGeom>
        </p:spPr>
      </p:pic>
      <p:sp>
        <p:nvSpPr>
          <p:cNvPr id="8" name="TextBox 7"/>
          <p:cNvSpPr txBox="1"/>
          <p:nvPr userDrawn="1"/>
        </p:nvSpPr>
        <p:spPr>
          <a:xfrm>
            <a:off x="2991453" y="741631"/>
            <a:ext cx="13516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kern="1500" spc="200" baseline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</a:t>
            </a:r>
          </a:p>
        </p:txBody>
      </p:sp>
      <p:sp>
        <p:nvSpPr>
          <p:cNvPr id="9" name="TextBox 8"/>
          <p:cNvSpPr txBox="1"/>
          <p:nvPr userDrawn="1"/>
        </p:nvSpPr>
        <p:spPr>
          <a:xfrm>
            <a:off x="4390590" y="987852"/>
            <a:ext cx="1761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chemeClr val="bg1"/>
                </a:solidFill>
              </a:rPr>
              <a:t>CONTENTS</a:t>
            </a:r>
            <a:endParaRPr lang="zh-CN" altLang="en-US" sz="2800">
              <a:solidFill>
                <a:schemeClr val="bg1"/>
              </a:solidFill>
            </a:endParaRPr>
          </a:p>
        </p:txBody>
      </p:sp>
      <p:sp>
        <p:nvSpPr>
          <p:cNvPr id="12" name="标题占位符 1"/>
          <p:cNvSpPr>
            <a:spLocks noGrp="1"/>
          </p:cNvSpPr>
          <p:nvPr userDrawn="1">
            <p:ph type="title"/>
          </p:nvPr>
        </p:nvSpPr>
        <p:spPr>
          <a:xfrm>
            <a:off x="467544" y="1642536"/>
            <a:ext cx="2624145" cy="30243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2800">
                <a:latin typeface="黑体" panose="02010600030101010101" pitchFamily="2" charset="-122"/>
                <a:ea typeface="黑体" panose="02010600030101010101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cxnSp>
        <p:nvCxnSpPr>
          <p:cNvPr id="14" name="直接连接符 13"/>
          <p:cNvCxnSpPr/>
          <p:nvPr userDrawn="1"/>
        </p:nvCxnSpPr>
        <p:spPr>
          <a:xfrm flipH="1">
            <a:off x="3131840" y="1628800"/>
            <a:ext cx="0" cy="4824536"/>
          </a:xfrm>
          <a:prstGeom prst="line">
            <a:avLst/>
          </a:prstGeom>
          <a:ln w="28575">
            <a:solidFill>
              <a:srgbClr val="00B0F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内容占位符 2"/>
          <p:cNvSpPr>
            <a:spLocks noGrp="1"/>
          </p:cNvSpPr>
          <p:nvPr userDrawn="1">
            <p:ph sz="half" idx="1"/>
          </p:nvPr>
        </p:nvSpPr>
        <p:spPr>
          <a:xfrm>
            <a:off x="3419872" y="1628801"/>
            <a:ext cx="5211004" cy="482453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FontTx/>
              <a:buNone/>
              <a:defRPr sz="1800"/>
            </a:lvl1pPr>
            <a:lvl2pPr marL="457200" indent="0">
              <a:lnSpc>
                <a:spcPct val="150000"/>
              </a:lnSpc>
              <a:buFontTx/>
              <a:buNone/>
              <a:defRPr sz="1800"/>
            </a:lvl2pPr>
            <a:lvl3pPr marL="914400" indent="0">
              <a:lnSpc>
                <a:spcPct val="150000"/>
              </a:lnSpc>
              <a:buFontTx/>
              <a:buNone/>
              <a:defRPr sz="1800"/>
            </a:lvl3pPr>
            <a:lvl4pPr marL="1371600" indent="0">
              <a:lnSpc>
                <a:spcPct val="150000"/>
              </a:lnSpc>
              <a:buFontTx/>
              <a:buNone/>
              <a:defRPr sz="1800"/>
            </a:lvl4pPr>
            <a:lvl5pPr marL="1828800" indent="0">
              <a:lnSpc>
                <a:spcPct val="150000"/>
              </a:lnSpc>
              <a:buFontTx/>
              <a:buNone/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06864510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7" presetID="10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0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25" presetID="10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50"/>
                        <p:tgtEl>
                          <p:spTgt spid="1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50"/>
                        <p:tgtEl>
                          <p:spTgt spid="1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50"/>
                        <p:tgtEl>
                          <p:spTgt spid="1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50"/>
                        <p:tgtEl>
                          <p:spTgt spid="1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50"/>
                        <p:tgtEl>
                          <p:spTgt spid="1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1_仅标题">
    <p:bg>
      <p:bgPr>
        <a:solidFill>
          <a:srgbClr val="F7F7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圆角矩形 6"/>
          <p:cNvSpPr/>
          <p:nvPr userDrawn="1"/>
        </p:nvSpPr>
        <p:spPr>
          <a:xfrm>
            <a:off x="971600" y="2708920"/>
            <a:ext cx="7338738" cy="1008112"/>
          </a:xfrm>
          <a:prstGeom prst="roundRect">
            <a:avLst/>
          </a:prstGeom>
          <a:solidFill>
            <a:srgbClr val="017D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475656" y="2708920"/>
            <a:ext cx="6696744" cy="1008112"/>
          </a:xfrm>
          <a:prstGeom prst="rect">
            <a:avLst/>
          </a:prstGeom>
        </p:spPr>
        <p:txBody>
          <a:bodyPr anchor="ctr"/>
          <a:lstStyle>
            <a:lvl1pPr algn="l">
              <a:defRPr sz="28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1723" y="3140968"/>
            <a:ext cx="161925" cy="161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607797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443414539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 userDrawn="1"/>
        </p:nvSpPr>
        <p:spPr>
          <a:xfrm>
            <a:off x="4564207" y="358080"/>
            <a:ext cx="1250217" cy="318612"/>
          </a:xfrm>
          <a:prstGeom prst="round2Same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考试目标锁定</a:t>
            </a:r>
          </a:p>
        </p:txBody>
      </p:sp>
    </p:spTree>
    <p:extLst>
      <p:ext uri="{BB962C8B-B14F-4D97-AF65-F5344CB8AC3E}">
        <p14:creationId xmlns:p14="http://schemas.microsoft.com/office/powerpoint/2010/main" val="4147834431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同侧圆角矩形 1"/>
          <p:cNvSpPr/>
          <p:nvPr userDrawn="1"/>
        </p:nvSpPr>
        <p:spPr>
          <a:xfrm>
            <a:off x="5886639" y="358080"/>
            <a:ext cx="1250217" cy="318612"/>
          </a:xfrm>
          <a:prstGeom prst="round2Same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规律方法探究</a:t>
            </a:r>
          </a:p>
        </p:txBody>
      </p:sp>
    </p:spTree>
    <p:extLst>
      <p:ext uri="{BB962C8B-B14F-4D97-AF65-F5344CB8AC3E}">
        <p14:creationId xmlns:p14="http://schemas.microsoft.com/office/powerpoint/2010/main" val="251818088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102449961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6BBF117-8A62-484E-B1A1-19B301F9787F}" type="datetimeFigureOut">
              <a:rPr lang="zh-CN" altLang="en-US" smtClean="0"/>
              <a:t>2020/2/5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D1088F-7570-48BA-BC40-D11F25FB6C2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91866566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482053434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173171027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646101203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93803059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hyperlink" Target="http://www.zhyh.org/" TargetMode="External" /><Relationship Id="rId14" Type="http://schemas.openxmlformats.org/officeDocument/2006/relationships/slide" Target="../slides/slide2.xml" TargetMode="Internal" /><Relationship Id="rId15" Type="http://schemas.openxmlformats.org/officeDocument/2006/relationships/slide" Target="../slides/slide4.xml" TargetMode="Internal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0" y="288356"/>
            <a:ext cx="9144000" cy="391264"/>
          </a:xfrm>
          <a:prstGeom prst="rect">
            <a:avLst/>
          </a:prstGeom>
          <a:solidFill>
            <a:srgbClr val="017D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0" y="6746488"/>
            <a:ext cx="9144000" cy="138896"/>
          </a:xfrm>
          <a:prstGeom prst="rect">
            <a:avLst/>
          </a:prstGeom>
          <a:solidFill>
            <a:srgbClr val="017D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>
            <a:hlinkClick r:id="rId13" tooltip="点击访问志鸿优化网"/>
          </p:cNvPr>
          <p:cNvSpPr/>
          <p:nvPr/>
        </p:nvSpPr>
        <p:spPr>
          <a:xfrm>
            <a:off x="7380312" y="476672"/>
            <a:ext cx="1296144" cy="288032"/>
          </a:xfrm>
          <a:prstGeom prst="rect">
            <a:avLst/>
          </a:prstGeom>
          <a:solidFill>
            <a:srgbClr val="4F81BD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8379280" y="6567025"/>
            <a:ext cx="504056" cy="304159"/>
          </a:xfrm>
          <a:prstGeom prst="rect">
            <a:avLst/>
          </a:prstGeom>
          <a:solidFill>
            <a:srgbClr val="017D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2D1088F-7570-48BA-BC40-D11F25FB6C22}" type="slidenum">
              <a:rPr lang="zh-CN" altLang="en-US" sz="1400" b="0" smtClean="0">
                <a:solidFill>
                  <a:schemeClr val="bg1"/>
                </a:solidFill>
              </a:rPr>
              <a:pPr marL="0" marR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‹#›</a:t>
            </a:fld>
            <a:endParaRPr lang="zh-CN" altLang="en-US" sz="1400" b="0">
              <a:solidFill>
                <a:schemeClr val="bg1"/>
              </a:solidFill>
            </a:endParaRPr>
          </a:p>
        </p:txBody>
      </p:sp>
      <p:sp>
        <p:nvSpPr>
          <p:cNvPr id="12" name="同侧圆角矩形 11">
            <a:hlinkClick r:id="rId14" action="ppaction://hlinksldjump"/>
          </p:cNvPr>
          <p:cNvSpPr/>
          <p:nvPr/>
        </p:nvSpPr>
        <p:spPr>
          <a:xfrm>
            <a:off x="4563590" y="373440"/>
            <a:ext cx="1250217" cy="306180"/>
          </a:xfrm>
          <a:prstGeom prst="round2SameRect">
            <a:avLst/>
          </a:prstGeom>
          <a:gradFill flip="none" rotWithShape="1">
            <a:gsLst>
              <a:gs pos="0">
                <a:srgbClr val="00B0F0">
                  <a:shade val="30000"/>
                  <a:satMod val="115000"/>
                </a:srgbClr>
              </a:gs>
              <a:gs pos="50000">
                <a:srgbClr val="017DC7"/>
              </a:gs>
              <a:gs pos="100000">
                <a:srgbClr val="00B0F0">
                  <a:shade val="100000"/>
                  <a:satMod val="11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考试目标锁定</a:t>
            </a:r>
          </a:p>
        </p:txBody>
      </p:sp>
      <p:sp>
        <p:nvSpPr>
          <p:cNvPr id="13" name="同侧圆角矩形 12">
            <a:hlinkClick r:id="rId15" action="ppaction://hlinksldjump"/>
          </p:cNvPr>
          <p:cNvSpPr/>
          <p:nvPr/>
        </p:nvSpPr>
        <p:spPr>
          <a:xfrm>
            <a:off x="5886902" y="373440"/>
            <a:ext cx="1250217" cy="306180"/>
          </a:xfrm>
          <a:prstGeom prst="round2SameRect">
            <a:avLst/>
          </a:prstGeom>
          <a:gradFill flip="none" rotWithShape="1">
            <a:gsLst>
              <a:gs pos="0">
                <a:srgbClr val="00B0F0">
                  <a:shade val="30000"/>
                  <a:satMod val="115000"/>
                </a:srgbClr>
              </a:gs>
              <a:gs pos="50000">
                <a:srgbClr val="017DC7"/>
              </a:gs>
              <a:gs pos="100000">
                <a:srgbClr val="00B0F0">
                  <a:shade val="100000"/>
                  <a:satMod val="11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规律方法探究</a:t>
            </a:r>
          </a:p>
        </p:txBody>
      </p:sp>
    </p:spTree>
    <p:extLst>
      <p:ext uri="{BB962C8B-B14F-4D97-AF65-F5344CB8AC3E}">
        <p14:creationId xmlns:p14="http://schemas.microsoft.com/office/powerpoint/2010/main" val="11754980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package" Target="../embeddings/Microsoft_Word_Document.docx" TargetMode="Internal" /><Relationship Id="rId3" Type="http://schemas.openxmlformats.org/officeDocument/2006/relationships/image" Target="../media/image4.emf" /><Relationship Id="rId4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package" Target="../embeddings/Microsoft_Word_Document1.docx" TargetMode="Internal" /><Relationship Id="rId4" Type="http://schemas.openxmlformats.org/officeDocument/2006/relationships/image" Target="../media/image5.emf" /><Relationship Id="rId5" Type="http://schemas.openxmlformats.org/officeDocument/2006/relationships/vmlDrawing" Target="../drawings/vmlDrawing2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package" Target="../embeddings/Microsoft_Word_Document2.docx" TargetMode="Internal" /><Relationship Id="rId4" Type="http://schemas.openxmlformats.org/officeDocument/2006/relationships/image" Target="../media/image6.emf" /><Relationship Id="rId5" Type="http://schemas.openxmlformats.org/officeDocument/2006/relationships/vmlDrawing" Target="../drawings/vmlDrawing3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package" Target="../embeddings/Microsoft_Word_Document3.docx" TargetMode="Internal" /><Relationship Id="rId4" Type="http://schemas.openxmlformats.org/officeDocument/2006/relationships/image" Target="../media/image7.emf" /><Relationship Id="rId5" Type="http://schemas.openxmlformats.org/officeDocument/2006/relationships/vmlDrawing" Target="../drawings/vmlDrawing4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image" Target="../media/image10.png" /><Relationship Id="rId4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package" Target="../embeddings/Microsoft_Word_Document4.docx" TargetMode="Internal" /><Relationship Id="rId4" Type="http://schemas.openxmlformats.org/officeDocument/2006/relationships/image" Target="../media/image11.emf" /><Relationship Id="rId5" Type="http://schemas.openxmlformats.org/officeDocument/2006/relationships/vmlDrawing" Target="../drawings/vmlDrawing5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package" Target="../embeddings/Microsoft_Word_Document5.docx" TargetMode="Internal" /><Relationship Id="rId4" Type="http://schemas.openxmlformats.org/officeDocument/2006/relationships/image" Target="../media/image12.emf" /><Relationship Id="rId5" Type="http://schemas.openxmlformats.org/officeDocument/2006/relationships/vmlDrawing" Target="../drawings/vmlDrawing6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package" Target="../embeddings/Microsoft_Word_Document6.docx" TargetMode="Internal" /><Relationship Id="rId4" Type="http://schemas.openxmlformats.org/officeDocument/2006/relationships/image" Target="../media/image13.emf" /><Relationship Id="rId5" Type="http://schemas.openxmlformats.org/officeDocument/2006/relationships/vmlDrawing" Target="../drawings/vmlDrawing7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package" Target="../embeddings/Microsoft_Word_Document7.docx" TargetMode="Internal" /><Relationship Id="rId4" Type="http://schemas.openxmlformats.org/officeDocument/2006/relationships/image" Target="../media/image14.emf" /><Relationship Id="rId5" Type="http://schemas.openxmlformats.org/officeDocument/2006/relationships/vmlDrawing" Target="../drawings/vmlDrawing8.v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package" Target="../embeddings/Microsoft_Word_Document8.docx" TargetMode="Internal" /><Relationship Id="rId4" Type="http://schemas.openxmlformats.org/officeDocument/2006/relationships/image" Target="../media/image15.emf" /><Relationship Id="rId5" Type="http://schemas.openxmlformats.org/officeDocument/2006/relationships/vmlDrawing" Target="../drawings/vmlDrawing9.v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package" Target="../embeddings/Microsoft_Word_Document9.docx" TargetMode="Internal" /><Relationship Id="rId4" Type="http://schemas.openxmlformats.org/officeDocument/2006/relationships/image" Target="../media/image16.emf" /><Relationship Id="rId5" Type="http://schemas.openxmlformats.org/officeDocument/2006/relationships/vmlDrawing" Target="../drawings/vmlDrawing10.v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package" Target="../embeddings/Microsoft_Word_Document10.docx" TargetMode="Internal" /><Relationship Id="rId4" Type="http://schemas.openxmlformats.org/officeDocument/2006/relationships/image" Target="../media/image17.emf" /><Relationship Id="rId5" Type="http://schemas.openxmlformats.org/officeDocument/2006/relationships/vmlDrawing" Target="../drawings/vmlDrawing11.v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image" Target="../media/image18.png" /><Relationship Id="rId4" Type="http://schemas.openxmlformats.org/officeDocument/2006/relationships/image" Target="../media/image9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image" Target="../media/image19.png" /><Relationship Id="rId4" Type="http://schemas.openxmlformats.org/officeDocument/2006/relationships/image" Target="../media/image9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package" Target="../embeddings/Microsoft_Word_Document11.docx" TargetMode="Internal" /><Relationship Id="rId4" Type="http://schemas.openxmlformats.org/officeDocument/2006/relationships/image" Target="../media/image20.emf" /><Relationship Id="rId5" Type="http://schemas.openxmlformats.org/officeDocument/2006/relationships/vmlDrawing" Target="../drawings/vmlDrawing12.v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image" Target="../media/image21.png" /><Relationship Id="rId4" Type="http://schemas.openxmlformats.org/officeDocument/2006/relationships/image" Target="../media/image9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image" Target="../media/image22.png" /><Relationship Id="rId4" Type="http://schemas.openxmlformats.org/officeDocument/2006/relationships/image" Target="../media/image9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package" Target="../embeddings/Microsoft_Word_Document12.docx" TargetMode="Internal" /><Relationship Id="rId4" Type="http://schemas.openxmlformats.org/officeDocument/2006/relationships/image" Target="../media/image23.emf" /><Relationship Id="rId5" Type="http://schemas.openxmlformats.org/officeDocument/2006/relationships/vmlDrawing" Target="../drawings/vmlDrawing13.v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image" Target="../media/image24.pn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package" Target="../embeddings/Microsoft_Word_Document13.docx" TargetMode="Internal" /><Relationship Id="rId4" Type="http://schemas.openxmlformats.org/officeDocument/2006/relationships/image" Target="../media/image25.emf" /><Relationship Id="rId5" Type="http://schemas.openxmlformats.org/officeDocument/2006/relationships/vmlDrawing" Target="../drawings/vmlDrawing14.v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image" Target="../media/image26.png" /><Relationship Id="rId4" Type="http://schemas.openxmlformats.org/officeDocument/2006/relationships/image" Target="../media/image9.pn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image" Target="../media/image27.png" /><Relationship Id="rId4" Type="http://schemas.openxmlformats.org/officeDocument/2006/relationships/image" Target="../media/image9.pn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slide" Target="slide38.xml" TargetMode="Internal" /><Relationship Id="rId4" Type="http://schemas.openxmlformats.org/officeDocument/2006/relationships/package" Target="../embeddings/Microsoft_Word_Document14.docx" TargetMode="Internal" /><Relationship Id="rId5" Type="http://schemas.openxmlformats.org/officeDocument/2006/relationships/image" Target="../media/image28.emf" /><Relationship Id="rId6" Type="http://schemas.openxmlformats.org/officeDocument/2006/relationships/vmlDrawing" Target="../drawings/vmlDrawing15.v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slide" Target="slide38.xml" TargetMode="Internal" /><Relationship Id="rId4" Type="http://schemas.openxmlformats.org/officeDocument/2006/relationships/package" Target="../embeddings/Microsoft_Word_Document15.docx" TargetMode="Internal" /><Relationship Id="rId5" Type="http://schemas.openxmlformats.org/officeDocument/2006/relationships/image" Target="../media/image29.emf" /><Relationship Id="rId6" Type="http://schemas.openxmlformats.org/officeDocument/2006/relationships/vmlDrawing" Target="../drawings/vmlDrawing16.vml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slide" Target="slide38.xml" TargetMode="Internal" /><Relationship Id="rId4" Type="http://schemas.openxmlformats.org/officeDocument/2006/relationships/package" Target="../embeddings/Microsoft_Word_Document16.docx" TargetMode="Internal" /><Relationship Id="rId5" Type="http://schemas.openxmlformats.org/officeDocument/2006/relationships/image" Target="../media/image30.emf" /><Relationship Id="rId6" Type="http://schemas.openxmlformats.org/officeDocument/2006/relationships/vmlDrawing" Target="../drawings/vmlDrawing17.v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slide" Target="slide38.xml" TargetMode="Internal" /><Relationship Id="rId4" Type="http://schemas.openxmlformats.org/officeDocument/2006/relationships/package" Target="../embeddings/Microsoft_Word_Document17.docx" TargetMode="Internal" /><Relationship Id="rId5" Type="http://schemas.openxmlformats.org/officeDocument/2006/relationships/image" Target="../media/image31.emf" /><Relationship Id="rId6" Type="http://schemas.openxmlformats.org/officeDocument/2006/relationships/vmlDrawing" Target="../drawings/vmlDrawing18.vml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slide" Target="slide38.xml" TargetMode="Internal" /><Relationship Id="rId4" Type="http://schemas.openxmlformats.org/officeDocument/2006/relationships/package" Target="../embeddings/Microsoft_Word_Document18.docx" TargetMode="Internal" /><Relationship Id="rId5" Type="http://schemas.openxmlformats.org/officeDocument/2006/relationships/image" Target="../media/image32.emf" /><Relationship Id="rId6" Type="http://schemas.openxmlformats.org/officeDocument/2006/relationships/package" Target="../embeddings/Microsoft_Word_Document19.docx" TargetMode="Internal" /><Relationship Id="rId7" Type="http://schemas.openxmlformats.org/officeDocument/2006/relationships/image" Target="../media/image33.emf" /><Relationship Id="rId8" Type="http://schemas.openxmlformats.org/officeDocument/2006/relationships/vmlDrawing" Target="../drawings/vmlDrawing19.vml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.xml" TargetMode="Internal" /><Relationship Id="rId3" Type="http://schemas.openxmlformats.org/officeDocument/2006/relationships/slide" Target="slide38.xml" TargetMode="Internal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6300606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zh-CN" b="1"/>
              <a:t>第六讲</a:t>
            </a:r>
            <a:r>
              <a:rPr lang="zh-CN" altLang="zh-CN"/>
              <a:t>　</a:t>
            </a:r>
            <a:r>
              <a:rPr lang="zh-CN" altLang="zh-CN" b="1"/>
              <a:t>形容词和副词</a:t>
            </a:r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4273731320"/>
      </p:ext>
    </p:extLst>
  </p:cSld>
  <p:clrMapOvr>
    <a:masterClrMapping/>
  </p:clrMapOvr>
  <p:transition spd="slow">
    <p:push dir="u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7709019"/>
              </p:ext>
            </p:extLst>
          </p:nvPr>
        </p:nvGraphicFramePr>
        <p:xfrm>
          <a:off x="101600" y="919111"/>
          <a:ext cx="8940800" cy="488285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imgW="3837245" imgH="2095337" progId="Word.Document.12">
                  <p:embed/>
                </p:oleObj>
              </mc:Choice>
              <mc:Fallback>
                <p:oleObj name="文档" r:id="rId2" imgW="3837245" imgH="2095337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01600" y="919111"/>
                        <a:ext cx="8940800" cy="488285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49278062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708603"/>
            <a:ext cx="8128000" cy="3694794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  <a:cs typeface="Times New Roman" panose="02020603050405020304" pitchFamily="18" charset="0"/>
              </a:rPr>
              <a:t>形容词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形容词的基本功能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做定语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用来修饰名词或代词。如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a fine day! 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多好的一天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! 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 is a tall basketball player. 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他是一个高个子的篮球运动员。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have something bad to tell you. 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我有不好的事情要告诉你。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4179446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708603"/>
            <a:ext cx="8128000" cy="3694794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做表语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用来说明主语的性质、状态和特征。如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film is very interesting. I like it. 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这部电影很有趣。我很喜欢。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做宾语补足语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放在宾语之后说明宾语所处的状态。如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 should keep our classroom clean. 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我们应该保持我们的教室清洁。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做状语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常用来说明主语的情况。如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 arrived home, hungry and tired.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他又饿又累地回到家里。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0215704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2513599"/>
            <a:ext cx="8128000" cy="208480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二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形容词的用法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多个形容词的排序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如果由两个或两个以上的形容词来修饰名词时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要根据它们与名词的关系来确定各自先后的位置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与名词关系越密切的越靠近名词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越疏远的越远离名词。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5674883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11824863"/>
              </p:ext>
            </p:extLst>
          </p:nvPr>
        </p:nvGraphicFramePr>
        <p:xfrm>
          <a:off x="508000" y="1011172"/>
          <a:ext cx="8128000" cy="584799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3" imgW="3837245" imgH="2760186" progId="Word.Document.12">
                  <p:embed/>
                </p:oleObj>
              </mc:Choice>
              <mc:Fallback>
                <p:oleObj name="文档" r:id="rId3" imgW="3837245" imgH="2760186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1011172"/>
                        <a:ext cx="8128000" cy="584799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90552570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2291038"/>
            <a:ext cx="8128000" cy="252992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4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There is a fine old bridge near the village. 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村子附近有一座漂亮的古桥。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bought a cheap blue plastic pencil box yesterday. 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昨天我买了一个便宜的蓝色塑料铅笔盒。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They have a round brown wooden table. 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他们有一张褐色的木制圆桌。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1637779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904201"/>
            <a:ext cx="8128000" cy="330359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一些形容词可以与</a:t>
            </a: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连用表示一类人或物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做主语或宾语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new will replace the old. 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新事物将代替旧事物。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有一些形容词只能做表语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不能做前置定语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我们称之为表语形容词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中学阶段学过的这样的词主要有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afraid(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害怕的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), alive(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活着的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), alone(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单独的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), asleep(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睡着的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), awake(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醒着的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), alike(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相似的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), ashamed(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羞愧的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), ready(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准备好的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), sorry (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难过的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), worth(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值得的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2099240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103962"/>
            <a:ext cx="3776996" cy="4597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常见名词变形容词的方法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 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59001363"/>
              </p:ext>
            </p:extLst>
          </p:nvPr>
        </p:nvGraphicFramePr>
        <p:xfrm>
          <a:off x="508000" y="1593324"/>
          <a:ext cx="8128000" cy="477860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3" imgW="3837245" imgH="2255160" progId="Word.Document.12">
                  <p:embed/>
                </p:oleObj>
              </mc:Choice>
              <mc:Fallback>
                <p:oleObj name="文档" r:id="rId3" imgW="3837245" imgH="225516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1593324"/>
                        <a:ext cx="8128000" cy="477860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955448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46629070"/>
              </p:ext>
            </p:extLst>
          </p:nvPr>
        </p:nvGraphicFramePr>
        <p:xfrm>
          <a:off x="508000" y="1847674"/>
          <a:ext cx="8128000" cy="341665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3" imgW="3837245" imgH="1612988" progId="Word.Document.12">
                  <p:embed/>
                </p:oleObj>
              </mc:Choice>
              <mc:Fallback>
                <p:oleObj name="文档" r:id="rId3" imgW="3837245" imgH="1612988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1847674"/>
                        <a:ext cx="8128000" cy="341665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60053417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2107334"/>
            <a:ext cx="8128000" cy="293618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540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典例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Sam is 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about his speech because he thinks he is well prepared. </a:t>
            </a:r>
            <a:r>
              <a:rPr lang="en-US" altLang="zh-CN" sz="22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A.honest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B.confident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C.modest	D.curious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解析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句意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萨姆对他的演讲很有信心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因为他认为他准备好了。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confident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about“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对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……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有信心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。故选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项。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答案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3193253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508000" y="1515497"/>
            <a:ext cx="8128000" cy="4145711"/>
            <a:chOff x="508000" y="1515497"/>
            <a:chExt cx="8128000" cy="4145711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8000" y="1515497"/>
              <a:ext cx="8128000" cy="4081005"/>
            </a:xfrm>
            <a:prstGeom prst="rect">
              <a:avLst/>
            </a:prstGeom>
          </p:spPr>
        </p:pic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61033" y="5552577"/>
              <a:ext cx="8021934" cy="108631"/>
            </a:xfrm>
            <a:prstGeom prst="rect">
              <a:avLst/>
            </a:prstGeom>
          </p:spPr>
        </p:pic>
      </p:grpSp>
      <p:sp>
        <p:nvSpPr>
          <p:cNvPr id="8" name="矩形 7"/>
          <p:cNvSpPr/>
          <p:nvPr/>
        </p:nvSpPr>
        <p:spPr>
          <a:xfrm>
            <a:off x="671017" y="3449782"/>
            <a:ext cx="7828168" cy="5492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671017" y="4004877"/>
            <a:ext cx="7828168" cy="154769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64968110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508000" y="1910667"/>
            <a:ext cx="8128000" cy="3280276"/>
            <a:chOff x="508000" y="1910667"/>
            <a:chExt cx="8128000" cy="3280276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8000" y="1921058"/>
              <a:ext cx="8128000" cy="3269885"/>
            </a:xfrm>
            <a:prstGeom prst="rect">
              <a:avLst/>
            </a:prstGeom>
          </p:spPr>
        </p:pic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61033" y="1910667"/>
              <a:ext cx="8021934" cy="108631"/>
            </a:xfrm>
            <a:prstGeom prst="rect">
              <a:avLst/>
            </a:prstGeom>
          </p:spPr>
        </p:pic>
      </p:grpSp>
      <p:sp>
        <p:nvSpPr>
          <p:cNvPr id="8" name="矩形 7"/>
          <p:cNvSpPr/>
          <p:nvPr/>
        </p:nvSpPr>
        <p:spPr>
          <a:xfrm>
            <a:off x="671017" y="3397827"/>
            <a:ext cx="7828168" cy="5492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671017" y="3957474"/>
            <a:ext cx="7828168" cy="11277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74863222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987780"/>
            <a:ext cx="8128000" cy="127227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三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形容词的比较等级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形容词比较等级的构成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规则变化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13791776"/>
              </p:ext>
            </p:extLst>
          </p:nvPr>
        </p:nvGraphicFramePr>
        <p:xfrm>
          <a:off x="508000" y="2204864"/>
          <a:ext cx="8128000" cy="503418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文档" r:id="rId3" imgW="3837245" imgH="2376107" progId="Word.Document.12">
                  <p:embed/>
                </p:oleObj>
              </mc:Choice>
              <mc:Fallback>
                <p:oleObj name="文档" r:id="rId3" imgW="3837245" imgH="2376107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2204864"/>
                        <a:ext cx="8128000" cy="503418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02657177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48687679"/>
              </p:ext>
            </p:extLst>
          </p:nvPr>
        </p:nvGraphicFramePr>
        <p:xfrm>
          <a:off x="508000" y="2320153"/>
          <a:ext cx="8128000" cy="247169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文档" r:id="rId3" imgW="3837245" imgH="1166636" progId="Word.Document.12">
                  <p:embed/>
                </p:oleObj>
              </mc:Choice>
              <mc:Fallback>
                <p:oleObj name="文档" r:id="rId3" imgW="3837245" imgH="1166636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2320153"/>
                        <a:ext cx="8128000" cy="247169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42709892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340768"/>
            <a:ext cx="2265364" cy="4597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4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不规则变化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64094078"/>
              </p:ext>
            </p:extLst>
          </p:nvPr>
        </p:nvGraphicFramePr>
        <p:xfrm>
          <a:off x="508000" y="1851065"/>
          <a:ext cx="8128000" cy="390426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文档" r:id="rId3" imgW="3837245" imgH="1843363" progId="Word.Document.12">
                  <p:embed/>
                </p:oleObj>
              </mc:Choice>
              <mc:Fallback>
                <p:oleObj name="文档" r:id="rId3" imgW="3837245" imgH="184336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1851065"/>
                        <a:ext cx="8128000" cy="390426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08057579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412776"/>
            <a:ext cx="1872629" cy="4597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4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原级句型</a:t>
            </a:r>
            <a:r>
              <a:rPr lang="en-US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8387988"/>
              </p:ext>
            </p:extLst>
          </p:nvPr>
        </p:nvGraphicFramePr>
        <p:xfrm>
          <a:off x="508000" y="1916832"/>
          <a:ext cx="8128000" cy="384037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文档" r:id="rId3" imgW="3837245" imgH="1812407" progId="Word.Document.12">
                  <p:embed/>
                </p:oleObj>
              </mc:Choice>
              <mc:Fallback>
                <p:oleObj name="文档" r:id="rId3" imgW="3837245" imgH="1812407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1916832"/>
                        <a:ext cx="8128000" cy="384037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08117502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284526"/>
            <a:ext cx="2154757" cy="4597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4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比较级句型</a:t>
            </a:r>
            <a:r>
              <a:rPr lang="en-US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95037723"/>
              </p:ext>
            </p:extLst>
          </p:nvPr>
        </p:nvGraphicFramePr>
        <p:xfrm>
          <a:off x="508000" y="1800008"/>
          <a:ext cx="8128000" cy="419010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文档" r:id="rId3" imgW="3837245" imgH="1978349" progId="Word.Document.12">
                  <p:embed/>
                </p:oleObj>
              </mc:Choice>
              <mc:Fallback>
                <p:oleObj name="文档" r:id="rId3" imgW="3837245" imgH="1978349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1800008"/>
                        <a:ext cx="8128000" cy="419010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7312841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1754325"/>
              </p:ext>
            </p:extLst>
          </p:nvPr>
        </p:nvGraphicFramePr>
        <p:xfrm>
          <a:off x="508000" y="1460946"/>
          <a:ext cx="8128000" cy="419010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文档" r:id="rId3" imgW="3837245" imgH="1978349" progId="Word.Document.12">
                  <p:embed/>
                </p:oleObj>
              </mc:Choice>
              <mc:Fallback>
                <p:oleObj name="文档" r:id="rId3" imgW="3837245" imgH="1978349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1460946"/>
                        <a:ext cx="8128000" cy="419010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24544429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649582"/>
            <a:ext cx="2154757" cy="4597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4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最高级句型</a:t>
            </a:r>
            <a:r>
              <a:rPr lang="en-US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61110849"/>
              </p:ext>
            </p:extLst>
          </p:nvPr>
        </p:nvGraphicFramePr>
        <p:xfrm>
          <a:off x="508000" y="2161278"/>
          <a:ext cx="8128000" cy="31476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文档" r:id="rId3" imgW="3837245" imgH="1485922" progId="Word.Document.12">
                  <p:embed/>
                </p:oleObj>
              </mc:Choice>
              <mc:Fallback>
                <p:oleObj name="文档" r:id="rId3" imgW="3837245" imgH="148592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2161278"/>
                        <a:ext cx="8128000" cy="31476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39124430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2310467"/>
            <a:ext cx="8128000" cy="249106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540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典例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 is a little 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 you, but he is as 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 you. </a:t>
            </a:r>
            <a:r>
              <a:rPr lang="en-US" altLang="zh-CN" sz="22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A.thin; stronger	B.thinner; stronger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C.thinner; strong	D.thin; strong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解析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由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可知用比较级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as...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和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……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一样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中间用形容词或副词的原级。故选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项。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答案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6282144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508000" y="1754038"/>
            <a:ext cx="8128000" cy="3647848"/>
            <a:chOff x="508000" y="1754038"/>
            <a:chExt cx="8128000" cy="3647848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8000" y="1754038"/>
              <a:ext cx="8128000" cy="3603924"/>
            </a:xfrm>
            <a:prstGeom prst="rect">
              <a:avLst/>
            </a:prstGeom>
          </p:spPr>
        </p:pic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61033" y="5293255"/>
              <a:ext cx="8021934" cy="108631"/>
            </a:xfrm>
            <a:prstGeom prst="rect">
              <a:avLst/>
            </a:prstGeom>
          </p:spPr>
        </p:pic>
      </p:grpSp>
      <p:sp>
        <p:nvSpPr>
          <p:cNvPr id="8" name="矩形 7"/>
          <p:cNvSpPr/>
          <p:nvPr/>
        </p:nvSpPr>
        <p:spPr>
          <a:xfrm>
            <a:off x="671017" y="3702276"/>
            <a:ext cx="7828168" cy="5492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671017" y="4251531"/>
            <a:ext cx="7828168" cy="104172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43719444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508000" y="1073518"/>
            <a:ext cx="8128000" cy="5247160"/>
            <a:chOff x="508000" y="1134168"/>
            <a:chExt cx="8128000" cy="5247160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8000" y="1198875"/>
              <a:ext cx="8128000" cy="5182453"/>
            </a:xfrm>
            <a:prstGeom prst="rect">
              <a:avLst/>
            </a:prstGeom>
          </p:spPr>
        </p:pic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61033" y="1134168"/>
              <a:ext cx="8021934" cy="108631"/>
            </a:xfrm>
            <a:prstGeom prst="rect">
              <a:avLst/>
            </a:prstGeom>
          </p:spPr>
        </p:pic>
      </p:grpSp>
      <p:sp>
        <p:nvSpPr>
          <p:cNvPr id="8" name="矩形 7"/>
          <p:cNvSpPr/>
          <p:nvPr/>
        </p:nvSpPr>
        <p:spPr>
          <a:xfrm>
            <a:off x="671017" y="4046628"/>
            <a:ext cx="7828168" cy="5492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671017" y="4585493"/>
            <a:ext cx="7828168" cy="164142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5523933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991466"/>
            <a:ext cx="8128000" cy="90486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四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常见易混形容词用法辨析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1.interesting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和</a:t>
            </a: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interested 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60023566"/>
              </p:ext>
            </p:extLst>
          </p:nvPr>
        </p:nvGraphicFramePr>
        <p:xfrm>
          <a:off x="508000" y="1885938"/>
          <a:ext cx="8128000" cy="173859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文档" r:id="rId3" imgW="3837245" imgH="821072" progId="Word.Document.12">
                  <p:embed/>
                </p:oleObj>
              </mc:Choice>
              <mc:Fallback>
                <p:oleObj name="文档" r:id="rId3" imgW="3837245" imgH="82107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1885938"/>
                        <a:ext cx="8128000" cy="173859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矩形 3"/>
          <p:cNvSpPr>
            <a:spLocks noChangeAspect="1"/>
          </p:cNvSpPr>
          <p:nvPr/>
        </p:nvSpPr>
        <p:spPr>
          <a:xfrm>
            <a:off x="508000" y="3151359"/>
            <a:ext cx="8128000" cy="328852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规律总结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一般来说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表示心理状态的动词如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excite,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interest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等都是及物动词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意思分别是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使激动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使感兴趣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。这类动词的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-ing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形式常用来描述事物的性质或特征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意为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令人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……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”;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其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-ed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形式通常表示人的心理感受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意为</a:t>
            </a:r>
            <a:r>
              <a:rPr lang="zh-CN" altLang="zh-CN" sz="2200">
                <a:solidFill>
                  <a:srgbClr val="000000"/>
                </a:solidFill>
                <a:latin typeface="NEU-BZ-S92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感到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……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Traveling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interesting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but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tiring.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旅行是有趣的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但会使人疲劳。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They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were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very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excited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news.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听到这个消息他们非常激动。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9697610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904201"/>
            <a:ext cx="8128000" cy="330359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常见的分词形式的形容词有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exciting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令人激动的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—excited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感到激动的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disappointing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令人失望的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—disappointed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感到失望的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pleasing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令人愉快的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—pleased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感到愉快的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puzzling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令人费解的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—puzzled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感到费解的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satisfying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令人满意的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—satisfied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感到满意的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surprising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令人惊奇的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—surprised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感到惊奇的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worrying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令人担心的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—worried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感到担心的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5818650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2107334"/>
            <a:ext cx="8128000" cy="289733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典例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3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show on Zhejiang TV makes lots of people 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altLang="zh-CN" sz="22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A.interesting; relaxing	B.interesting; relaxed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C.interested; relaxed	D.interested; relaxing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解析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句意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浙江卫视那个有趣的节目让很多人感到很放松。修饰物用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-ing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结尾的形容词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修饰人用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-ed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结尾的形容词。故选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项。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答案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2001618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508000" y="1166765"/>
            <a:ext cx="8128000" cy="5019321"/>
            <a:chOff x="508000" y="1102381"/>
            <a:chExt cx="8128000" cy="5019321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8000" y="1102381"/>
              <a:ext cx="8128000" cy="5011697"/>
            </a:xfrm>
            <a:prstGeom prst="rect">
              <a:avLst/>
            </a:prstGeom>
          </p:spPr>
        </p:pic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61033" y="6013071"/>
              <a:ext cx="8021934" cy="108631"/>
            </a:xfrm>
            <a:prstGeom prst="rect">
              <a:avLst/>
            </a:prstGeom>
          </p:spPr>
        </p:pic>
      </p:grpSp>
      <p:sp>
        <p:nvSpPr>
          <p:cNvPr id="8" name="矩形 7"/>
          <p:cNvSpPr/>
          <p:nvPr/>
        </p:nvSpPr>
        <p:spPr>
          <a:xfrm>
            <a:off x="671017" y="3541843"/>
            <a:ext cx="7828168" cy="5492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671017" y="4091099"/>
            <a:ext cx="7828168" cy="19863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02005118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508000" y="1268760"/>
            <a:ext cx="8128000" cy="4314686"/>
            <a:chOff x="508000" y="1371499"/>
            <a:chExt cx="8128000" cy="4314686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8000" y="1425815"/>
              <a:ext cx="8128000" cy="4260370"/>
            </a:xfrm>
            <a:prstGeom prst="rect">
              <a:avLst/>
            </a:prstGeom>
          </p:spPr>
        </p:pic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61033" y="1371499"/>
              <a:ext cx="8021934" cy="108631"/>
            </a:xfrm>
            <a:prstGeom prst="rect">
              <a:avLst/>
            </a:prstGeom>
          </p:spPr>
        </p:pic>
      </p:grpSp>
      <p:sp>
        <p:nvSpPr>
          <p:cNvPr id="8" name="矩形 7"/>
          <p:cNvSpPr/>
          <p:nvPr/>
        </p:nvSpPr>
        <p:spPr>
          <a:xfrm>
            <a:off x="671017" y="3249880"/>
            <a:ext cx="7828168" cy="5492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671017" y="3799136"/>
            <a:ext cx="7828168" cy="1574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8803015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196752"/>
            <a:ext cx="8128000" cy="167853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2.such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和</a:t>
            </a: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(1)such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用来修饰名词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so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用来修饰形容词或副词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两者都可以与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从句连用。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(2)so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与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such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常用结构有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11505323"/>
              </p:ext>
            </p:extLst>
          </p:nvPr>
        </p:nvGraphicFramePr>
        <p:xfrm>
          <a:off x="313137" y="2915282"/>
          <a:ext cx="8128000" cy="298957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文档" r:id="rId3" imgW="3837245" imgH="1411409" progId="Word.Document.12">
                  <p:embed/>
                </p:oleObj>
              </mc:Choice>
              <mc:Fallback>
                <p:oleObj name="文档" r:id="rId3" imgW="3837245" imgH="1411409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13137" y="2915282"/>
                        <a:ext cx="8128000" cy="29895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13736228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508000" y="2919864"/>
            <a:ext cx="8128000" cy="127227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altLang="zh-CN" sz="22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 amazed that so many students are playing soccer on the playground on such a hot day. 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这样热的天还有如此多学生在操场上踢足球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我感到很惊讶。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3763708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2310467"/>
            <a:ext cx="8128000" cy="249106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典例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4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Lily said that she had never heard 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music before. </a:t>
            </a:r>
            <a:r>
              <a:rPr lang="en-US" altLang="zh-CN" sz="22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A.such beautiful	B.so a beautiful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C.so beautiful a	D.such beautiful a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解析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中心词为不可数名词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music,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故用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such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修饰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且不加冠词。故选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项。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答案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990247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000" y="1203158"/>
            <a:ext cx="8128000" cy="4705684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671017" y="3620606"/>
            <a:ext cx="7828168" cy="5492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671017" y="4169862"/>
            <a:ext cx="7828168" cy="156339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92666909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904201"/>
            <a:ext cx="8128000" cy="330359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.This is 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 interesting TV show 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many people like watching it. </a:t>
            </a:r>
            <a:r>
              <a:rPr lang="en-US" altLang="zh-CN" sz="22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A.so; that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B.such; that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C.so; as			D.such; as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答案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解析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such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后接名词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后接形容词或副词。句意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这是一部如此有趣的电视节目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以至于许多人都喜欢看它。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interesting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TV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show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是名词短语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因此用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such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修饰。故选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项。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1969872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2124646"/>
            <a:ext cx="4558940" cy="4985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3.too</a:t>
            </a:r>
            <a:r>
              <a:rPr lang="en-US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many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too</a:t>
            </a:r>
            <a:r>
              <a:rPr lang="en-US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much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和</a:t>
            </a: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much</a:t>
            </a:r>
            <a:r>
              <a:rPr lang="en-US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too 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05363921"/>
              </p:ext>
            </p:extLst>
          </p:nvPr>
        </p:nvGraphicFramePr>
        <p:xfrm>
          <a:off x="508000" y="2658596"/>
          <a:ext cx="8128000" cy="249859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文档" r:id="rId3" imgW="3837245" imgH="1179594" progId="Word.Document.12">
                  <p:embed/>
                </p:oleObj>
              </mc:Choice>
              <mc:Fallback>
                <p:oleObj name="文档" r:id="rId3" imgW="3837245" imgH="117959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2658596"/>
                        <a:ext cx="8128000" cy="24985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53891256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2310467"/>
            <a:ext cx="8128000" cy="249106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典例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5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There is 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snow and it</a:t>
            </a:r>
            <a:r>
              <a:rPr lang="en-US" altLang="zh-CN" sz="22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 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cold this winter. </a:t>
            </a:r>
            <a:r>
              <a:rPr lang="en-US" altLang="zh-CN" sz="22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A.too much; too much	B.too much; much too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C.much too; much too	D.much too; too much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解析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too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much“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太多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”;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much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too“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太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。由句意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今年冬天有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的雪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并且天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冷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可知选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项。</a:t>
            </a:r>
            <a:r>
              <a:rPr lang="en-US" altLang="zh-CN" sz="2200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答案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5920755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508000" y="1521872"/>
            <a:ext cx="8128000" cy="4122571"/>
            <a:chOff x="508000" y="1521872"/>
            <a:chExt cx="8128000" cy="4122571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8000" y="1521872"/>
              <a:ext cx="8128000" cy="4068256"/>
            </a:xfrm>
            <a:prstGeom prst="rect">
              <a:avLst/>
            </a:prstGeom>
          </p:spPr>
        </p:pic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61033" y="5535812"/>
              <a:ext cx="8021934" cy="108631"/>
            </a:xfrm>
            <a:prstGeom prst="rect">
              <a:avLst/>
            </a:prstGeom>
          </p:spPr>
        </p:pic>
      </p:grpSp>
      <p:sp>
        <p:nvSpPr>
          <p:cNvPr id="8" name="矩形 7"/>
          <p:cNvSpPr/>
          <p:nvPr/>
        </p:nvSpPr>
        <p:spPr>
          <a:xfrm>
            <a:off x="671017" y="3480955"/>
            <a:ext cx="7828168" cy="5492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671017" y="4077072"/>
            <a:ext cx="7828168" cy="14587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04980090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508000" y="1879499"/>
            <a:ext cx="8128000" cy="3298686"/>
            <a:chOff x="508000" y="1879499"/>
            <a:chExt cx="8128000" cy="3298686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8000" y="1933815"/>
              <a:ext cx="8128000" cy="3244370"/>
            </a:xfrm>
            <a:prstGeom prst="rect">
              <a:avLst/>
            </a:prstGeom>
          </p:spPr>
        </p:pic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61033" y="1879499"/>
              <a:ext cx="8021934" cy="108631"/>
            </a:xfrm>
            <a:prstGeom prst="rect">
              <a:avLst/>
            </a:prstGeom>
          </p:spPr>
        </p:pic>
      </p:grpSp>
      <p:sp>
        <p:nvSpPr>
          <p:cNvPr id="9" name="矩形 8"/>
          <p:cNvSpPr/>
          <p:nvPr/>
        </p:nvSpPr>
        <p:spPr>
          <a:xfrm>
            <a:off x="671017" y="3377774"/>
            <a:ext cx="7828168" cy="5492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671017" y="3937421"/>
            <a:ext cx="7828168" cy="108614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93394785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圆角矩形 9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17" name="圆角矩形 16">
            <a:hlinkClick r:id="rId3" action="ppaction://hlinksldjump?num=38"/>
          </p:cNvPr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484784"/>
            <a:ext cx="8128000" cy="86600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  <a:cs typeface="Times New Roman" panose="02020603050405020304" pitchFamily="18" charset="0"/>
              </a:rPr>
              <a:t>副词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副词的分类</a:t>
            </a:r>
            <a:r>
              <a:rPr lang="en-US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64425973"/>
              </p:ext>
            </p:extLst>
          </p:nvPr>
        </p:nvGraphicFramePr>
        <p:xfrm>
          <a:off x="508000" y="2392354"/>
          <a:ext cx="8128000" cy="348727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文档" r:id="rId4" imgW="3837245" imgH="1646464" progId="Word.Document.12">
                  <p:embed/>
                </p:oleObj>
              </mc:Choice>
              <mc:Fallback>
                <p:oleObj name="文档" r:id="rId4" imgW="3837245" imgH="164646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8000" y="2392354"/>
                        <a:ext cx="8128000" cy="348727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00772471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圆角矩形 9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17" name="圆角矩形 16">
            <a:hlinkClick r:id="rId3" action="ppaction://hlinksldjump?num=38"/>
          </p:cNvPr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02216602"/>
              </p:ext>
            </p:extLst>
          </p:nvPr>
        </p:nvGraphicFramePr>
        <p:xfrm>
          <a:off x="508000" y="1042345"/>
          <a:ext cx="8128000" cy="571347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name="文档" r:id="rId4" imgW="3837245" imgH="2696472" progId="Word.Document.12">
                  <p:embed/>
                </p:oleObj>
              </mc:Choice>
              <mc:Fallback>
                <p:oleObj name="文档" r:id="rId4" imgW="3837245" imgH="269647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8000" y="1042345"/>
                        <a:ext cx="8128000" cy="571347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3307978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圆角矩形 9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17" name="圆角矩形 16">
            <a:hlinkClick r:id="rId3" action="ppaction://hlinksldjump?num=38"/>
          </p:cNvPr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89929697"/>
              </p:ext>
            </p:extLst>
          </p:nvPr>
        </p:nvGraphicFramePr>
        <p:xfrm>
          <a:off x="508000" y="1228910"/>
          <a:ext cx="8128000" cy="46541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name="文档" r:id="rId4" imgW="3837245" imgH="2197206" progId="Word.Document.12">
                  <p:embed/>
                </p:oleObj>
              </mc:Choice>
              <mc:Fallback>
                <p:oleObj name="文档" r:id="rId4" imgW="3837245" imgH="2197206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8000" y="1228910"/>
                        <a:ext cx="8128000" cy="46541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06786767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圆角矩形 9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17" name="圆角矩形 16">
            <a:hlinkClick r:id="rId3" action="ppaction://hlinksldjump?num=38"/>
          </p:cNvPr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45171020"/>
              </p:ext>
            </p:extLst>
          </p:nvPr>
        </p:nvGraphicFramePr>
        <p:xfrm>
          <a:off x="508000" y="2136878"/>
          <a:ext cx="8128000" cy="283824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name="文档" r:id="rId4" imgW="3837245" imgH="1339777" progId="Word.Document.12">
                  <p:embed/>
                </p:oleObj>
              </mc:Choice>
              <mc:Fallback>
                <p:oleObj name="文档" r:id="rId4" imgW="3837245" imgH="1339777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8000" y="2136878"/>
                        <a:ext cx="8128000" cy="283824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48958376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圆角矩形 9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17" name="圆角矩形 16">
            <a:hlinkClick r:id="rId3" action="ppaction://hlinksldjump?num=38"/>
          </p:cNvPr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3519917"/>
            <a:ext cx="5274201" cy="4985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温馨提示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hardly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并非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hard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的副词形式。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18263958"/>
              </p:ext>
            </p:extLst>
          </p:nvPr>
        </p:nvGraphicFramePr>
        <p:xfrm>
          <a:off x="508000" y="4069859"/>
          <a:ext cx="8128000" cy="123416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name="文档" r:id="rId4" imgW="3837245" imgH="582058" progId="Word.Document.12">
                  <p:embed/>
                </p:oleObj>
              </mc:Choice>
              <mc:Fallback>
                <p:oleObj name="文档" r:id="rId4" imgW="3837245" imgH="582058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8000" y="4069859"/>
                        <a:ext cx="8128000" cy="123416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矩形 5"/>
          <p:cNvSpPr>
            <a:spLocks noChangeAspect="1"/>
          </p:cNvSpPr>
          <p:nvPr/>
        </p:nvSpPr>
        <p:spPr>
          <a:xfrm>
            <a:off x="508000" y="1556792"/>
            <a:ext cx="3212739" cy="4597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4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常见的频度副词比较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 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7" name="对象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65503825"/>
              </p:ext>
            </p:extLst>
          </p:nvPr>
        </p:nvGraphicFramePr>
        <p:xfrm>
          <a:off x="508000" y="2069001"/>
          <a:ext cx="8128000" cy="134513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name="文档" r:id="rId6" imgW="3837245" imgH="634252" progId="Word.Document.12">
                  <p:embed/>
                </p:oleObj>
              </mc:Choice>
              <mc:Fallback>
                <p:oleObj name="文档" r:id="rId6" imgW="3837245" imgH="63425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508000" y="2069001"/>
                        <a:ext cx="8128000" cy="134513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51188278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圆角矩形 9">
            <a:hlinkClick r:id="rId2" action="ppaction://hlinksldjump?num=3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17" name="圆角矩形 16">
            <a:hlinkClick r:id="rId3" action="ppaction://hlinksldjump?num=38"/>
          </p:cNvPr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701069"/>
            <a:ext cx="8128000" cy="370986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540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典例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6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—I hate vegetables. I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eat them. </a:t>
            </a:r>
            <a:r>
              <a:rPr lang="en-US" altLang="zh-CN" sz="22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—But they are good for your health! You should eat them every day. 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A.always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B.seldom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C.often		D.usually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解析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句意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——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我讨厌蔬菜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吃它们。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——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但是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它们对你的身体有好处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!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你应该每天都吃。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always“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总是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”;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seldom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很少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不常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”;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often“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经常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”;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usually“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通常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。根据上句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我讨厌蔬菜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以及下句劝说他吃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可知是很少吃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选项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符合题意。</a:t>
            </a:r>
            <a:r>
              <a:rPr lang="en-US" altLang="zh-CN" sz="2200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答案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644562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https://d.book118.com/188063006067006025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初中总复习模板">
  <a:themeElements>
    <a:clrScheme name="图钉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185</Paragraphs>
  <Slides>44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baseType="lpstr" size="55">
      <vt:lpstr>Arial</vt:lpstr>
      <vt:lpstr>Calibri</vt:lpstr>
      <vt:lpstr>宋体</vt:lpstr>
      <vt:lpstr>微软雅黑</vt:lpstr>
      <vt:lpstr>黑体</vt:lpstr>
      <vt:lpstr>Times New Roman</vt:lpstr>
      <vt:lpstr>NEU-BZ-S92</vt:lpstr>
      <vt:lpstr>方正书宋_GBK</vt:lpstr>
      <vt:lpstr>楷体</vt:lpstr>
      <vt:lpstr>仿宋</vt:lpstr>
      <vt:lpstr>Office Theme</vt:lpstr>
      <vt:lpstr>第六讲　形容词和副词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2024-09-02T05:35:54.255</cp:lastPrinted>
  <dcterms:created xsi:type="dcterms:W3CDTF">2024-09-01T21:35:54Z</dcterms:created>
  <dcterms:modified xsi:type="dcterms:W3CDTF">2024-09-01T21:35:56Z</dcterms:modified>
</cp:coreProperties>
</file>