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3C507D23-3682-4BD5-8AED-3A12A053797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2DBA25-F038-4D6B-B8F5-74D0B893BBD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FF237BAE-8097-48E2-BB85-FBF64226D1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ABE1E896-EB01-4A3E-A880-C18574D9ACC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70A8852-303A-4EA5-9214-F1D194026D0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4C22D3A-743B-4D25-A770-660F75D73B6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199EA9-DDB2-4FCA-A1BF-3388DBE4EA3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1446794F-B834-4269-8B6B-AC4C18D218C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195AE82-9B61-4876-9AAF-8B1F804BFC9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AAB28AE-E693-4068-824A-6B0AFFFE966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A414FEF-2107-4B0D-8F72-7E240DB2FB8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3.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88064016075006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1330368" y="1042578"/>
            <a:ext cx="8896350" cy="2286000"/>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700" b="1">
                <a:solidFill>
                  <a:srgbClr val="FFFFFF">
                    <a:alpha val="100000"/>
                  </a:srgbClr>
                </a:solidFill>
                <a:latin typeface="Microsoft Yahei"/>
                <a:ea typeface="Microsoft Yahei"/>
                <a:cs typeface="Microsoft Yahei"/>
              </a:rPr>
              <a:t>智能验电与装设接地线机器人</a:t>
            </a:r>
          </a:p>
        </p:txBody>
      </p:sp>
      <p:sp>
        <p:nvSpPr>
          <p:cNvPr id="5" name="TextBox 5"/>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9555294" y="499678"/>
            <a:ext cx="1851660" cy="114584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6000" b="1">
                <a:solidFill>
                  <a:srgbClr val="FFFFFF">
                    <a:alpha val="100000"/>
                  </a:srgbClr>
                </a:solidFill>
                <a:latin typeface="微软雅黑"/>
                <a:ea typeface="微软雅黑"/>
                <a:cs typeface="微软雅黑"/>
              </a:rPr>
              <a:t>目录</a:t>
            </a:r>
            <a:endParaRPr lang="en-US" sz="1100"/>
          </a:p>
        </p:txBody>
      </p:sp>
      <p:sp>
        <p:nvSpPr>
          <p:cNvPr id="4" name="TextBox 4"/>
          <p:cNvSpPr txBox="1"/>
          <p:nvPr/>
        </p:nvSpPr>
        <p:spPr>
          <a:xfrm>
            <a:off x="8526405" y="1699382"/>
            <a:ext cx="2859405" cy="4819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00000"/>
              </a:lnSpc>
              <a:spcBef>
                <a:spcPts val="375"/>
              </a:spcBef>
            </a:pPr>
            <a:r>
              <a:rPr lang="en-US" sz="2400">
                <a:solidFill>
                  <a:srgbClr val="FFFFFF">
                    <a:alpha val="100000"/>
                  </a:srgbClr>
                </a:solidFill>
                <a:latin typeface="Microsoft Yahei"/>
                <a:ea typeface="Microsoft Yahei"/>
                <a:cs typeface="Microsoft Yahei"/>
              </a:rPr>
              <a:t>CONTENTS</a:t>
            </a:r>
          </a:p>
        </p:txBody>
      </p:sp>
      <p:sp>
        <p:nvSpPr>
          <p:cNvPr id="5" name="TextBox 5"/>
          <p:cNvSpPr txBox="1"/>
          <p:nvPr/>
        </p:nvSpPr>
        <p:spPr>
          <a:xfrm>
            <a:off x="1584630" y="797198"/>
            <a:ext cx="6724952" cy="5263604"/>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引言</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智能验电技术</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装设接地线机器人设计</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智能验电与装设接地线机器人集成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智能验电与装设接地线机器人应用案例分析</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结论与展望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01</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000000"/>
                </a:solidFill>
                <a:latin typeface="Calibri"/>
                <a:ea typeface="+mn-ea"/>
                <a:cs typeface="+mn-cs"/>
              </a:defRPr>
            </a:lvl1pPr>
            <a:lvl2pPr marL="457200" algn="l" defTabSz="914400" rtl="0" eaLnBrk="1" latinLnBrk="0" hangingPunct="1">
              <a:defRPr sz="1800" kern="1200">
                <a:solidFill>
                  <a:srgbClr val="000000"/>
                </a:solidFill>
                <a:latin typeface="Calibri"/>
                <a:ea typeface="+mn-ea"/>
                <a:cs typeface="+mn-cs"/>
              </a:defRPr>
            </a:lvl2pPr>
            <a:lvl3pPr marL="914400" algn="l" defTabSz="914400" rtl="0" eaLnBrk="1" latinLnBrk="0" hangingPunct="1">
              <a:defRPr sz="1800" kern="1200">
                <a:solidFill>
                  <a:srgbClr val="000000"/>
                </a:solidFill>
                <a:latin typeface="Calibri"/>
                <a:ea typeface="+mn-ea"/>
                <a:cs typeface="+mn-cs"/>
              </a:defRPr>
            </a:lvl3pPr>
            <a:lvl4pPr marL="1371600" algn="l" defTabSz="914400" rtl="0" eaLnBrk="1" latinLnBrk="0" hangingPunct="1">
              <a:defRPr sz="1800" kern="1200">
                <a:solidFill>
                  <a:srgbClr val="000000"/>
                </a:solidFill>
                <a:latin typeface="Calibri"/>
                <a:ea typeface="+mn-ea"/>
                <a:cs typeface="+mn-cs"/>
              </a:defRPr>
            </a:lvl4pPr>
            <a:lvl5pPr marL="1828800" algn="l" defTabSz="914400" rtl="0" eaLnBrk="1" latinLnBrk="0" hangingPunct="1">
              <a:defRPr sz="1800" kern="1200">
                <a:solidFill>
                  <a:srgbClr val="000000"/>
                </a:solidFill>
                <a:latin typeface="Calibri"/>
                <a:ea typeface="+mn-ea"/>
                <a:cs typeface="+mn-cs"/>
              </a:defRPr>
            </a:lvl5pPr>
            <a:lvl6pPr marL="2286000" algn="l" defTabSz="914400" rtl="0" eaLnBrk="1" latinLnBrk="0" hangingPunct="1">
              <a:defRPr sz="1800" kern="1200">
                <a:solidFill>
                  <a:srgbClr val="000000"/>
                </a:solidFill>
                <a:latin typeface="Calibri"/>
                <a:ea typeface="+mn-ea"/>
                <a:cs typeface="+mn-cs"/>
              </a:defRPr>
            </a:lvl6pPr>
            <a:lvl7pPr marL="2743200" algn="l" defTabSz="914400" rtl="0" eaLnBrk="1" latinLnBrk="0" hangingPunct="1">
              <a:defRPr sz="1800" kern="1200">
                <a:solidFill>
                  <a:srgbClr val="000000"/>
                </a:solidFill>
                <a:latin typeface="Calibri"/>
                <a:ea typeface="+mn-ea"/>
                <a:cs typeface="+mn-cs"/>
              </a:defRPr>
            </a:lvl7pPr>
            <a:lvl8pPr marL="3200400" algn="l" defTabSz="914400" rtl="0" eaLnBrk="1" latinLnBrk="0" hangingPunct="1">
              <a:defRPr sz="1800" kern="1200">
                <a:solidFill>
                  <a:srgbClr val="000000"/>
                </a:solidFill>
                <a:latin typeface="Calibri"/>
                <a:ea typeface="+mn-ea"/>
                <a:cs typeface="+mn-cs"/>
              </a:defRPr>
            </a:lvl8pPr>
            <a:lvl9pPr marL="3657600" algn="l" defTabSz="914400" rtl="0" eaLnBrk="1" latinLnBrk="0" hangingPunct="1">
              <a:defRPr sz="1800" kern="1200">
                <a:solidFill>
                  <a:srgbClr val="0000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减轻人工负担</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传统的人工验电和装设接地线工作繁重、危险，机器人的应用可以减轻工作人员的负担，降低工作风险。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电力系统安全</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智能验电与装设接地线机器人能够确保电力系统的安全运行，通过自动化、智能化的方式完成验电和接地线装设工作，提高工作效率和安全性。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推动电力行业创新</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智能机器人的应用是电力行业创新发展的重要方向，有助于提升电力行业的智能化、自动化水平。</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6667" r="16667"/>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6667" r="16667"/>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6667" r="16667"/>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背景与意义</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2638" b="2638"/>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3681" b="3681"/>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7901" b="7901"/>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国内外研究现状</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国外研究现状</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发达国家在智能机器人领域的研究起步较早，已经在电力系统等多个领域实现了广泛应用，相关技术较为成熟。</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国内研究现状</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近年来，我国在智能机器人领域的研究发展迅速，但在电力系统中的应用相对较少，尚处于起步阶段。</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发展趋势</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随着人工智能、机器学习等技术的不断发展，智能机器人在电力系统中的应用前景广阔，未来将实现更多功能、更高效率的自动化操作。</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492" r="492"/>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本文旨在研究智能验电与装设接地线机器人的设计、实现及应用，探讨其在电力系统中的实际应用效果和价值。</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首先分析智能机器人的相关技术和应用现状，然后设计并实现一款智能验电与装设接地线机器人，最后通过实验验证其性能和应用效果。</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本文研究目的和内容</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研究内容</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研究目的</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02</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智能验电技术</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人工验电</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传统验电方法主要依赖人工操作，使用验电器对设备进行逐项检查。这种方法不仅效率低下，而且存在安全隐患，容易受到人为因素影响。</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局限性</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传统验电方法无法实现对设备状态的实时监测和预警，难以及时发现潜在的安全隐患。同时，对于复杂设备和系统的验电，传统方法往往难以胜任。</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传统验电方法及其局限性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6667" r="16667"/>
          <a:stretch>
            <a:fillRect/>
          </a:stretch>
        </p:blipFill>
        <p:spPr>
          <a:xfrm>
            <a:off x="939482" y="1415327"/>
            <a:ext cx="4843296"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智能验电技术利用先进的传感器、算法和人工智能技术，对设备的电气参数进行实时监测和分析，从而判断设备的带电状态和安全性能。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技术原理</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智能验电技术具有高效、准确、安全等优点。它可以实现对设备状态的实时监测和预警，及时发现潜在的安全隐患，减少事故发生的可能性。同时，智能验电技术还可以提高验电效率，降低人工成本。</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优势</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智能验电技术原理及优势</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t="-50" b="-50"/>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电力系统</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在电力系统中，智能验电技术可以应用于输电线路、变电站等设备的带电状态监测和安全性能评估。通过对电气参数的实时监测和分析，可以及时发现设备的异常状态，确保电力系统的安全稳定运行。</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rcRect l="16625" r="16625"/>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工业领域</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在工业领域，智能验电技术可以应用于电机、变频器等电气设备的带电状态监测和故障诊断。通过对设备电气参数的实时监测和分析，可以及时发现设备的故障迹象，避免生产事故的发生。</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智能家居</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在智能家居领域，智能验电技术可以应用于家庭用电设备的带电状态监测和安全性能评估。通过对家庭用电设备的实时监测和分析，可以确保家庭用电安全，提高生活质量。</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智能验电技术应用实例</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TextBox 2"/>
          <p:cNvSpPr txBox="1"/>
          <p:nvPr/>
        </p:nvSpPr>
        <p:spPr>
          <a:xfrm>
            <a:off x="9667170" y="522284"/>
            <a:ext cx="1884104" cy="6724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0000"/>
              </a:lnSpc>
              <a:spcBef>
                <a:spcPts val="375"/>
              </a:spcBef>
            </a:pPr>
            <a:r>
              <a:rPr lang="en-US" sz="1200">
                <a:solidFill>
                  <a:srgbClr val="FFFFFF">
                    <a:alpha val="100000"/>
                  </a:srgbClr>
                </a:solidFill>
                <a:latin typeface="Microsoft Yahei"/>
                <a:ea typeface="Microsoft Yahei"/>
                <a:cs typeface="Microsoft Yahei"/>
              </a:rPr>
              <a:t>BIG DATA EMPOWERS TO CREATE A NEW</a:t>
            </a:r>
          </a:p>
          <a:p>
            <a:pPr algn="r">
              <a:lnSpc>
                <a:spcPct val="90000"/>
              </a:lnSpc>
              <a:spcBef>
                <a:spcPts val="375"/>
              </a:spcBef>
            </a:pPr>
            <a:r>
              <a:rPr lang="en-US" sz="1200">
                <a:solidFill>
                  <a:srgbClr val="FFFFFF">
                    <a:alpha val="100000"/>
                  </a:srgbClr>
                </a:solidFill>
                <a:latin typeface="Microsoft Yahei"/>
                <a:ea typeface="Microsoft Yahei"/>
                <a:cs typeface="Microsoft Yahei"/>
              </a:rPr>
              <a:t>ERA</a:t>
            </a:r>
          </a:p>
        </p:txBody>
      </p:sp>
      <p:grpSp>
        <p:nvGrpSpPr>
          <p:cNvPr id="3" name="Group 3"/>
          <p:cNvGrpSpPr/>
          <p:nvPr/>
        </p:nvGrpSpPr>
        <p:grpSpPr>
          <a:xfrm>
            <a:off x="2393306" y="1882902"/>
            <a:ext cx="7405389" cy="1138956"/>
            <a:chOff x="2393306" y="1882902"/>
            <a:chExt cx="7405389" cy="1138956"/>
          </a:xfrm>
        </p:grpSpPr>
        <p:sp>
          <p:nvSpPr>
            <p:cNvPr id="4" name="TextBox 4"/>
            <p:cNvSpPr txBox="1"/>
            <p:nvPr/>
          </p:nvSpPr>
          <p:spPr>
            <a:xfrm>
              <a:off x="2393306" y="1882902"/>
              <a:ext cx="7405389" cy="1138956"/>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5400" b="1">
                  <a:solidFill>
                    <a:srgbClr val="FFFFFF">
                      <a:alpha val="100000"/>
                    </a:srgbClr>
                  </a:solidFill>
                  <a:latin typeface="Microsoft Yahei"/>
                  <a:ea typeface="Microsoft Yahei"/>
                  <a:cs typeface="Microsoft Yahei"/>
                </a:rPr>
                <a:t>03</a:t>
              </a:r>
            </a:p>
          </p:txBody>
        </p:sp>
      </p:grpSp>
      <p:sp>
        <p:nvSpPr>
          <p:cNvPr id="5" name="TextBox 5"/>
          <p:cNvSpPr txBox="1"/>
          <p:nvPr/>
        </p:nvSpPr>
        <p:spPr>
          <a:xfrm>
            <a:off x="2393306" y="2707767"/>
            <a:ext cx="8641080" cy="2703483"/>
          </a:xfrm>
          <a:prstGeom prst="rect">
            <a:avLst/>
          </a:prstGeom>
        </p:spPr>
        <p:txBody>
          <a:bodyPr vert="horz" wrap="square" lIns="91440" tIns="45720" rIns="91440" bIns="4572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ts val="375"/>
              </a:spcBef>
            </a:pPr>
            <a:r>
              <a:rPr lang="en-US" sz="4050" b="1">
                <a:solidFill>
                  <a:srgbClr val="FFFFFF">
                    <a:alpha val="100000"/>
                  </a:srgbClr>
                </a:solidFill>
                <a:latin typeface="Microsoft Yahei"/>
                <a:ea typeface="Microsoft Yahei"/>
                <a:cs typeface="Microsoft Yahei"/>
              </a:rPr>
              <a:t>装设接地线机器人设计</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t="-50" b="-50"/>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开发一款能够自主完成验电和装设接地线任务的机器人，提高电力维护和检修工作的效率和安全性。</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设计目标</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设计思路</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16667" r="16667"/>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设计特点</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16667" r="16667"/>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采用模块化设计，将机器人分为移动平台、机械臂、控制系统等模块，方便进行组装和调试。</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具备自主导航、精确定位、智能识别等功能，能够适应不同环境和任务需求。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机器人总体设计方案</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t="-50" b="-50"/>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移动平台设计</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采用轮式或履带式移动平台，具备越障能力和稳定性，能够适应不同地形和工作环境。</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机械臂设计</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采用多关节、高精度机械臂，配备多种传感器和执行器，能够实现灵活、准确的抓取和操作。</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装设接地线机构设计</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设计专门的装设接地线机构，包括夹持器、接地线卷筒等部件，能够实现自动装设接地线的功能。</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机器人机械结构设计</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https://d.book118.com/188064016075006043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7F7F7"/>
      </a:dk1>
      <a:lt1>
        <a:srgbClr val="000000"/>
      </a:lt1>
      <a:dk2>
        <a:srgbClr val="FFFFFF"/>
      </a:dk2>
      <a:lt2>
        <a:srgbClr val="000000"/>
      </a:lt2>
      <a:accent1>
        <a:srgbClr val="8C8C8C"/>
      </a:accent1>
      <a:accent2>
        <a:srgbClr val="A8A8A8"/>
      </a:accent2>
      <a:accent3>
        <a:srgbClr val="7B7B7B"/>
      </a:accent3>
      <a:accent4>
        <a:srgbClr val="515151"/>
      </a:accent4>
      <a:accent5>
        <a:srgbClr val="60727F"/>
      </a:accent5>
      <a:accent6>
        <a:srgbClr val="444444"/>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78</Paragraphs>
  <Slides>14</Slides>
  <Notes>0</Notes>
  <TotalTime>1</TotalTime>
  <HiddenSlides>0</HiddenSlides>
  <MMClips>0</MMClips>
  <ScaleCrop>0</ScaleCrop>
  <HeadingPairs>
    <vt:vector baseType="variant" size="6">
      <vt:variant>
        <vt:lpstr>Fonts used</vt:lpstr>
      </vt:variant>
      <vt:variant>
        <vt:i4>4</vt:i4>
      </vt:variant>
      <vt:variant>
        <vt:lpstr>Theme</vt:lpstr>
      </vt:variant>
      <vt:variant>
        <vt:i4>1</vt:i4>
      </vt:variant>
      <vt:variant>
        <vt:lpstr>Slide Titles</vt:lpstr>
      </vt:variant>
      <vt:variant>
        <vt:i4>14</vt:i4>
      </vt:variant>
    </vt:vector>
  </HeadingPairs>
  <TitlesOfParts>
    <vt:vector baseType="lpstr" size="19">
      <vt:lpstr>Arial</vt:lpstr>
      <vt:lpstr>Calibri</vt:lpstr>
      <vt:lpstr>Microsoft Yahei</vt:lpstr>
      <vt:lpstr>微软雅黑</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2024-09-23T04:27:00.957</cp:lastPrinted>
  <dcterms:created xsi:type="dcterms:W3CDTF">2024-09-22T20:27:00Z</dcterms:created>
  <dcterms:modified xsi:type="dcterms:W3CDTF">2024-09-22T20:27:02Z</dcterms:modified>
</cp:coreProperties>
</file>