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F11774-1CB9-4CF9-8A83-B1C4503E3C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2A6830-A4FD-40C2-9424-6A40B5C3D9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49FE1F8-B73A-41ED-B666-7CADD5AE1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CE2778-708E-4B7B-B61E-534433EA56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2642E0-481A-4ACB-8B90-9D2575CC5D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35F3B2-98A9-4681-9A9C-D519EFC72E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D10548-7E16-4ACA-8E37-7553F6E447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C73985-1A3B-4F84-8474-B807CFDBF6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361C4E-7956-4AE1-85F8-9BB01CDBE5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8BBB92-5557-4303-9E9A-767F5D155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384611-661D-452F-BEE7-5332EF4E5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6503703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2024-01-15</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医药经理的风险评估和风险控制能力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医药经理面临的主要风险</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风险评估方法与技术</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风险控制策略与实践</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风险沟通与报告机制建立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提升医药经理风险评估与风险控制能力的建议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具备风险评估和风险控制能力的医药经理能够在决策过程中充分考虑各种风险因素，提高决策的质量和效率。</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提高决策质量和效率</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医药行业面临政策、市场、技术等多方面的挑战，医药经理需要具备风险评估和风险控制能力以应对这些挑战。</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应对医药行业的复杂性和不确定性</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通过风险评估和风险控制，医药经理可以识别潜在风险，采取相应措施，确保企业在复杂的市场环境中保持竞争优势。</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保障企业持续稳健发展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5728" r="5728"/>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风险识别</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介绍医药经理如何识别潜在的市场风险、政策风险、技术风险等。</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案例分析</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通过具体案例展示医药经理在风险评估和风险控制方面的实践经验和成果。</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风险评估</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阐述医药经理如何对识别出的风险进行量化和定性评估，确定风险的优先级和影响程度。</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风险控制</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详述医药经理针对评估出的风险采取的控制措施，包括风险规避、风险降低、风险转移和风险接受等策略。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医药经理面临的主要风险</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市场需求变化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医药市场受到政策、经济、社会等多方面因素的影响，市场需求可能会发生变化，如新的治疗方法、技术或产品的出现。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竞争压力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医药行业的竞争非常激烈，来自国内外同行的竞争可能对企业的市场份额和盈利能力造成影响。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价格波动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药品价格受到政策、成本、供需等因素的影响，价格波动可能会对企业的收益产生影响。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合规风险</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医药企业需要遵守各种法律法规和行业标准，如GMP认证、药品广告审查等，违反规定可能会导致法律诉讼和声誉损失。</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知识产权保护</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医药企业的核心竞争力在于其研发成果和知识产权，知识产权的侵权和诉讼可能会对企业的创新和发展造成影响。</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政策法规变化</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医药行业的监管政策不断变化，如药品审批、医保政策、税收政策等，这些变化可能会对企业的经营产生影响。</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医药企业的原材料和零部件通常来自多个供应商，供应商的稳定性对企业的生产和质量至关重要。</a:t>
            </a:r>
          </a:p>
        </p:txBody>
      </p:sp>
      <p:pic>
        <p:nvPicPr>
          <p:cNvPr id="6" name="Picture 6"/>
          <p:cNvPicPr>
            <a:picLocks noChangeAspect="1"/>
          </p:cNvPicPr>
          <p:nvPr/>
        </p:nvPicPr>
        <p:blipFill>
          <a:blip r:embed="rId2"/>
          <a:srcRect l="5458" r="5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供应商稳定性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医药企业需要合理管理库存，避免库存积压和过期损失，同时确保生产所需物料的及时供应。</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库存管理</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5000" r="25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医药产品的运输和储存需要严格遵守相关规定，物流成本较高，且可能受到天气、交通等因素的影响。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物流成本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医药研发涉及复杂的生物技术和医学知识，技术难度较高，研发失败的可能性较大。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技术难度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医药研发通常需要多年甚至十数年的时间，期间可能面临技术更新、市场需求变化等风险。</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时间周期长</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医药研发需要大量的资金投入，包括研发人员薪酬、试验设备、临床试验等费用，资金不足可能导致研发项目中断或失败。</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资金投入大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研发风险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风险评估方法与技术</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通过对医药市场、政策法规、技术研发、生产运营等方面的全面分析，识别出可能对医药企业产生不利影响的风险源。</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风险事件识别</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针对已识别的风险源，进一步分析可能引发的风险事件，如市场竞争加剧、政策调整、技术瓶颈、生产事故等。</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风险影响识别</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评估风险事件对企业经营目标、财务状况、声誉等方面的影响程度。</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风险源识别</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运用专家判断、历史数据比较等方法，对风险事件发生的可能性、影响程度等进行定性评估。</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定性分析</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采用概率分析、敏感性分析、蒙特卡罗模拟等定量方法，对风险进行量化评估，为决策提供更精确的依据。</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定量分析</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识别风险事件之间的内在联系和相互作用，分析风险传播路径和扩散效应。</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风险关联分析</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风险评估报告</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将风险评估结果以报告形式呈现，包括风险概述、评估方法、风险等级、应对措施建议等内容。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风险等级划分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根据风险事件的发生概率和影响程度，将风险划分为不同等级，如高风险、中风险和低风险。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风险矩阵法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运用风险矩阵对风险进行综合评价，确定各风险的优先级和处理顺序。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5802313" y="3635375"/>
            <a:ext cx="0"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3" name="Group 3"/>
          <p:cNvGrpSpPr/>
          <p:nvPr/>
        </p:nvGrpSpPr>
        <p:grpSpPr>
          <a:xfrm>
            <a:off x="411194" y="2085975"/>
            <a:ext cx="2876550" cy="900113"/>
            <a:chOff x="411194" y="2085975"/>
            <a:chExt cx="2876550" cy="900113"/>
          </a:xfrm>
        </p:grpSpPr>
        <p:sp>
          <p:nvSpPr>
            <p:cNvPr id="4" name="AutoShape 4"/>
            <p:cNvSpPr/>
            <p:nvPr/>
          </p:nvSpPr>
          <p:spPr>
            <a:xfrm>
              <a:off x="2954369" y="2085975"/>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1</a:t>
              </a:r>
              <a:endParaRPr lang="en-US" sz="1100"/>
            </a:p>
          </p:txBody>
        </p:sp>
        <p:sp>
          <p:nvSpPr>
            <p:cNvPr id="5" name="AutoShape 5"/>
            <p:cNvSpPr/>
            <p:nvPr/>
          </p:nvSpPr>
          <p:spPr>
            <a:xfrm>
              <a:off x="411194" y="2400300"/>
              <a:ext cx="2500313" cy="58578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3332131" y="4551331"/>
            <a:ext cx="333375" cy="333375"/>
            <a:chOff x="3332131" y="4551331"/>
            <a:chExt cx="333375" cy="333375"/>
          </a:xfrm>
        </p:grpSpPr>
        <p:sp>
          <p:nvSpPr>
            <p:cNvPr id="7" name="AutoShape 7"/>
            <p:cNvSpPr/>
            <p:nvPr/>
          </p:nvSpPr>
          <p:spPr>
            <a:xfrm>
              <a:off x="3332131" y="4551331"/>
              <a:ext cx="333375" cy="333375"/>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4</a:t>
              </a:r>
              <a:endParaRPr lang="en-US" sz="1100"/>
            </a:p>
          </p:txBody>
        </p:sp>
      </p:grpSp>
      <p:grpSp>
        <p:nvGrpSpPr>
          <p:cNvPr id="8" name="Group 8"/>
          <p:cNvGrpSpPr/>
          <p:nvPr/>
        </p:nvGrpSpPr>
        <p:grpSpPr>
          <a:xfrm>
            <a:off x="8688419" y="1750981"/>
            <a:ext cx="333375" cy="334994"/>
            <a:chOff x="8688419" y="1750981"/>
            <a:chExt cx="333375" cy="334994"/>
          </a:xfrm>
        </p:grpSpPr>
        <p:sp>
          <p:nvSpPr>
            <p:cNvPr id="9" name="AutoShape 9"/>
            <p:cNvSpPr/>
            <p:nvPr/>
          </p:nvSpPr>
          <p:spPr>
            <a:xfrm>
              <a:off x="8688419" y="1750981"/>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2</a:t>
              </a:r>
              <a:endParaRPr lang="en-US" sz="1100"/>
            </a:p>
          </p:txBody>
        </p:sp>
      </p:grpSp>
      <p:grpSp>
        <p:nvGrpSpPr>
          <p:cNvPr id="10" name="Group 10"/>
          <p:cNvGrpSpPr/>
          <p:nvPr/>
        </p:nvGrpSpPr>
        <p:grpSpPr>
          <a:xfrm>
            <a:off x="8915400" y="4337018"/>
            <a:ext cx="333375" cy="334994"/>
            <a:chOff x="8915400" y="4337018"/>
            <a:chExt cx="333375" cy="334994"/>
          </a:xfrm>
        </p:grpSpPr>
        <p:sp>
          <p:nvSpPr>
            <p:cNvPr id="11" name="AutoShape 11"/>
            <p:cNvSpPr/>
            <p:nvPr/>
          </p:nvSpPr>
          <p:spPr>
            <a:xfrm>
              <a:off x="8915400" y="4337018"/>
              <a:ext cx="333375" cy="334994"/>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Light"/>
                  <a:ea typeface="Calibri Light"/>
                  <a:cs typeface="Calibri Light"/>
                </a:rPr>
                <a:t>3</a:t>
              </a:r>
              <a:endParaRPr lang="en-US" sz="1100"/>
            </a:p>
          </p:txBody>
        </p:sp>
      </p:gr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风险应对策略制定</a:t>
              </a:r>
            </a:p>
          </p:txBody>
        </p:sp>
      </p:grpSp>
      <p:sp>
        <p:nvSpPr>
          <p:cNvPr id="34" name="Freeform 34"/>
          <p:cNvSpPr/>
          <p:nvPr/>
        </p:nvSpPr>
        <p:spPr>
          <a:xfrm>
            <a:off x="5286375" y="2619375"/>
            <a:ext cx="1619250" cy="16192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358979" y="1463569"/>
            <a:ext cx="2426717" cy="490334"/>
            <a:chOff x="358979" y="1463569"/>
            <a:chExt cx="2426717" cy="490334"/>
          </a:xfrm>
        </p:grpSpPr>
        <p:sp>
          <p:nvSpPr>
            <p:cNvPr id="36" name="TextBox 36"/>
            <p:cNvSpPr txBox="1"/>
            <p:nvPr/>
          </p:nvSpPr>
          <p:spPr>
            <a:xfrm>
              <a:off x="358979" y="146356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风险规避</a:t>
              </a:r>
            </a:p>
          </p:txBody>
        </p:sp>
      </p:grpSp>
      <p:grpSp>
        <p:nvGrpSpPr>
          <p:cNvPr id="37" name="Group 37"/>
          <p:cNvGrpSpPr/>
          <p:nvPr/>
        </p:nvGrpSpPr>
        <p:grpSpPr>
          <a:xfrm>
            <a:off x="438456" y="1876743"/>
            <a:ext cx="2267763" cy="1552257"/>
            <a:chOff x="438456" y="1876743"/>
            <a:chExt cx="2267763" cy="1552257"/>
          </a:xfrm>
        </p:grpSpPr>
        <p:sp>
          <p:nvSpPr>
            <p:cNvPr id="38" name="TextBox 38"/>
            <p:cNvSpPr txBox="1"/>
            <p:nvPr/>
          </p:nvSpPr>
          <p:spPr>
            <a:xfrm>
              <a:off x="438456" y="18767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通过放弃或改变原计划，避免潜在的风险事件。</a:t>
              </a:r>
            </a:p>
          </p:txBody>
        </p:sp>
      </p:grpSp>
      <p:grpSp>
        <p:nvGrpSpPr>
          <p:cNvPr id="39" name="Group 39"/>
          <p:cNvGrpSpPr/>
          <p:nvPr/>
        </p:nvGrpSpPr>
        <p:grpSpPr>
          <a:xfrm>
            <a:off x="9248775" y="1020657"/>
            <a:ext cx="2426717" cy="490334"/>
            <a:chOff x="9248775" y="1020657"/>
            <a:chExt cx="2426717" cy="490334"/>
          </a:xfrm>
        </p:grpSpPr>
        <p:sp>
          <p:nvSpPr>
            <p:cNvPr id="40" name="TextBox 40"/>
            <p:cNvSpPr txBox="1"/>
            <p:nvPr/>
          </p:nvSpPr>
          <p:spPr>
            <a:xfrm>
              <a:off x="9248775" y="1020657"/>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风险降低</a:t>
              </a:r>
            </a:p>
          </p:txBody>
        </p:sp>
      </p:grpSp>
      <p:grpSp>
        <p:nvGrpSpPr>
          <p:cNvPr id="41" name="Group 41"/>
          <p:cNvGrpSpPr/>
          <p:nvPr/>
        </p:nvGrpSpPr>
        <p:grpSpPr>
          <a:xfrm>
            <a:off x="9328252" y="1433831"/>
            <a:ext cx="2267763" cy="1552257"/>
            <a:chOff x="9328252" y="1433831"/>
            <a:chExt cx="2267763" cy="1552257"/>
          </a:xfrm>
        </p:grpSpPr>
        <p:sp>
          <p:nvSpPr>
            <p:cNvPr id="42" name="TextBox 42"/>
            <p:cNvSpPr txBox="1"/>
            <p:nvPr/>
          </p:nvSpPr>
          <p:spPr>
            <a:xfrm>
              <a:off x="9328252" y="14338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采取积极措施降低风险事件发生的概率或减轻其影响程度。</a:t>
              </a:r>
            </a:p>
          </p:txBody>
        </p:sp>
      </p:grpSp>
      <p:grpSp>
        <p:nvGrpSpPr>
          <p:cNvPr id="43" name="Group 43"/>
          <p:cNvGrpSpPr/>
          <p:nvPr/>
        </p:nvGrpSpPr>
        <p:grpSpPr>
          <a:xfrm>
            <a:off x="9328252" y="3735303"/>
            <a:ext cx="2426717" cy="490334"/>
            <a:chOff x="9328252" y="3735303"/>
            <a:chExt cx="2426717" cy="490334"/>
          </a:xfrm>
        </p:grpSpPr>
        <p:sp>
          <p:nvSpPr>
            <p:cNvPr id="44" name="TextBox 44"/>
            <p:cNvSpPr txBox="1"/>
            <p:nvPr/>
          </p:nvSpPr>
          <p:spPr>
            <a:xfrm>
              <a:off x="9328252" y="3735303"/>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风险转移</a:t>
              </a:r>
            </a:p>
          </p:txBody>
        </p:sp>
      </p:grpSp>
      <p:grpSp>
        <p:nvGrpSpPr>
          <p:cNvPr id="45" name="Group 45"/>
          <p:cNvGrpSpPr/>
          <p:nvPr/>
        </p:nvGrpSpPr>
        <p:grpSpPr>
          <a:xfrm>
            <a:off x="9407729" y="4148477"/>
            <a:ext cx="2267763" cy="1552257"/>
            <a:chOff x="9407729" y="4148477"/>
            <a:chExt cx="2267763" cy="1552257"/>
          </a:xfrm>
        </p:grpSpPr>
        <p:sp>
          <p:nvSpPr>
            <p:cNvPr id="46" name="TextBox 46"/>
            <p:cNvSpPr txBox="1"/>
            <p:nvPr/>
          </p:nvSpPr>
          <p:spPr>
            <a:xfrm>
              <a:off x="9407729" y="4148477"/>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通过外包、保险等手段将部分风险转移给第三方承担。</a:t>
              </a:r>
            </a:p>
          </p:txBody>
        </p:sp>
      </p:grpSp>
      <p:grpSp>
        <p:nvGrpSpPr>
          <p:cNvPr id="47" name="Group 47"/>
          <p:cNvGrpSpPr/>
          <p:nvPr/>
        </p:nvGrpSpPr>
        <p:grpSpPr>
          <a:xfrm>
            <a:off x="694339" y="4238625"/>
            <a:ext cx="2426717" cy="490334"/>
            <a:chOff x="694339" y="4238625"/>
            <a:chExt cx="2426717" cy="490334"/>
          </a:xfrm>
        </p:grpSpPr>
        <p:sp>
          <p:nvSpPr>
            <p:cNvPr id="48" name="TextBox 48"/>
            <p:cNvSpPr txBox="1"/>
            <p:nvPr/>
          </p:nvSpPr>
          <p:spPr>
            <a:xfrm>
              <a:off x="694339" y="4238625"/>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风险接受</a:t>
              </a:r>
            </a:p>
          </p:txBody>
        </p:sp>
      </p:grpSp>
      <p:grpSp>
        <p:nvGrpSpPr>
          <p:cNvPr id="49" name="Group 49"/>
          <p:cNvGrpSpPr/>
          <p:nvPr/>
        </p:nvGrpSpPr>
        <p:grpSpPr>
          <a:xfrm>
            <a:off x="773817" y="4651799"/>
            <a:ext cx="2267763" cy="1552257"/>
            <a:chOff x="773817" y="4651799"/>
            <a:chExt cx="2267763" cy="1552257"/>
          </a:xfrm>
        </p:grpSpPr>
        <p:sp>
          <p:nvSpPr>
            <p:cNvPr id="50" name="TextBox 50"/>
            <p:cNvSpPr txBox="1"/>
            <p:nvPr/>
          </p:nvSpPr>
          <p:spPr>
            <a:xfrm>
              <a:off x="773817" y="465179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在充分了解和评估风险后，选择接受并承担相应后果。</a:t>
              </a:r>
            </a:p>
          </p:txBody>
        </p:sp>
      </p:grpSp>
      <p:grpSp>
        <p:nvGrpSpPr>
          <p:cNvPr id="51" name="Group 51"/>
          <p:cNvGrpSpPr/>
          <p:nvPr/>
        </p:nvGrpSpPr>
        <p:grpSpPr>
          <a:xfrm>
            <a:off x="3652304" y="1008278"/>
            <a:ext cx="4886325" cy="4876800"/>
            <a:chOff x="3652304" y="1008278"/>
            <a:chExt cx="4886325" cy="4876800"/>
          </a:xfrm>
        </p:grpSpPr>
        <p:sp>
          <p:nvSpPr>
            <p:cNvPr id="52" name="Freeform 52"/>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Freeform 61"/>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Freeform 67"/>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Freeform 68"/>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Freeform 69"/>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https://d.book118.com/188065037036006034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2024-09-12T14:19:24.620</cp:lastPrinted>
  <dcterms:created xsi:type="dcterms:W3CDTF">2024-09-12T06:19:24Z</dcterms:created>
  <dcterms:modified xsi:type="dcterms:W3CDTF">2024-09-12T06:19:26Z</dcterms:modified>
</cp:coreProperties>
</file>