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WTFAHN+MS-UIGothic"/>
      <p:regular r:id="rId18"/>
    </p:embeddedFont>
    <p:embeddedFont>
      <p:font typeface="ICUIQS+WTWJWF+ArialMT"/>
      <p:regular r:id="rId19"/>
    </p:embeddedFont>
    <p:embeddedFont>
      <p:font typeface="UMTMCU+LGCWCD+MicrosoftYaHei-Bold"/>
      <p:regular r:id="rId20"/>
    </p:embeddedFont>
    <p:embeddedFont>
      <p:font typeface="RMFARQ+CSIFIC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48A0DC-18E6-44C4-A53E-EDE68617D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77E7EC-468C-4AF2-89E9-ED86FF5EB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F89CC-4128-4DAE-9C10-55D5C3AC1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12D41B-17C8-4327-A8BD-CE1DE158B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9D5B92-AB5C-4A24-AC5B-8F2353D55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C1BC67-62F7-423E-BA70-7A9551442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9E25F-8C7F-47ED-AAAB-CCF0A83E7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8B0C12-9611-4B46-B3E3-366C3862B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1218A-4E7A-4C31-AE7B-38EC68D0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90966-8B37-4D5F-A6C7-0D68A7FE8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9EAA34-0688-4C71-9B13-267F8E8345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8072001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557839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3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团课</a:t>
            </a:r>
            <a:r>
              <a:rPr sz="5150">
                <a:solidFill>
                  <a:srgbClr val="00B6FF"/>
                </a:solidFill>
                <a:latin typeface="WTFAHN+MS-UIGothic"/>
                <a:cs typeface="WTFAHN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499859" y="1395920"/>
            <a:ext cx="2795140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CUIQS+WTWJWF+ArialMT"/>
                <a:cs typeface="ICUIQS+WTWJ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团简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499859" y="1944560"/>
            <a:ext cx="4089341" cy="297809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CUIQS+WTWJWF+ArialMT"/>
                <a:cs typeface="ICUIQS+WTWJ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市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CUIQS+WTWJWF+ArialMT"/>
                <a:cs typeface="ICUIQS+WTWJ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团战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略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CUIQS+WTWJWF+ArialMT"/>
                <a:cs typeface="ICUIQS+WTWJ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运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营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CUIQS+WTWJWF+ArialMT"/>
                <a:cs typeface="ICUIQS+WTWJ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人力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源管理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ICUIQS+WTWJWF+ArialMT"/>
                <a:cs typeface="ICUIQS+WTWJWF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企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业</a:t>
            </a:r>
            <a:r>
              <a:rPr sz="2400">
                <a:solidFill>
                  <a:srgbClr val="00B6FF"/>
                </a:solidFill>
                <a:latin typeface="WTFAHN+MS-UIGothic"/>
                <a:cs typeface="WTFAHN+MS-UIGothic"/>
              </a:rPr>
              <a:t>文化建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856229" y="3066002"/>
            <a:ext cx="4092905" cy="2921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9200"/>
              </a:lnSpc>
              <a:spcBef>
                <a:spcPct val="0"/>
              </a:spcBef>
              <a:spcAft>
                <a:spcPct val="0"/>
              </a:spcAft>
            </a:pPr>
            <a:r>
              <a:rPr sz="9200" spc="28">
                <a:solidFill>
                  <a:srgbClr val="00B6FF"/>
                </a:solidFill>
                <a:latin typeface="WTFAHN+MS-UIGothic"/>
                <a:cs typeface="WTFAHN+MS-UIGothic"/>
              </a:rPr>
              <a:t>目</a:t>
            </a:r>
            <a:r>
              <a:rPr sz="9200">
                <a:solidFill>
                  <a:srgbClr val="00B6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UMTMCU+LGCWCD+MicrosoftYaHei-Bold"/>
                <a:cs typeface="UMTMCU+LGCWCD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95470" y="3559476"/>
            <a:ext cx="4120921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团简</a:t>
            </a:r>
            <a:r>
              <a:rPr sz="3800">
                <a:solidFill>
                  <a:srgbClr val="00B6FF"/>
                </a:solidFill>
                <a:latin typeface="WTFAHN+MS-UIGothic"/>
                <a:cs typeface="WTFAHN+MS-UIGothic"/>
              </a:rPr>
              <a:t>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公司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史与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MFARQ+CSIFIC+MicrosoftYaHei"/>
                <a:cs typeface="RMFARQ+CSIFI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MFARQ+CSIFIC+MicrosoftYaHei"/>
                <a:cs typeface="RMFARQ+CSIFI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MFARQ+CSIFIC+MicrosoftYaHei"/>
                <a:cs typeface="RMFARQ+CSIFI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RMFARQ+CSIFIC+MicrosoftYaHei"/>
                <a:cs typeface="RMFARQ+CSIFIC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公司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业务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产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品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TFAHN+MS-UIGothic"/>
                <a:cs typeface="WTFAHN+MS-UIGothic"/>
              </a:rPr>
              <a:t>酒店运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TFAHN+MS-UIGothic"/>
                <a:cs typeface="WTFAHN+MS-UIGothic"/>
              </a:rPr>
              <a:t>酒店投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95769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TFAHN+MS-UIGothic"/>
                <a:cs typeface="WTFAHN+MS-UIGothic"/>
              </a:rPr>
              <a:t>酒店品牌管理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WTFAHN+MS-UIGothic"/>
                <a:cs typeface="WTFAHN+MS-UIGothic"/>
              </a:rPr>
              <a:t>旅游分</a:t>
            </a:r>
            <a:r>
              <a:rPr sz="2000">
                <a:solidFill>
                  <a:srgbClr val="FFFFFF"/>
                </a:solidFill>
                <a:latin typeface="SimSun"/>
                <a:cs typeface="SimSun"/>
              </a:rPr>
              <a:t>销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352915" y="4668258"/>
            <a:ext cx="233622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提供旅游分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解决方案，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旅行社和在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旅游平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台提供技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支持和解决</a:t>
            </a:r>
          </a:p>
          <a:p>
            <a:pPr marL="762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方案。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95959" y="4839708"/>
            <a:ext cx="24817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49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在全球范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内管理多家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豪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酒店，包括威斯汀、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喜来登、福朋酒店等品牌。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于酒店物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和酒店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相关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，如房地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旅游度假区。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4839708"/>
            <a:ext cx="23362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提供酒店品牌管理服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其他酒店运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商提供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品牌授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和管理咨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询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公司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模与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91004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MTMCU+LGCWCD+MicrosoftYaHei-Bold"/>
                <a:cs typeface="UMTMCU+LGCWCD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56759" y="37194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MTMCU+LGCWCD+MicrosoftYaHei-Bold"/>
                <a:cs typeface="UMTMCU+LGCWCD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401559" y="3713761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MTMCU+LGCWCD+MicrosoftYaHei-Bold"/>
                <a:cs typeface="UMTMCU+LGCWCD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250805" y="372328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DFD"/>
                </a:solidFill>
                <a:latin typeface="UMTMCU+LGCWCD+MicrosoftYaHei-Bold"/>
                <a:cs typeface="UMTMCU+LGCWCD+MicrosoftYaHei-Bold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758565" y="4839708"/>
            <a:ext cx="219075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在全球范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有和管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理超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MFARQ+CSIFIC+MicrosoftYaHei"/>
                <a:cs typeface="RMFARQ+CSIFIC+MicrosoftYaHei"/>
              </a:rPr>
              <a:t>400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家酒店，覆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盖</a:t>
            </a:r>
            <a:r>
              <a:rPr sz="1500">
                <a:solidFill>
                  <a:srgbClr val="FFFDFD"/>
                </a:solidFill>
                <a:latin typeface="RMFARQ+CSIFIC+MicrosoftYaHei"/>
                <a:cs typeface="RMFARQ+CSIFIC+MicrosoftYaHei"/>
              </a:rPr>
              <a:t>60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多个国家和地区。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9352915" y="4839708"/>
            <a:ext cx="25553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在全球酒店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中排名前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列，是全球最具影响力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和知名度的酒店集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团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之一。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69950" y="5011158"/>
            <a:ext cx="222865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全球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工数量超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MFARQ+CSIFIC+MicrosoftYaHei"/>
                <a:cs typeface="RMFARQ+CSIFIC+MicrosoftYaHei"/>
              </a:rPr>
              <a:t>10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万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41134" y="5011158"/>
            <a:ext cx="239110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RMFARQ+CSIFIC+MicrosoftYaHei"/>
                <a:cs typeface="RMFARQ+CSIFIC+MicrosoftYaHei"/>
              </a:rPr>
              <a:t>2019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年收入超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MFARQ+CSIFIC+MicrosoftYaHei"/>
                <a:cs typeface="RMFARQ+CSIFIC+MicrosoftYaHei"/>
              </a:rPr>
              <a:t>30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亿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美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元，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净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润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RMFARQ+CSIFIC+MicrosoftYaHei"/>
                <a:cs typeface="RMFARQ+CSIFIC+MicrosoftYaHei"/>
              </a:rPr>
              <a:t>5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亿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美元。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69950" y="5354058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人。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UMTMCU+LGCWCD+MicrosoftYaHei-Bold"/>
                <a:cs typeface="UMTMCU+LGCWCD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团</a:t>
            </a:r>
            <a:r>
              <a:rPr sz="3800" spc="23">
                <a:solidFill>
                  <a:srgbClr val="00B6FF"/>
                </a:solidFill>
                <a:latin typeface="WTFAHN+MS-UIGothic"/>
                <a:cs typeface="WTFAHN+MS-UIGothic"/>
              </a:rPr>
              <a:t>市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800" spc="27">
                <a:solidFill>
                  <a:srgbClr val="00B6FF"/>
                </a:solidFill>
                <a:latin typeface="WTFAHN+MS-UIGothic"/>
                <a:cs typeface="WTFAHN+MS-UIGothic"/>
              </a:rPr>
              <a:t>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行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业趋势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50364" y="1709959"/>
            <a:ext cx="243509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WTFAHN+MS-UIGothic"/>
                <a:cs typeface="WTFAHN+MS-UIGothic"/>
              </a:rPr>
              <a:t>旅游行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2000" spc="25">
                <a:solidFill>
                  <a:srgbClr val="FFFDFD"/>
                </a:solidFill>
                <a:latin typeface="WTFAHN+MS-UIGothic"/>
                <a:cs typeface="WTFAHN+MS-UIGothic"/>
              </a:rPr>
              <a:t>持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2000" spc="23">
                <a:solidFill>
                  <a:srgbClr val="FFFDFD"/>
                </a:solidFill>
                <a:latin typeface="WTFAHN+MS-UIGothic"/>
                <a:cs typeface="WTFAHN+MS-UIGothic"/>
              </a:rPr>
              <a:t>增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83244" y="1709959"/>
            <a:ext cx="2953715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TFAHN+MS-UIGothic"/>
                <a:cs typeface="WTFAHN+MS-UIGothic"/>
              </a:rPr>
              <a:t>技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术创</a:t>
            </a:r>
            <a:r>
              <a:rPr sz="2000" spc="25">
                <a:solidFill>
                  <a:srgbClr val="FFFDFD"/>
                </a:solidFill>
                <a:latin typeface="WTFAHN+MS-UIGothic"/>
                <a:cs typeface="WTFAHN+MS-UIGothic"/>
              </a:rPr>
              <a:t>新推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2000" spc="23">
                <a:solidFill>
                  <a:srgbClr val="FFFDFD"/>
                </a:solidFill>
                <a:latin typeface="WTFAHN+MS-UIGothic"/>
                <a:cs typeface="WTFAHN+MS-UIGothic"/>
              </a:rPr>
              <a:t>行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业发</a:t>
            </a:r>
            <a:r>
              <a:rPr sz="2000">
                <a:solidFill>
                  <a:srgbClr val="FFFDFD"/>
                </a:solidFill>
                <a:latin typeface="WTFAHN+MS-UIGothic"/>
                <a:cs typeface="WTFAHN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随着全球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的复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苏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和消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者信心的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提升，旅游行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出持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续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增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趋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网、移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支付、人工智能等技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展，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酒店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提供了更高效的管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理和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营销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手段，提升了客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体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45709" y="385371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WTFAHN+MS-UIGothic"/>
                <a:cs typeface="WTFAHN+MS-UIGothic"/>
              </a:rPr>
              <a:t>消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FDFD"/>
                </a:solidFill>
                <a:latin typeface="WTFAHN+MS-UIGothic"/>
                <a:cs typeface="WTFAHN+MS-UIGothic"/>
              </a:rPr>
              <a:t>者需求多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FFFDFD"/>
                </a:solidFill>
                <a:latin typeface="WTFAHN+MS-UIGothic"/>
                <a:cs typeface="WTFAHN+MS-UIGothic"/>
              </a:rPr>
              <a:t>化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旅游的需求越来越多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化，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光旅游到休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度假、主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旅游等，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酒店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提供了更广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的市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WTFAHN+MS-UIGothic"/>
                <a:cs typeface="WTFAH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争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手分析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42646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00B6FF"/>
                </a:solidFill>
                <a:latin typeface="WTFAHN+MS-UIGothic"/>
                <a:cs typeface="WTFAHN+MS-UIGothic"/>
              </a:rPr>
              <a:t>国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际</a:t>
            </a:r>
            <a:r>
              <a:rPr sz="2000" spc="15">
                <a:solidFill>
                  <a:srgbClr val="00B6FF"/>
                </a:solidFill>
                <a:latin typeface="WTFAHN+MS-UIGothic"/>
                <a:cs typeface="WTFAHN+MS-UIGothic"/>
              </a:rPr>
              <a:t>酒店品牌</a:t>
            </a:r>
            <a:r>
              <a:rPr sz="2000" spc="15">
                <a:solidFill>
                  <a:srgbClr val="00B6FF"/>
                </a:solidFill>
                <a:latin typeface="SimSun"/>
                <a:cs typeface="SimSun"/>
              </a:rPr>
              <a:t>竞</a:t>
            </a:r>
            <a:r>
              <a:rPr sz="2000">
                <a:solidFill>
                  <a:srgbClr val="00B6FF"/>
                </a:solidFill>
                <a:latin typeface="WTFAHN+MS-UIGothic"/>
                <a:cs typeface="WTFAHN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323500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B6FF"/>
                </a:solidFill>
                <a:latin typeface="WTFAHN+MS-UIGothic"/>
                <a:cs typeface="WTFAHN+MS-UIGothic"/>
              </a:rPr>
              <a:t>中国本土酒店品牌的崛起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市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机会与挑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机会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市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挑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UMTMCU+LGCWCD+MicrosoftYaHei-Bold"/>
                <a:cs typeface="UMTMCU+LGCWCD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910329" y="3559476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WTFAHN+MS-UIGothic"/>
                <a:cs typeface="WTFAHN+MS-UIGothic"/>
              </a:rPr>
              <a:t>喜达屋集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团战</a:t>
            </a:r>
            <a:r>
              <a:rPr sz="3800" spc="27">
                <a:solidFill>
                  <a:srgbClr val="00B6FF"/>
                </a:solidFill>
                <a:latin typeface="WTFAHN+MS-UIGothic"/>
                <a:cs typeface="WTFAHN+MS-UIGothic"/>
              </a:rPr>
              <a:t>略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规</a:t>
            </a:r>
            <a:r>
              <a:rPr sz="3800">
                <a:solidFill>
                  <a:srgbClr val="00B6FF"/>
                </a:solidFill>
                <a:latin typeface="WTFAHN+MS-UIGothic"/>
                <a:cs typeface="WTFAHN+MS-UIGothic"/>
              </a:rPr>
              <a:t>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公司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略目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6" cy="38214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成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为</a:t>
            </a: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全球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先的酒店管理公司</a:t>
            </a:r>
          </a:p>
          <a:p>
            <a:pPr marL="0" marR="0">
              <a:lnSpc>
                <a:spcPts val="1600"/>
              </a:lnSpc>
              <a:spcBef>
                <a:spcPts val="11395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创</a:t>
            </a: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新引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领</a:t>
            </a: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行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业发</a:t>
            </a: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展</a:t>
            </a:r>
          </a:p>
          <a:p>
            <a:pPr marL="0" marR="0">
              <a:lnSpc>
                <a:spcPts val="1600"/>
              </a:lnSpc>
              <a:spcBef>
                <a:spcPts val="11494"/>
              </a:spcBef>
              <a:spcAft>
                <a:spcPct val="0"/>
              </a:spcAft>
            </a:pP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可持</a:t>
            </a:r>
            <a:r>
              <a:rPr sz="1600">
                <a:solidFill>
                  <a:srgbClr val="00B6FF"/>
                </a:solidFill>
                <a:latin typeface="SimSun"/>
                <a:cs typeface="SimSun"/>
              </a:rPr>
              <a:t>续发</a:t>
            </a:r>
            <a:r>
              <a:rPr sz="1600">
                <a:solidFill>
                  <a:srgbClr val="00B6FF"/>
                </a:solidFill>
                <a:latin typeface="WTFAHN+MS-UIGothic"/>
                <a:cs typeface="WTFAHN+MS-UIGothic"/>
              </a:rPr>
              <a:t>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MTMCU+LGCWCD+MicrosoftYaHei-Bold"/>
                <a:cs typeface="UMTMCU+LGCWCD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MTMCU+LGCWCD+MicrosoftYaHei-Bold"/>
                <a:cs typeface="UMTMCU+LGCWCD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UMTMCU+LGCWCD+MicrosoftYaHei-Bold"/>
                <a:cs typeface="UMTMCU+LGCWCD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战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略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B6FF"/>
                </a:solidFill>
                <a:latin typeface="WTFAHN+MS-UIGothic"/>
                <a:cs typeface="WTFAHN+MS-UIGothic"/>
              </a:rPr>
              <a:t>施路径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提升服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务质</a:t>
            </a:r>
            <a:r>
              <a:rPr sz="2300">
                <a:solidFill>
                  <a:srgbClr val="00B6FF"/>
                </a:solidFill>
                <a:latin typeface="WTFAHN+MS-UIGothic"/>
                <a:cs typeface="WTFAHN+MS-UIGothic"/>
              </a:rPr>
              <a:t>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优</a:t>
            </a: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化品牌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组</a:t>
            </a:r>
            <a:r>
              <a:rPr sz="2300">
                <a:solidFill>
                  <a:srgbClr val="00B6FF"/>
                </a:solidFill>
                <a:latin typeface="WTFAHN+MS-UIGothic"/>
                <a:cs typeface="WTFAHN+MS-UIGothic"/>
              </a:rPr>
              <a:t>合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拓展市</a:t>
            </a:r>
            <a:r>
              <a:rPr sz="2300" spc="23">
                <a:solidFill>
                  <a:srgbClr val="00B6FF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00B6FF"/>
                </a:solidFill>
                <a:latin typeface="WTFAHN+MS-UIGothic"/>
                <a:cs typeface="WTFAHN+MS-UIGothic"/>
              </a:rPr>
              <a:t>份</a:t>
            </a:r>
            <a:r>
              <a:rPr sz="2300">
                <a:solidFill>
                  <a:srgbClr val="00B6FF"/>
                </a:solidFill>
                <a:latin typeface="SimSun"/>
                <a:cs typeface="SimSun"/>
              </a:rPr>
              <a:t>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https://d.book118.com/188072001070006042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WTFAHN+MS-UIGothic</vt:lpstr>
      <vt:lpstr>SimSun</vt:lpstr>
      <vt:lpstr>ICUIQS+WTWJWF+ArialMT</vt:lpstr>
      <vt:lpstr>Times New Roman</vt:lpstr>
      <vt:lpstr>UMTMCU+LGCWCD+MicrosoftYaHei-Bold</vt:lpstr>
      <vt:lpstr>RMFARQ+CSIFIC+MicrosoftYaHei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2024-09-21T16:35:24.353</cp:lastPrinted>
  <dcterms:created xsi:type="dcterms:W3CDTF">2024-09-21T08:35:24Z</dcterms:created>
  <dcterms:modified xsi:type="dcterms:W3CDTF">2024-09-21T08:35:25Z</dcterms:modified>
</cp:coreProperties>
</file>