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C9D98C-20A5-42CF-97A1-E0AF20BD1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26CB1-CC3E-4FC1-BFCA-4BCD76059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350963-6959-4211-B301-D10071D5C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681C17-1724-4A5D-AD47-00B642EB3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596E96-3AE0-437B-AFE6-A51D8CF4BE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F7823E-3989-4566-9A40-DCF11181A8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E71016-DCEF-4459-BB89-CB796F875C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E3AB8E-74CA-49D3-94F1-35037423BD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689EF0-ACAA-4E56-A29A-8EDEE270D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4E025-58FC-4296-8A83-F4A8A7DAF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BC5D46-089B-4320-B388-ECCBC37D7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76014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兽药安全生产培训</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兽药安全概述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兽药生产流程与规范</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兽药安全生产管理</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兽药安全风险与应对</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兽药安全事故案例分析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未来兽药安全生产展望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兽药安全概述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68" b="13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是指在使用兽药的过程中，确保动物和人类的安全，避免对环境造成不良影响，同时保证动物产品的质量和安全。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包括兽药的研发、生产、流通、使用等各个环节，以及兽药残留监控等方面。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兽药安全定义</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兽药安全涉及的领域</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兽药安全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兽药安全是保障动物健康的重要措施，可以预防和治疗动物疾病，提高动物生产效益。</a:t>
            </a:r>
          </a:p>
        </p:txBody>
      </p:sp>
      <p:pic>
        <p:nvPicPr>
          <p:cNvPr id="6" name="Picture 6"/>
          <p:cNvPicPr>
            <a:picLocks noChangeAspect="1"/>
          </p:cNvPicPr>
          <p:nvPr/>
        </p:nvPicPr>
        <p:blipFill>
          <a:blip r:embed="rId2"/>
          <a:srcRect l="10875" r="10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保障动物健康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兽药残留是影响食品安全的重要因素，通过兽药安全生产和使用，可以降低兽药残留，保障食品安全。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保障食品安全</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2417" r="22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兽药的滥用和不合理使用会对环境造成不良影响，如水体污染、土壤破坏等，因此兽药安全也是环境保护的重要方面。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保护环境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兽药安全的重要性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行业标准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行业组织也制定了一系列兽药安全标准，如世界卫生组织（WHO）、食品药品监督管理局（FDA）等，这些标准对兽药的研发、生产和流通等环节提出了具体要求。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国家法律法规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各国政府均制定了一系列兽药安全法律法规，规范兽药的研发、生产和流通等环节，确保兽药的安全性和有效性。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国际条约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国际社会也制定了一些国际条约和协定，如《国际兽药管理条约》等，这些条约和协定对各国兽药安全法律法规的制定和实施提出了更高要求。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7" name="Picture 17"/>
          <p:cNvPicPr>
            <a:picLocks noChangeAspect="1"/>
          </p:cNvPicPr>
          <p:nvPr/>
        </p:nvPicPr>
        <p:blipFill>
          <a:blip r:embed="rId2">
            <a:alphaModFix/>
          </a:blip>
          <a:srcRect l="9625" r="9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125" r="121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708" r="2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兽药安全法律法规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兽药生产流程与规范</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314687" y="2010008"/>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确保采购的原料质量合格，符合生产要求。</a:t>
            </a:r>
            <a:endParaRPr lang="en-US" sz="1100"/>
          </a:p>
        </p:txBody>
      </p:sp>
      <p:sp>
        <p:nvSpPr>
          <p:cNvPr id="15" name="AutoShape 15"/>
          <p:cNvSpPr/>
          <p:nvPr/>
        </p:nvSpPr>
        <p:spPr>
          <a:xfrm>
            <a:off x="1316129" y="3011285"/>
            <a:ext cx="210943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原料采购</a:t>
            </a:r>
            <a:endParaRPr lang="en-US" sz="1100"/>
          </a:p>
        </p:txBody>
      </p:sp>
      <p:sp>
        <p:nvSpPr>
          <p:cNvPr id="16" name="AutoShape 16"/>
          <p:cNvSpPr/>
          <p:nvPr/>
        </p:nvSpPr>
        <p:spPr>
          <a:xfrm>
            <a:off x="3882070" y="3444558"/>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按照规定的工艺流程进行兽药的生产加工。</a:t>
            </a:r>
            <a:endParaRPr lang="en-US" sz="1100"/>
          </a:p>
        </p:txBody>
      </p:sp>
      <p:sp>
        <p:nvSpPr>
          <p:cNvPr id="17" name="AutoShape 17"/>
          <p:cNvSpPr/>
          <p:nvPr/>
        </p:nvSpPr>
        <p:spPr>
          <a:xfrm>
            <a:off x="3801679" y="2992274"/>
            <a:ext cx="2110874"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生产加工</a:t>
            </a:r>
            <a:endParaRPr lang="en-US" sz="1100"/>
          </a:p>
        </p:txBody>
      </p:sp>
      <p:sp>
        <p:nvSpPr>
          <p:cNvPr id="18" name="AutoShape 18"/>
          <p:cNvSpPr/>
          <p:nvPr/>
        </p:nvSpPr>
        <p:spPr>
          <a:xfrm>
            <a:off x="6358113" y="3444558"/>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对生产出的兽药进行质量检测，确保产品质量达标。</a:t>
            </a:r>
            <a:endParaRPr lang="en-US" sz="1100"/>
          </a:p>
        </p:txBody>
      </p:sp>
      <p:sp>
        <p:nvSpPr>
          <p:cNvPr id="19" name="AutoShape 19"/>
          <p:cNvSpPr/>
          <p:nvPr/>
        </p:nvSpPr>
        <p:spPr>
          <a:xfrm>
            <a:off x="6287228" y="2992274"/>
            <a:ext cx="210943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质量检测</a:t>
            </a:r>
            <a:endParaRPr lang="en-US" sz="1100"/>
          </a:p>
        </p:txBody>
      </p:sp>
      <p:sp>
        <p:nvSpPr>
          <p:cNvPr id="20" name="AutoShape 20"/>
          <p:cNvSpPr/>
          <p:nvPr/>
        </p:nvSpPr>
        <p:spPr>
          <a:xfrm>
            <a:off x="8843662" y="3444558"/>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对合格的兽药进行包装，并按照规定进行储存。</a:t>
            </a:r>
            <a:endParaRPr lang="en-US" sz="1100"/>
          </a:p>
        </p:txBody>
      </p:sp>
      <p:sp>
        <p:nvSpPr>
          <p:cNvPr id="21" name="AutoShape 21"/>
          <p:cNvSpPr/>
          <p:nvPr/>
        </p:nvSpPr>
        <p:spPr>
          <a:xfrm>
            <a:off x="8772777" y="2992274"/>
            <a:ext cx="210943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包装储存</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兽药生产流程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411224" y="4511544"/>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定期对生产设备进行维护保养，确保设备正常运行。</a:t>
            </a:r>
            <a:endParaRPr lang="en-US" sz="1100"/>
          </a:p>
        </p:txBody>
      </p:sp>
      <p:sp>
        <p:nvSpPr>
          <p:cNvPr id="10" name="AutoShape 10"/>
          <p:cNvSpPr/>
          <p:nvPr/>
        </p:nvSpPr>
        <p:spPr>
          <a:xfrm>
            <a:off x="1411224" y="2644137"/>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减少生产过程中的环境污染，确保环保达标。</a:t>
            </a:r>
            <a:endParaRPr lang="en-US" sz="1100"/>
          </a:p>
        </p:txBody>
      </p:sp>
      <p:sp>
        <p:nvSpPr>
          <p:cNvPr id="11" name="AutoShape 11"/>
          <p:cNvSpPr/>
          <p:nvPr/>
        </p:nvSpPr>
        <p:spPr>
          <a:xfrm>
            <a:off x="7965938" y="1476145"/>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确保生产过程中的安全，防止事故发生。</a:t>
            </a:r>
            <a:endParaRPr lang="en-US" sz="1100"/>
          </a:p>
        </p:txBody>
      </p:sp>
      <p:sp>
        <p:nvSpPr>
          <p:cNvPr id="12" name="AutoShape 12"/>
          <p:cNvSpPr/>
          <p:nvPr/>
        </p:nvSpPr>
        <p:spPr>
          <a:xfrm>
            <a:off x="8078669" y="3640986"/>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对生产人员进行安全生产培训，提高安全意识。</a:t>
            </a:r>
            <a:endParaRPr lang="en-US" sz="1100"/>
          </a:p>
        </p:txBody>
      </p:sp>
      <p:sp>
        <p:nvSpPr>
          <p:cNvPr id="13" name="AutoShape 13"/>
          <p:cNvSpPr/>
          <p:nvPr/>
        </p:nvSpPr>
        <p:spPr>
          <a:xfrm>
            <a:off x="5078274" y="2850712"/>
            <a:ext cx="2048256" cy="4389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环境保护规定</a:t>
            </a:r>
            <a:endParaRPr lang="en-US" sz="1100"/>
          </a:p>
        </p:txBody>
      </p:sp>
      <p:sp>
        <p:nvSpPr>
          <p:cNvPr id="14" name="AutoShape 14"/>
          <p:cNvSpPr/>
          <p:nvPr/>
        </p:nvSpPr>
        <p:spPr>
          <a:xfrm>
            <a:off x="4799914" y="1872460"/>
            <a:ext cx="2253828" cy="4389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安全生产规定</a:t>
            </a:r>
            <a:endParaRPr lang="en-US" sz="1100"/>
          </a:p>
        </p:txBody>
      </p:sp>
      <p:sp>
        <p:nvSpPr>
          <p:cNvPr id="15" name="AutoShape 15"/>
          <p:cNvSpPr/>
          <p:nvPr/>
        </p:nvSpPr>
        <p:spPr>
          <a:xfrm>
            <a:off x="5070960" y="3831676"/>
            <a:ext cx="205008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人员培训规定</a:t>
            </a:r>
            <a:endParaRPr lang="en-US" sz="1100"/>
          </a:p>
        </p:txBody>
      </p:sp>
      <p:sp>
        <p:nvSpPr>
          <p:cNvPr id="16" name="AutoShape 16"/>
          <p:cNvSpPr/>
          <p:nvPr/>
        </p:nvSpPr>
        <p:spPr>
          <a:xfrm>
            <a:off x="5070960" y="4817092"/>
            <a:ext cx="205008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设备维护规定</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兽药生产规范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629398" y="2448724"/>
            <a:ext cx="840064"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质量管理体系</a:t>
            </a:r>
            <a:endParaRPr lang="en-US" sz="1100"/>
          </a:p>
        </p:txBody>
      </p:sp>
      <p:sp>
        <p:nvSpPr>
          <p:cNvPr id="20" name="AutoShape 20"/>
          <p:cNvSpPr/>
          <p:nvPr/>
        </p:nvSpPr>
        <p:spPr>
          <a:xfrm>
            <a:off x="1109567"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建立完善的质量管理体系，确保产品质量稳定可靠。</a:t>
            </a:r>
            <a:endParaRPr lang="en-US" sz="1100"/>
          </a:p>
        </p:txBody>
      </p:sp>
      <p:sp>
        <p:nvSpPr>
          <p:cNvPr id="21" name="AutoShape 21"/>
          <p:cNvSpPr/>
          <p:nvPr/>
        </p:nvSpPr>
        <p:spPr>
          <a:xfrm>
            <a:off x="1109567"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不合格品处理</a:t>
            </a:r>
            <a:endParaRPr lang="en-US" sz="1100"/>
          </a:p>
        </p:txBody>
      </p:sp>
      <p:sp>
        <p:nvSpPr>
          <p:cNvPr id="22" name="AutoShape 22"/>
          <p:cNvSpPr/>
          <p:nvPr/>
        </p:nvSpPr>
        <p:spPr>
          <a:xfrm>
            <a:off x="1109567"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对不合格的产品进行严格的处理，防止问题产品流入市场。</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质量检验制度</a:t>
            </a:r>
            <a:endParaRPr lang="en-US" sz="1100"/>
          </a:p>
        </p:txBody>
      </p:sp>
      <p:sp>
        <p:nvSpPr>
          <p:cNvPr id="25" name="AutoShape 25"/>
          <p:cNvSpPr/>
          <p:nvPr/>
        </p:nvSpPr>
        <p:spPr>
          <a:xfrm>
            <a:off x="8205121"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制定严格的质量检验制度，对产品进行全面检测。</a:t>
            </a:r>
            <a:endParaRPr lang="en-US" sz="1100"/>
          </a:p>
        </p:txBody>
      </p:sp>
      <p:sp>
        <p:nvSpPr>
          <p:cNvPr id="26" name="AutoShape 26"/>
          <p:cNvSpPr/>
          <p:nvPr/>
        </p:nvSpPr>
        <p:spPr>
          <a:xfrm>
            <a:off x="8205121"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质量信息反馈</a:t>
            </a:r>
            <a:endParaRPr lang="en-US" sz="1100"/>
          </a:p>
        </p:txBody>
      </p:sp>
      <p:sp>
        <p:nvSpPr>
          <p:cNvPr id="27" name="AutoShape 27"/>
          <p:cNvSpPr/>
          <p:nvPr/>
        </p:nvSpPr>
        <p:spPr>
          <a:xfrm>
            <a:off x="8205121"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及时收集和处理质量信息反馈，持续改进产品质量。</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兽药生产质量控制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兽药安全生产管理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pic>
        <p:nvPicPr>
          <p:cNvPr id="8" name="Picture 8"/>
          <p:cNvPicPr>
            <a:picLocks noChangeAspect="1"/>
          </p:cNvPicPr>
          <p:nvPr/>
        </p:nvPicPr>
        <p:blipFill>
          <a:blip r:embed="rId2"/>
          <a:srcRect l="580" r="5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制定安全生产规章制度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建立完善的安全生产规章制度，明确各级管理人员和员工的安全职责和操作规程。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安全生产责任制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落实安全生产责任制，确保各级管理人员和员工能够认真履行安全职责。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安全生产考核与奖惩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制定安全生产考核标准，对各级管理人员和员工进行考核，并建立相应的奖惩机制。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根据岗位需求和员工技能水平，分析培训需求，制定培训计划。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培训需求分析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培训内容与方法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培训效果评估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根据培训需求，确定培训内容和方法，包括理论培训、实践操作、案例分析等。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对培训效果进行评估，及时反馈问题和不足，持续改进培训质量。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https://d.book118.com/188076014044006031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2024-09-08T05:06:11.134</cp:lastPrinted>
  <dcterms:created xsi:type="dcterms:W3CDTF">2024-09-07T21:06:11Z</dcterms:created>
  <dcterms:modified xsi:type="dcterms:W3CDTF">2024-09-07T21:06:13Z</dcterms:modified>
</cp:coreProperties>
</file>