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1203D9-50AF-4119-84B7-4BFE321EA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60D953-164A-4020-88DD-6D9B91107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00E7F3-E5FC-4161-857F-DC8E3A55C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91F8B0-9275-4937-AFA6-9751A6B447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A8D85E-9725-45A8-A171-786F83C881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CD4DA8-F86E-4A1E-A20E-71E8260925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7B0010-F60A-47F3-B2CB-770DAC95A2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19635F-E169-400C-B871-963D8E33D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7C65C8-535B-4A56-AA50-CEE415C5A3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7679E2-F541-4555-B976-BC93E533A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259C6A-ECE5-4A4B-8FDB-E98C56051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3000" b="1" i="0">
                <a:solidFill>
                  <a:schemeClr val="tx1"/>
                </a:solidFill>
                <a:latin typeface="微软雅黑"/>
                <a:cs typeface="微软雅黑"/>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000" b="1" i="0">
                <a:solidFill>
                  <a:schemeClr val="tx1"/>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chemeClr val="tx1"/>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3000" b="1" i="0">
                <a:solidFill>
                  <a:schemeClr val="tx1"/>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chemeClr val="tx1"/>
                </a:solidFill>
                <a:latin typeface="微软雅黑"/>
                <a:cs typeface="微软雅黑"/>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200" b="0" i="0">
                <a:solidFill>
                  <a:schemeClr val="tx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chemeClr val="tx1"/>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200" b="0" i="0">
                <a:solidFill>
                  <a:schemeClr val="tx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200" b="0" i="0">
                <a:solidFill>
                  <a:schemeClr val="tx1"/>
                </a:solidFill>
                <a:latin typeface="Verdana"/>
                <a:cs typeface="Verdana"/>
              </a:defRPr>
            </a:lvl1pPr>
          </a:lstStyle>
          <a:p>
            <a:pPr marL="38100">
              <a:lnSpc>
                <a:spcPct val="100000"/>
              </a:lnSpc>
              <a:spcBef>
                <a:spcPts val="105"/>
              </a:spcBef>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17" name="bg object 17"/>
          <p:cNvSpPr/>
          <p:nvPr/>
        </p:nvSpPr>
        <p:spPr>
          <a:xfrm>
            <a:off x="609600" y="1566862"/>
            <a:ext cx="4647565" cy="109855"/>
          </a:xfrm>
          <a:custGeom>
            <a:rect l="l" t="t" r="r" b="b"/>
            <a:pathLst>
              <a:path w="4647565" h="109855">
                <a:moveTo>
                  <a:pt x="4647552" y="0"/>
                </a:moveTo>
                <a:lnTo>
                  <a:pt x="0" y="0"/>
                </a:lnTo>
                <a:lnTo>
                  <a:pt x="0" y="109537"/>
                </a:lnTo>
                <a:lnTo>
                  <a:pt x="4647552" y="109537"/>
                </a:lnTo>
                <a:lnTo>
                  <a:pt x="4647552" y="0"/>
                </a:lnTo>
                <a:close/>
              </a:path>
            </a:pathLst>
          </a:custGeom>
          <a:solidFill>
            <a:srgbClr val="CC0000"/>
          </a:solidFill>
        </p:spPr>
        <p:txBody>
          <a:bodyPr wrap="square" lIns="0" tIns="0" rIns="0" bIns="0" rtlCol="0"/>
          <a:lstStyle/>
          <a:p/>
        </p:txBody>
      </p:sp>
      <p:sp>
        <p:nvSpPr>
          <p:cNvPr id="18" name="bg object 18"/>
          <p:cNvSpPr/>
          <p:nvPr/>
        </p:nvSpPr>
        <p:spPr>
          <a:xfrm>
            <a:off x="609600" y="1566862"/>
            <a:ext cx="7958455" cy="0"/>
          </a:xfrm>
          <a:custGeom>
            <a:rect l="l" t="t" r="r" b="b"/>
            <a:pathLst>
              <a:path w="7958455">
                <a:moveTo>
                  <a:pt x="0" y="0"/>
                </a:moveTo>
                <a:lnTo>
                  <a:pt x="7958139" y="0"/>
                </a:lnTo>
              </a:path>
            </a:pathLst>
          </a:custGeom>
          <a:ln w="9525">
            <a:solidFill>
              <a:srgbClr val="CC0000"/>
            </a:solidFill>
          </a:ln>
        </p:spPr>
        <p:txBody>
          <a:bodyPr wrap="square" lIns="0" tIns="0" rIns="0" bIns="0" rtlCol="0"/>
          <a:lstStyle/>
          <a:p/>
        </p:txBody>
      </p:sp>
      <p:sp>
        <p:nvSpPr>
          <p:cNvPr id="19" name="bg object 19"/>
          <p:cNvSpPr/>
          <p:nvPr/>
        </p:nvSpPr>
        <p:spPr>
          <a:xfrm>
            <a:off x="609600" y="6172200"/>
            <a:ext cx="7924800" cy="0"/>
          </a:xfrm>
          <a:custGeom>
            <a:rect l="l" t="t" r="r" b="b"/>
            <a:pathLst>
              <a:path w="7924800">
                <a:moveTo>
                  <a:pt x="0" y="0"/>
                </a:moveTo>
                <a:lnTo>
                  <a:pt x="7924800" y="0"/>
                </a:lnTo>
              </a:path>
            </a:pathLst>
          </a:custGeom>
          <a:ln w="9525">
            <a:solidFill>
              <a:srgbClr val="CC0000"/>
            </a:solidFill>
          </a:ln>
        </p:spPr>
        <p:txBody>
          <a:bodyPr wrap="square" lIns="0" tIns="0" rIns="0" bIns="0" rtlCol="0"/>
          <a:lstStyle/>
          <a:p/>
        </p:txBody>
      </p:sp>
      <p:sp>
        <p:nvSpPr>
          <p:cNvPr id="2" name="Holder 2"/>
          <p:cNvSpPr>
            <a:spLocks noGrp="1"/>
          </p:cNvSpPr>
          <p:nvPr>
            <p:ph type="title"/>
          </p:nvPr>
        </p:nvSpPr>
        <p:spPr>
          <a:xfrm>
            <a:off x="0" y="304800"/>
            <a:ext cx="9144000" cy="1611630"/>
          </a:xfrm>
          <a:prstGeom prst="rect">
            <a:avLst/>
          </a:prstGeom>
        </p:spPr>
        <p:txBody>
          <a:bodyPr wrap="square" lIns="0" tIns="0" rIns="0" bIns="0">
            <a:spAutoFit/>
          </a:bodyPr>
          <a:lstStyle>
            <a:lvl1pPr>
              <a:defRPr sz="3000" b="1" i="0">
                <a:solidFill>
                  <a:schemeClr val="tx1"/>
                </a:solidFill>
                <a:latin typeface="微软雅黑"/>
                <a:cs typeface="微软雅黑"/>
              </a:defRPr>
            </a:lvl1pPr>
          </a:lstStyle>
          <a:p/>
        </p:txBody>
      </p:sp>
      <p:sp>
        <p:nvSpPr>
          <p:cNvPr id="3" name="Holder 3"/>
          <p:cNvSpPr>
            <a:spLocks noGrp="1"/>
          </p:cNvSpPr>
          <p:nvPr>
            <p:ph type="body" idx="1"/>
          </p:nvPr>
        </p:nvSpPr>
        <p:spPr>
          <a:xfrm>
            <a:off x="645478" y="1691394"/>
            <a:ext cx="7911465" cy="3606800"/>
          </a:xfrm>
          <a:prstGeom prst="rect">
            <a:avLst/>
          </a:prstGeom>
        </p:spPr>
        <p:txBody>
          <a:bodyPr wrap="square" lIns="0" tIns="0" rIns="0" bIns="0">
            <a:spAutoFit/>
          </a:bodyPr>
          <a:lstStyle>
            <a:lvl1pPr>
              <a:defRPr sz="3000" b="1" i="0">
                <a:solidFill>
                  <a:schemeClr val="tx1"/>
                </a:solidFill>
                <a:latin typeface="微软雅黑"/>
                <a:cs typeface="微软雅黑"/>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211184" y="6276312"/>
            <a:ext cx="282575" cy="210820"/>
          </a:xfrm>
          <a:prstGeom prst="rect">
            <a:avLst/>
          </a:prstGeom>
        </p:spPr>
        <p:txBody>
          <a:bodyPr wrap="square" lIns="0" tIns="0" rIns="0" bIns="0">
            <a:spAutoFit/>
          </a:bodyPr>
          <a:lstStyle>
            <a:defPPr>
              <a:defRPr kern="0"/>
            </a:defPPr>
            <a:lvl1pPr>
              <a:defRPr sz="1200" b="0" i="0">
                <a:solidFill>
                  <a:schemeClr val="tx1"/>
                </a:solidFill>
                <a:latin typeface="Verdana"/>
                <a:cs typeface="Verdana"/>
              </a:defRPr>
            </a:lvl1pPr>
          </a:lstStyle>
          <a:p>
            <a:pPr marL="38100">
              <a:lnSpc>
                <a:spcPct val="100000"/>
              </a:lnSpc>
              <a:spcBef>
                <a:spcPts val="105"/>
              </a:spcBef>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7612701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grpSp>
        <p:nvGrpSpPr>
          <p:cNvPr id="3" name="object 3"/>
          <p:cNvGrpSpPr/>
          <p:nvPr/>
        </p:nvGrpSpPr>
        <p:grpSpPr>
          <a:xfrm>
            <a:off x="685800" y="2389187"/>
            <a:ext cx="7772400" cy="114300"/>
            <a:chOff x="685800" y="2389187"/>
            <a:chExt cx="7772400" cy="114300"/>
          </a:xfrm>
        </p:grpSpPr>
        <p:sp>
          <p:nvSpPr>
            <p:cNvPr id="4" name="object 4"/>
            <p:cNvSpPr/>
            <p:nvPr/>
          </p:nvSpPr>
          <p:spPr>
            <a:xfrm>
              <a:off x="685800" y="2393949"/>
              <a:ext cx="4796155" cy="109855"/>
            </a:xfrm>
            <a:custGeom>
              <a:rect l="l" t="t" r="r" b="b"/>
              <a:pathLst>
                <a:path w="4796155" h="109855">
                  <a:moveTo>
                    <a:pt x="4795571" y="0"/>
                  </a:moveTo>
                  <a:lnTo>
                    <a:pt x="0" y="0"/>
                  </a:lnTo>
                  <a:lnTo>
                    <a:pt x="0" y="109550"/>
                  </a:lnTo>
                  <a:lnTo>
                    <a:pt x="4795571" y="109550"/>
                  </a:lnTo>
                  <a:lnTo>
                    <a:pt x="4795571" y="0"/>
                  </a:lnTo>
                  <a:close/>
                </a:path>
              </a:pathLst>
            </a:custGeom>
            <a:solidFill>
              <a:srgbClr val="CC0000"/>
            </a:solidFill>
          </p:spPr>
          <p:txBody>
            <a:bodyPr wrap="square" lIns="0" tIns="0" rIns="0" bIns="0" rtlCol="0"/>
            <a:lstStyle/>
            <a:p/>
          </p:txBody>
        </p:sp>
        <p:sp>
          <p:nvSpPr>
            <p:cNvPr id="5" name="object 5"/>
            <p:cNvSpPr/>
            <p:nvPr/>
          </p:nvSpPr>
          <p:spPr>
            <a:xfrm>
              <a:off x="685800" y="2393950"/>
              <a:ext cx="7772400" cy="0"/>
            </a:xfrm>
            <a:custGeom>
              <a:rect l="l" t="t" r="r" b="b"/>
              <a:pathLst>
                <a:path w="7772400">
                  <a:moveTo>
                    <a:pt x="0" y="0"/>
                  </a:moveTo>
                  <a:lnTo>
                    <a:pt x="7772400" y="0"/>
                  </a:lnTo>
                </a:path>
              </a:pathLst>
            </a:custGeom>
            <a:ln w="9525">
              <a:solidFill>
                <a:srgbClr val="CC0000"/>
              </a:solidFill>
            </a:ln>
          </p:spPr>
          <p:txBody>
            <a:bodyPr wrap="square" lIns="0" tIns="0" rIns="0" bIns="0" rtlCol="0"/>
            <a:lstStyle/>
            <a:p/>
          </p:txBody>
        </p:sp>
      </p:grpSp>
      <p:sp>
        <p:nvSpPr>
          <p:cNvPr id="6" name="object 6"/>
          <p:cNvSpPr txBox="1"/>
          <p:nvPr/>
        </p:nvSpPr>
        <p:spPr>
          <a:xfrm>
            <a:off x="1547812" y="3716337"/>
            <a:ext cx="6337300" cy="792480"/>
          </a:xfrm>
          <a:prstGeom prst="rect">
            <a:avLst/>
          </a:prstGeom>
          <a:ln w="9525">
            <a:solidFill>
              <a:srgbClr val="000000"/>
            </a:solidFill>
          </a:ln>
        </p:spPr>
        <p:txBody>
          <a:bodyPr vert="horz" wrap="square" lIns="0" tIns="152400" rIns="0" bIns="0" rtlCol="0">
            <a:spAutoFit/>
          </a:bodyPr>
          <a:lstStyle/>
          <a:p>
            <a:pPr marL="90805">
              <a:lnSpc>
                <a:spcPct val="100000"/>
              </a:lnSpc>
              <a:spcBef>
                <a:spcPts val="1200"/>
              </a:spcBef>
            </a:pPr>
            <a:r>
              <a:rPr sz="4000" spc="-5">
                <a:latin typeface="宋体"/>
                <a:cs typeface="宋体"/>
              </a:rPr>
              <a:t>新中源卫浴事业部培训教材</a:t>
            </a:r>
            <a:endParaRPr sz="4000">
              <a:latin typeface="宋体"/>
              <a:cs typeface="宋体"/>
            </a:endParaRPr>
          </a:p>
        </p:txBody>
      </p:sp>
      <p:sp>
        <p:nvSpPr>
          <p:cNvPr id="8" name="object 8"/>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a:t>
            </a:fld>
          </a:p>
        </p:txBody>
      </p:sp>
      <p:sp>
        <p:nvSpPr>
          <p:cNvPr id="7" name="object 7"/>
          <p:cNvSpPr txBox="1">
            <a:spLocks noGrp="1"/>
          </p:cNvSpPr>
          <p:nvPr>
            <p:ph type="title"/>
          </p:nvPr>
        </p:nvSpPr>
        <p:spPr>
          <a:xfrm>
            <a:off x="539750" y="1196975"/>
            <a:ext cx="8280400" cy="719455"/>
          </a:xfrm>
          <a:prstGeom prst="rect">
            <a:avLst/>
          </a:prstGeom>
          <a:ln w="9525">
            <a:solidFill>
              <a:srgbClr val="000000"/>
            </a:solidFill>
          </a:ln>
        </p:spPr>
        <p:txBody>
          <a:bodyPr vert="horz" wrap="square" lIns="0" tIns="41910" rIns="0" bIns="0" rtlCol="0">
            <a:spAutoFit/>
          </a:bodyPr>
          <a:lstStyle/>
          <a:p>
            <a:pPr marL="198120">
              <a:lnSpc>
                <a:spcPct val="100000"/>
              </a:lnSpc>
              <a:spcBef>
                <a:spcPts val="330"/>
              </a:spcBef>
            </a:pPr>
            <a:r>
              <a:rPr sz="4000" spc="-10">
                <a:latin typeface="Verdana"/>
                <a:cs typeface="Verdana"/>
              </a:rPr>
              <a:t>2019</a:t>
            </a:r>
            <a:r>
              <a:rPr sz="4000" spc="-5"/>
              <a:t>年陶瓷洁具类产品知识培训</a:t>
            </a:r>
            <a:endParaRPr sz="4000">
              <a:latin typeface="Verdana"/>
              <a:cs typeface="Verdan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74675" y="596900"/>
            <a:ext cx="8001000" cy="923925"/>
          </a:xfrm>
          <a:prstGeom prst="rect">
            <a:avLst/>
          </a:prstGeom>
          <a:ln w="9525">
            <a:solidFill>
              <a:srgbClr val="000000"/>
            </a:solidFill>
          </a:ln>
        </p:spPr>
        <p:txBody>
          <a:bodyPr vert="horz" wrap="square" lIns="0" tIns="165735" rIns="0" bIns="0" rtlCol="0">
            <a:spAutoFit/>
          </a:bodyPr>
          <a:lstStyle/>
          <a:p>
            <a:pPr marL="91440">
              <a:lnSpc>
                <a:spcPct val="100000"/>
              </a:lnSpc>
              <a:spcBef>
                <a:spcPts val="1305"/>
              </a:spcBef>
            </a:pPr>
            <a:r>
              <a:rPr sz="4800" spc="-25">
                <a:latin typeface="宋体"/>
                <a:cs typeface="宋体"/>
              </a:rPr>
              <a:t>目录</a:t>
            </a:r>
            <a:endParaRPr sz="48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2</a:t>
            </a:fld>
          </a:p>
        </p:txBody>
      </p:sp>
      <p:sp>
        <p:nvSpPr>
          <p:cNvPr id="3" name="object 3"/>
          <p:cNvSpPr txBox="1"/>
          <p:nvPr/>
        </p:nvSpPr>
        <p:spPr>
          <a:xfrm>
            <a:off x="646112" y="2127250"/>
            <a:ext cx="7926705" cy="3495675"/>
          </a:xfrm>
          <a:prstGeom prst="rect">
            <a:avLst/>
          </a:prstGeom>
          <a:ln w="9525">
            <a:solidFill>
              <a:srgbClr val="000000"/>
            </a:solidFill>
          </a:ln>
        </p:spPr>
        <p:txBody>
          <a:bodyPr vert="horz" wrap="square" lIns="0" tIns="61594" rIns="0" bIns="0" rtlCol="0">
            <a:spAutoFit/>
          </a:bodyPr>
          <a:lstStyle/>
          <a:p>
            <a:pPr marL="560705" indent="-469265">
              <a:lnSpc>
                <a:spcPct val="100000"/>
              </a:lnSpc>
              <a:spcBef>
                <a:spcPts val="484"/>
              </a:spcBef>
              <a:buClr>
                <a:srgbClr val="CC0000"/>
              </a:buClr>
              <a:buSzPct val="66250"/>
              <a:buFont typeface="Wingdings"/>
              <a:buChar char=""/>
              <a:tabLst>
                <a:tab pos="560705"/>
                <a:tab pos="561340"/>
              </a:tabLst>
            </a:pPr>
            <a:r>
              <a:rPr sz="4000" spc="-10">
                <a:latin typeface="宋体"/>
                <a:cs typeface="宋体"/>
              </a:rPr>
              <a:t>陶瓷洁具类基本知识</a:t>
            </a:r>
            <a:endParaRPr sz="4000">
              <a:latin typeface="宋体"/>
              <a:cs typeface="宋体"/>
            </a:endParaRPr>
          </a:p>
          <a:p>
            <a:pPr marL="560705" indent="-469265">
              <a:lnSpc>
                <a:spcPct val="100000"/>
              </a:lnSpc>
              <a:spcBef>
                <a:spcPts val="960"/>
              </a:spcBef>
              <a:buClr>
                <a:srgbClr val="CC0000"/>
              </a:buClr>
              <a:buSzPct val="66250"/>
              <a:buFont typeface="Wingdings"/>
              <a:buChar char=""/>
              <a:tabLst>
                <a:tab pos="560705"/>
                <a:tab pos="561340"/>
              </a:tabLst>
            </a:pPr>
            <a:r>
              <a:rPr sz="4000" spc="-10">
                <a:latin typeface="宋体"/>
                <a:cs typeface="宋体"/>
              </a:rPr>
              <a:t>新中源卫浴产品特点</a:t>
            </a:r>
            <a:endParaRPr sz="4000">
              <a:latin typeface="宋体"/>
              <a:cs typeface="宋体"/>
            </a:endParaRPr>
          </a:p>
          <a:p>
            <a:pPr marL="560705" indent="-469265">
              <a:lnSpc>
                <a:spcPct val="100000"/>
              </a:lnSpc>
              <a:spcBef>
                <a:spcPts val="960"/>
              </a:spcBef>
              <a:buClr>
                <a:srgbClr val="CC0000"/>
              </a:buClr>
              <a:buSzPct val="66250"/>
              <a:buFont typeface="Wingdings"/>
              <a:buChar char=""/>
              <a:tabLst>
                <a:tab pos="560705"/>
                <a:tab pos="561340"/>
              </a:tabLst>
            </a:pPr>
            <a:r>
              <a:rPr sz="4000" spc="-5">
                <a:latin typeface="宋体"/>
                <a:cs typeface="宋体"/>
              </a:rPr>
              <a:t>日常销售相关产品知识</a:t>
            </a:r>
            <a:endParaRPr sz="40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b="0" spc="-10">
                <a:latin typeface="宋体"/>
                <a:cs typeface="宋体"/>
              </a:rPr>
              <a:t>一、生产工艺流程图</a:t>
            </a:r>
            <a:endParaRPr sz="3800">
              <a:latin typeface="宋体"/>
              <a:cs typeface="宋体"/>
            </a:endParaRPr>
          </a:p>
        </p:txBody>
      </p:sp>
      <p:sp>
        <p:nvSpPr>
          <p:cNvPr id="15" name="object 1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3</a:t>
            </a:fld>
          </a:p>
        </p:txBody>
      </p:sp>
      <p:sp>
        <p:nvSpPr>
          <p:cNvPr id="3" name="object 3"/>
          <p:cNvSpPr txBox="1"/>
          <p:nvPr/>
        </p:nvSpPr>
        <p:spPr>
          <a:xfrm>
            <a:off x="6365875" y="3885882"/>
            <a:ext cx="1524000" cy="304800"/>
          </a:xfrm>
          <a:prstGeom prst="rect">
            <a:avLst/>
          </a:prstGeom>
        </p:spPr>
        <p:txBody>
          <a:bodyPr vert="horz" wrap="square" lIns="0" tIns="0" rIns="0" bIns="0" rtlCol="0">
            <a:spAutoFit/>
          </a:bodyPr>
          <a:lstStyle/>
          <a:p>
            <a:pPr>
              <a:lnSpc>
                <a:spcPts val="2400"/>
              </a:lnSpc>
            </a:pPr>
            <a:r>
              <a:rPr sz="2400" b="1" spc="-10">
                <a:solidFill>
                  <a:srgbClr val="003366"/>
                </a:solidFill>
                <a:latin typeface="微软雅黑"/>
                <a:cs typeface="微软雅黑"/>
              </a:rPr>
              <a:t>石膏模生产</a:t>
            </a:r>
            <a:endParaRPr sz="2400">
              <a:latin typeface="微软雅黑"/>
              <a:cs typeface="微软雅黑"/>
            </a:endParaRPr>
          </a:p>
        </p:txBody>
      </p:sp>
      <p:sp>
        <p:nvSpPr>
          <p:cNvPr id="4" name="object 4"/>
          <p:cNvSpPr txBox="1"/>
          <p:nvPr/>
        </p:nvSpPr>
        <p:spPr>
          <a:xfrm>
            <a:off x="3926681" y="3887469"/>
            <a:ext cx="1219200" cy="304800"/>
          </a:xfrm>
          <a:prstGeom prst="rect">
            <a:avLst/>
          </a:prstGeom>
        </p:spPr>
        <p:txBody>
          <a:bodyPr vert="horz" wrap="square" lIns="0" tIns="0" rIns="0" bIns="0" rtlCol="0">
            <a:spAutoFit/>
          </a:bodyPr>
          <a:lstStyle/>
          <a:p>
            <a:pPr>
              <a:lnSpc>
                <a:spcPts val="2400"/>
              </a:lnSpc>
            </a:pPr>
            <a:r>
              <a:rPr sz="2400" b="1" spc="-15">
                <a:solidFill>
                  <a:srgbClr val="003366"/>
                </a:solidFill>
                <a:latin typeface="微软雅黑"/>
                <a:cs typeface="微软雅黑"/>
              </a:rPr>
              <a:t>注浆成型</a:t>
            </a:r>
            <a:endParaRPr sz="2400">
              <a:latin typeface="微软雅黑"/>
              <a:cs typeface="微软雅黑"/>
            </a:endParaRPr>
          </a:p>
        </p:txBody>
      </p:sp>
      <p:sp>
        <p:nvSpPr>
          <p:cNvPr id="5" name="object 5"/>
          <p:cNvSpPr txBox="1"/>
          <p:nvPr/>
        </p:nvSpPr>
        <p:spPr>
          <a:xfrm>
            <a:off x="3890169" y="5471795"/>
            <a:ext cx="1219200" cy="304800"/>
          </a:xfrm>
          <a:prstGeom prst="rect">
            <a:avLst/>
          </a:prstGeom>
        </p:spPr>
        <p:txBody>
          <a:bodyPr vert="horz" wrap="square" lIns="0" tIns="0" rIns="0" bIns="0" rtlCol="0">
            <a:spAutoFit/>
          </a:bodyPr>
          <a:lstStyle/>
          <a:p>
            <a:pPr>
              <a:lnSpc>
                <a:spcPts val="2400"/>
              </a:lnSpc>
            </a:pPr>
            <a:r>
              <a:rPr sz="2400" b="1" spc="-15">
                <a:solidFill>
                  <a:srgbClr val="003366"/>
                </a:solidFill>
                <a:latin typeface="微软雅黑"/>
                <a:cs typeface="微软雅黑"/>
              </a:rPr>
              <a:t>坯体施釉</a:t>
            </a:r>
            <a:endParaRPr sz="2400">
              <a:latin typeface="微软雅黑"/>
              <a:cs typeface="微软雅黑"/>
            </a:endParaRPr>
          </a:p>
        </p:txBody>
      </p:sp>
      <p:sp>
        <p:nvSpPr>
          <p:cNvPr id="6" name="object 6"/>
          <p:cNvSpPr txBox="1"/>
          <p:nvPr/>
        </p:nvSpPr>
        <p:spPr>
          <a:xfrm>
            <a:off x="6227762" y="3787775"/>
            <a:ext cx="1800225" cy="504825"/>
          </a:xfrm>
          <a:prstGeom prst="rect">
            <a:avLst/>
          </a:prstGeom>
          <a:solidFill>
            <a:srgbClr val="FFFFFF"/>
          </a:solidFill>
          <a:ln w="9525">
            <a:solidFill>
              <a:srgbClr val="000000"/>
            </a:solidFill>
          </a:ln>
        </p:spPr>
        <p:txBody>
          <a:bodyPr vert="horz" wrap="square" lIns="0" tIns="55244" rIns="0" bIns="0" rtlCol="0">
            <a:spAutoFit/>
          </a:bodyPr>
          <a:lstStyle/>
          <a:p>
            <a:pPr marL="137795">
              <a:lnSpc>
                <a:spcPct val="100000"/>
              </a:lnSpc>
              <a:spcBef>
                <a:spcPts val="434"/>
              </a:spcBef>
            </a:pPr>
            <a:r>
              <a:rPr sz="2400" b="1" spc="-10">
                <a:solidFill>
                  <a:srgbClr val="003366"/>
                </a:solidFill>
                <a:latin typeface="微软雅黑"/>
                <a:cs typeface="微软雅黑"/>
              </a:rPr>
              <a:t>石膏模生产</a:t>
            </a:r>
            <a:endParaRPr sz="2400">
              <a:latin typeface="微软雅黑"/>
              <a:cs typeface="微软雅黑"/>
            </a:endParaRPr>
          </a:p>
        </p:txBody>
      </p:sp>
      <p:sp>
        <p:nvSpPr>
          <p:cNvPr id="7" name="object 7"/>
          <p:cNvSpPr txBox="1"/>
          <p:nvPr/>
        </p:nvSpPr>
        <p:spPr>
          <a:xfrm>
            <a:off x="3708400" y="3789362"/>
            <a:ext cx="1656080" cy="503555"/>
          </a:xfrm>
          <a:prstGeom prst="rect">
            <a:avLst/>
          </a:prstGeom>
          <a:solidFill>
            <a:srgbClr val="FFFFFF"/>
          </a:solidFill>
          <a:ln w="9525">
            <a:solidFill>
              <a:srgbClr val="000000"/>
            </a:solidFill>
          </a:ln>
        </p:spPr>
        <p:txBody>
          <a:bodyPr vert="horz" wrap="square" lIns="0" tIns="55244" rIns="0" bIns="0" rtlCol="0">
            <a:spAutoFit/>
          </a:bodyPr>
          <a:lstStyle/>
          <a:p>
            <a:pPr marL="217804">
              <a:lnSpc>
                <a:spcPct val="100000"/>
              </a:lnSpc>
              <a:spcBef>
                <a:spcPts val="434"/>
              </a:spcBef>
            </a:pPr>
            <a:r>
              <a:rPr sz="2400" b="1" spc="-15">
                <a:solidFill>
                  <a:srgbClr val="003366"/>
                </a:solidFill>
                <a:latin typeface="微软雅黑"/>
                <a:cs typeface="微软雅黑"/>
              </a:rPr>
              <a:t>注浆成型</a:t>
            </a:r>
            <a:endParaRPr sz="2400">
              <a:latin typeface="微软雅黑"/>
              <a:cs typeface="微软雅黑"/>
            </a:endParaRPr>
          </a:p>
        </p:txBody>
      </p:sp>
      <p:sp>
        <p:nvSpPr>
          <p:cNvPr id="8" name="object 8"/>
          <p:cNvSpPr txBox="1"/>
          <p:nvPr/>
        </p:nvSpPr>
        <p:spPr>
          <a:xfrm>
            <a:off x="3635375" y="5372894"/>
            <a:ext cx="1729105" cy="504825"/>
          </a:xfrm>
          <a:prstGeom prst="rect">
            <a:avLst/>
          </a:prstGeom>
          <a:solidFill>
            <a:srgbClr val="FFFFFF"/>
          </a:solidFill>
          <a:ln w="9525">
            <a:solidFill>
              <a:srgbClr val="000000"/>
            </a:solidFill>
          </a:ln>
        </p:spPr>
        <p:txBody>
          <a:bodyPr vert="horz" wrap="square" lIns="0" tIns="53975" rIns="0" bIns="0" rtlCol="0">
            <a:spAutoFit/>
          </a:bodyPr>
          <a:lstStyle/>
          <a:p>
            <a:pPr marL="254635">
              <a:lnSpc>
                <a:spcPct val="100000"/>
              </a:lnSpc>
              <a:spcBef>
                <a:spcPts val="425"/>
              </a:spcBef>
            </a:pPr>
            <a:r>
              <a:rPr sz="2400" b="1" spc="-15">
                <a:solidFill>
                  <a:srgbClr val="003366"/>
                </a:solidFill>
                <a:latin typeface="微软雅黑"/>
                <a:cs typeface="微软雅黑"/>
              </a:rPr>
              <a:t>坯体施釉</a:t>
            </a:r>
            <a:endParaRPr sz="2400">
              <a:latin typeface="微软雅黑"/>
              <a:cs typeface="微软雅黑"/>
            </a:endParaRPr>
          </a:p>
        </p:txBody>
      </p:sp>
      <p:sp>
        <p:nvSpPr>
          <p:cNvPr id="9" name="object 9"/>
          <p:cNvSpPr txBox="1"/>
          <p:nvPr/>
        </p:nvSpPr>
        <p:spPr>
          <a:xfrm>
            <a:off x="611187" y="2492375"/>
            <a:ext cx="1657350" cy="504825"/>
          </a:xfrm>
          <a:prstGeom prst="rect">
            <a:avLst/>
          </a:prstGeom>
          <a:solidFill>
            <a:srgbClr val="FFFFFF"/>
          </a:solidFill>
          <a:ln w="9525">
            <a:solidFill>
              <a:srgbClr val="000000"/>
            </a:solidFill>
          </a:ln>
        </p:spPr>
        <p:txBody>
          <a:bodyPr vert="horz" wrap="square" lIns="0" tIns="34925" rIns="0" bIns="0" rtlCol="0">
            <a:spAutoFit/>
          </a:bodyPr>
          <a:lstStyle/>
          <a:p>
            <a:pPr marL="167640">
              <a:lnSpc>
                <a:spcPct val="100000"/>
              </a:lnSpc>
              <a:spcBef>
                <a:spcPts val="275"/>
              </a:spcBef>
            </a:pPr>
            <a:r>
              <a:rPr sz="2400" b="1" spc="-15">
                <a:solidFill>
                  <a:srgbClr val="003366"/>
                </a:solidFill>
                <a:latin typeface="微软雅黑"/>
                <a:cs typeface="微软雅黑"/>
              </a:rPr>
              <a:t>原料制备</a:t>
            </a:r>
            <a:endParaRPr sz="2400">
              <a:latin typeface="微软雅黑"/>
              <a:cs typeface="微软雅黑"/>
            </a:endParaRPr>
          </a:p>
        </p:txBody>
      </p:sp>
      <p:sp>
        <p:nvSpPr>
          <p:cNvPr id="10" name="object 10"/>
          <p:cNvSpPr txBox="1"/>
          <p:nvPr/>
        </p:nvSpPr>
        <p:spPr>
          <a:xfrm>
            <a:off x="3708400" y="2492375"/>
            <a:ext cx="1584325" cy="503555"/>
          </a:xfrm>
          <a:prstGeom prst="rect">
            <a:avLst/>
          </a:prstGeom>
          <a:solidFill>
            <a:srgbClr val="FFFFFF"/>
          </a:solidFill>
          <a:ln w="9525">
            <a:solidFill>
              <a:srgbClr val="000000"/>
            </a:solidFill>
          </a:ln>
        </p:spPr>
        <p:txBody>
          <a:bodyPr vert="horz" wrap="square" lIns="0" tIns="55244" rIns="0" bIns="0" rtlCol="0">
            <a:spAutoFit/>
          </a:bodyPr>
          <a:lstStyle/>
          <a:p>
            <a:pPr marL="182245">
              <a:lnSpc>
                <a:spcPct val="100000"/>
              </a:lnSpc>
              <a:spcBef>
                <a:spcPts val="434"/>
              </a:spcBef>
            </a:pPr>
            <a:r>
              <a:rPr sz="2400" b="1" spc="-15">
                <a:solidFill>
                  <a:srgbClr val="003366"/>
                </a:solidFill>
                <a:latin typeface="微软雅黑"/>
                <a:cs typeface="微软雅黑"/>
              </a:rPr>
              <a:t>浆料供应</a:t>
            </a:r>
            <a:endParaRPr sz="2400">
              <a:latin typeface="微软雅黑"/>
              <a:cs typeface="微软雅黑"/>
            </a:endParaRPr>
          </a:p>
        </p:txBody>
      </p:sp>
      <p:sp>
        <p:nvSpPr>
          <p:cNvPr id="11" name="object 11"/>
          <p:cNvSpPr txBox="1"/>
          <p:nvPr/>
        </p:nvSpPr>
        <p:spPr>
          <a:xfrm>
            <a:off x="6319202" y="2590482"/>
            <a:ext cx="1524000" cy="304800"/>
          </a:xfrm>
          <a:prstGeom prst="rect">
            <a:avLst/>
          </a:prstGeom>
        </p:spPr>
        <p:txBody>
          <a:bodyPr vert="horz" wrap="square" lIns="0" tIns="0" rIns="0" bIns="0" rtlCol="0">
            <a:spAutoFit/>
          </a:bodyPr>
          <a:lstStyle/>
          <a:p>
            <a:pPr>
              <a:lnSpc>
                <a:spcPts val="2400"/>
              </a:lnSpc>
            </a:pPr>
            <a:r>
              <a:rPr sz="2400" b="1" spc="-10">
                <a:solidFill>
                  <a:srgbClr val="003366"/>
                </a:solidFill>
                <a:latin typeface="微软雅黑"/>
                <a:cs typeface="微软雅黑"/>
              </a:rPr>
              <a:t>树脂模生产</a:t>
            </a:r>
            <a:endParaRPr sz="2400">
              <a:latin typeface="微软雅黑"/>
              <a:cs typeface="微软雅黑"/>
            </a:endParaRPr>
          </a:p>
        </p:txBody>
      </p:sp>
      <p:sp>
        <p:nvSpPr>
          <p:cNvPr id="12" name="object 12"/>
          <p:cNvSpPr txBox="1"/>
          <p:nvPr/>
        </p:nvSpPr>
        <p:spPr>
          <a:xfrm>
            <a:off x="6227762" y="2492375"/>
            <a:ext cx="1729105" cy="503555"/>
          </a:xfrm>
          <a:prstGeom prst="rect">
            <a:avLst/>
          </a:prstGeom>
          <a:solidFill>
            <a:srgbClr val="FFFFFF"/>
          </a:solidFill>
          <a:ln w="9525">
            <a:solidFill>
              <a:srgbClr val="000000"/>
            </a:solidFill>
          </a:ln>
        </p:spPr>
        <p:txBody>
          <a:bodyPr vert="horz" wrap="square" lIns="0" tIns="55244" rIns="0" bIns="0" rtlCol="0">
            <a:spAutoFit/>
          </a:bodyPr>
          <a:lstStyle/>
          <a:p>
            <a:pPr marL="102235">
              <a:lnSpc>
                <a:spcPct val="100000"/>
              </a:lnSpc>
              <a:spcBef>
                <a:spcPts val="434"/>
              </a:spcBef>
            </a:pPr>
            <a:r>
              <a:rPr sz="2400" b="1" spc="-10">
                <a:solidFill>
                  <a:srgbClr val="003366"/>
                </a:solidFill>
                <a:latin typeface="微软雅黑"/>
                <a:cs typeface="微软雅黑"/>
              </a:rPr>
              <a:t>树脂模生产</a:t>
            </a:r>
            <a:endParaRPr sz="2400">
              <a:latin typeface="微软雅黑"/>
              <a:cs typeface="微软雅黑"/>
            </a:endParaRPr>
          </a:p>
        </p:txBody>
      </p:sp>
      <p:sp>
        <p:nvSpPr>
          <p:cNvPr id="13" name="object 13"/>
          <p:cNvSpPr txBox="1"/>
          <p:nvPr/>
        </p:nvSpPr>
        <p:spPr>
          <a:xfrm>
            <a:off x="631190" y="5543232"/>
            <a:ext cx="1219200" cy="304800"/>
          </a:xfrm>
          <a:prstGeom prst="rect">
            <a:avLst/>
          </a:prstGeom>
        </p:spPr>
        <p:txBody>
          <a:bodyPr vert="horz" wrap="square" lIns="0" tIns="0" rIns="0" bIns="0" rtlCol="0">
            <a:spAutoFit/>
          </a:bodyPr>
          <a:lstStyle/>
          <a:p>
            <a:pPr>
              <a:lnSpc>
                <a:spcPts val="2400"/>
              </a:lnSpc>
            </a:pPr>
            <a:r>
              <a:rPr sz="2400" b="1" spc="-15">
                <a:solidFill>
                  <a:srgbClr val="003366"/>
                </a:solidFill>
                <a:latin typeface="微软雅黑"/>
                <a:cs typeface="微软雅黑"/>
              </a:rPr>
              <a:t>釉料供应</a:t>
            </a:r>
            <a:endParaRPr sz="2400">
              <a:latin typeface="微软雅黑"/>
              <a:cs typeface="微软雅黑"/>
            </a:endParaRPr>
          </a:p>
        </p:txBody>
      </p:sp>
      <p:sp>
        <p:nvSpPr>
          <p:cNvPr id="14" name="object 14"/>
          <p:cNvSpPr txBox="1"/>
          <p:nvPr/>
        </p:nvSpPr>
        <p:spPr>
          <a:xfrm>
            <a:off x="539749" y="5373687"/>
            <a:ext cx="1513205" cy="504825"/>
          </a:xfrm>
          <a:prstGeom prst="rect">
            <a:avLst/>
          </a:prstGeom>
          <a:solidFill>
            <a:srgbClr val="FFFFFF"/>
          </a:solidFill>
          <a:ln w="9525">
            <a:solidFill>
              <a:srgbClr val="000000"/>
            </a:solidFill>
          </a:ln>
        </p:spPr>
        <p:txBody>
          <a:bodyPr vert="horz" wrap="square" lIns="0" tIns="55244" rIns="0" bIns="0" rtlCol="0">
            <a:spAutoFit/>
          </a:bodyPr>
          <a:lstStyle/>
          <a:p>
            <a:pPr marL="91440">
              <a:lnSpc>
                <a:spcPct val="100000"/>
              </a:lnSpc>
              <a:spcBef>
                <a:spcPts val="434"/>
              </a:spcBef>
            </a:pPr>
            <a:r>
              <a:rPr sz="2400" b="1" spc="-15">
                <a:solidFill>
                  <a:srgbClr val="003366"/>
                </a:solidFill>
                <a:latin typeface="微软雅黑"/>
                <a:cs typeface="微软雅黑"/>
              </a:rPr>
              <a:t>釉料供应</a:t>
            </a:r>
            <a:endParaRPr sz="24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3851275" y="5662612"/>
            <a:ext cx="1584325" cy="503555"/>
          </a:xfrm>
          <a:custGeom>
            <a:rect l="l" t="t" r="r" b="b"/>
            <a:pathLst>
              <a:path w="1584325" h="503554">
                <a:moveTo>
                  <a:pt x="0" y="0"/>
                </a:moveTo>
                <a:lnTo>
                  <a:pt x="1584325" y="0"/>
                </a:lnTo>
                <a:lnTo>
                  <a:pt x="1584325" y="503237"/>
                </a:lnTo>
                <a:lnTo>
                  <a:pt x="0" y="503237"/>
                </a:lnTo>
                <a:lnTo>
                  <a:pt x="0" y="0"/>
                </a:lnTo>
                <a:close/>
              </a:path>
            </a:pathLst>
          </a:custGeom>
          <a:ln w="9525">
            <a:solidFill>
              <a:srgbClr val="000000"/>
            </a:solidFill>
          </a:ln>
        </p:spPr>
        <p:txBody>
          <a:bodyPr wrap="square" lIns="0" tIns="0" rIns="0" bIns="0" rtlCol="0"/>
          <a:lstStyle/>
          <a:p/>
        </p:txBody>
      </p:sp>
      <p:sp>
        <p:nvSpPr>
          <p:cNvPr id="3" name="object 3"/>
          <p:cNvSpPr txBox="1"/>
          <p:nvPr/>
        </p:nvSpPr>
        <p:spPr>
          <a:xfrm>
            <a:off x="3851275" y="3214688"/>
            <a:ext cx="1584325" cy="503555"/>
          </a:xfrm>
          <a:prstGeom prst="rect">
            <a:avLst/>
          </a:prstGeom>
          <a:solidFill>
            <a:srgbClr val="FFFFFF"/>
          </a:solidFill>
          <a:ln w="9525">
            <a:solidFill>
              <a:srgbClr val="000000"/>
            </a:solidFill>
          </a:ln>
        </p:spPr>
        <p:txBody>
          <a:bodyPr vert="horz" wrap="square" lIns="0" tIns="55244" rIns="0" bIns="0" rtlCol="0">
            <a:spAutoFit/>
          </a:bodyPr>
          <a:lstStyle/>
          <a:p>
            <a:pPr marL="182245">
              <a:lnSpc>
                <a:spcPct val="100000"/>
              </a:lnSpc>
              <a:spcBef>
                <a:spcPts val="434"/>
              </a:spcBef>
            </a:pPr>
            <a:r>
              <a:rPr sz="2400" b="1" spc="-15">
                <a:solidFill>
                  <a:srgbClr val="003366"/>
                </a:solidFill>
                <a:latin typeface="微软雅黑"/>
                <a:cs typeface="微软雅黑"/>
              </a:rPr>
              <a:t>釉坯烧成</a:t>
            </a:r>
            <a:endParaRPr sz="2400">
              <a:latin typeface="微软雅黑"/>
              <a:cs typeface="微软雅黑"/>
            </a:endParaRPr>
          </a:p>
        </p:txBody>
      </p:sp>
      <p:sp>
        <p:nvSpPr>
          <p:cNvPr id="6" name="object 6"/>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4</a:t>
            </a:fld>
          </a:p>
        </p:txBody>
      </p:sp>
      <p:sp>
        <p:nvSpPr>
          <p:cNvPr id="4" name="object 4"/>
          <p:cNvSpPr txBox="1"/>
          <p:nvPr/>
        </p:nvSpPr>
        <p:spPr>
          <a:xfrm>
            <a:off x="3851275" y="5662612"/>
            <a:ext cx="1584325" cy="503555"/>
          </a:xfrm>
          <a:prstGeom prst="rect">
            <a:avLst/>
          </a:prstGeom>
          <a:solidFill>
            <a:srgbClr val="FFFFFF"/>
          </a:solidFill>
        </p:spPr>
        <p:txBody>
          <a:bodyPr vert="horz" wrap="square" lIns="0" tIns="55244" rIns="0" bIns="0" rtlCol="0">
            <a:spAutoFit/>
          </a:bodyPr>
          <a:lstStyle/>
          <a:p>
            <a:pPr marL="182245">
              <a:lnSpc>
                <a:spcPct val="100000"/>
              </a:lnSpc>
              <a:spcBef>
                <a:spcPts val="434"/>
              </a:spcBef>
            </a:pPr>
            <a:r>
              <a:rPr sz="2400" b="1" spc="-15">
                <a:solidFill>
                  <a:srgbClr val="003366"/>
                </a:solidFill>
                <a:latin typeface="微软雅黑"/>
                <a:cs typeface="微软雅黑"/>
              </a:rPr>
              <a:t>包装入仓</a:t>
            </a:r>
            <a:endParaRPr sz="2400">
              <a:latin typeface="微软雅黑"/>
              <a:cs typeface="微软雅黑"/>
            </a:endParaRPr>
          </a:p>
        </p:txBody>
      </p:sp>
      <p:sp>
        <p:nvSpPr>
          <p:cNvPr id="5" name="object 5"/>
          <p:cNvSpPr txBox="1"/>
          <p:nvPr/>
        </p:nvSpPr>
        <p:spPr>
          <a:xfrm>
            <a:off x="3851275" y="4438650"/>
            <a:ext cx="1584325" cy="503555"/>
          </a:xfrm>
          <a:prstGeom prst="rect">
            <a:avLst/>
          </a:prstGeom>
          <a:solidFill>
            <a:srgbClr val="FFFFFF"/>
          </a:solidFill>
          <a:ln w="9525">
            <a:solidFill>
              <a:srgbClr val="000000"/>
            </a:solidFill>
          </a:ln>
        </p:spPr>
        <p:txBody>
          <a:bodyPr vert="horz" wrap="square" lIns="0" tIns="55244" rIns="0" bIns="0" rtlCol="0">
            <a:spAutoFit/>
          </a:bodyPr>
          <a:lstStyle/>
          <a:p>
            <a:pPr marL="182245">
              <a:lnSpc>
                <a:spcPct val="100000"/>
              </a:lnSpc>
              <a:spcBef>
                <a:spcPts val="434"/>
              </a:spcBef>
            </a:pPr>
            <a:r>
              <a:rPr sz="2400" b="1" spc="-15">
                <a:solidFill>
                  <a:srgbClr val="003366"/>
                </a:solidFill>
                <a:latin typeface="微软雅黑"/>
                <a:cs typeface="微软雅黑"/>
              </a:rPr>
              <a:t>产品分级</a:t>
            </a:r>
            <a:endParaRPr sz="24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3175" rIns="0" bIns="0" rtlCol="0">
            <a:spAutoFit/>
          </a:bodyPr>
          <a:lstStyle/>
          <a:p>
            <a:pPr>
              <a:lnSpc>
                <a:spcPct val="100000"/>
              </a:lnSpc>
              <a:spcBef>
                <a:spcPts val="25"/>
              </a:spcBef>
            </a:pPr>
            <a:endParaRPr sz="4000">
              <a:latin typeface="Times New Roman"/>
              <a:cs typeface="Times New Roman"/>
            </a:endParaRPr>
          </a:p>
          <a:p>
            <a:pPr marL="91440">
              <a:lnSpc>
                <a:spcPct val="100000"/>
              </a:lnSpc>
            </a:pPr>
            <a:r>
              <a:rPr sz="3800" b="0">
                <a:latin typeface="宋体"/>
                <a:cs typeface="宋体"/>
              </a:rPr>
              <a:t>二</a:t>
            </a:r>
            <a:r>
              <a:rPr sz="3800" b="0">
                <a:latin typeface="Verdana"/>
                <a:cs typeface="Verdana"/>
              </a:rPr>
              <a:t>.</a:t>
            </a:r>
            <a:r>
              <a:rPr sz="3800" b="0" spc="-10">
                <a:latin typeface="宋体"/>
                <a:cs typeface="宋体"/>
              </a:rPr>
              <a:t>产品的生产周期</a:t>
            </a:r>
            <a:endParaRPr sz="3800">
              <a:latin typeface="宋体"/>
              <a:cs typeface="宋体"/>
            </a:endParaRPr>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645478" y="1781905"/>
            <a:ext cx="8293734" cy="3093085"/>
          </a:xfrm>
          <a:prstGeom prst="rect">
            <a:avLst/>
          </a:prstGeom>
        </p:spPr>
        <p:txBody>
          <a:bodyPr vert="horz" wrap="square" lIns="0" tIns="2540" rIns="0" bIns="0" rtlCol="0">
            <a:spAutoFit/>
          </a:bodyPr>
          <a:lstStyle/>
          <a:p>
            <a:pPr marL="481965" marR="5080" indent="-469265">
              <a:lnSpc>
                <a:spcPct val="101600"/>
              </a:lnSpc>
              <a:spcBef>
                <a:spcPts val="20"/>
              </a:spcBef>
              <a:buClr>
                <a:srgbClr val="CC0000"/>
              </a:buClr>
              <a:buSzPct val="66250"/>
              <a:buFont typeface="Wingdings"/>
              <a:buChar char=""/>
              <a:tabLst>
                <a:tab pos="481965"/>
                <a:tab pos="482600"/>
                <a:tab pos="6756400"/>
              </a:tabLst>
            </a:pPr>
            <a:r>
              <a:rPr sz="4000">
                <a:latin typeface="宋体"/>
                <a:cs typeface="宋体"/>
              </a:rPr>
              <a:t>以连体为例产品的生产周期</a:t>
            </a:r>
            <a:r>
              <a:rPr sz="4000">
                <a:latin typeface="Verdana"/>
                <a:cs typeface="Verdana"/>
              </a:rPr>
              <a:t>:</a:t>
            </a:r>
            <a:r>
              <a:rPr sz="4000">
                <a:latin typeface="宋体"/>
                <a:cs typeface="宋体"/>
              </a:rPr>
              <a:t>一</a:t>
            </a:r>
            <a:r>
              <a:rPr sz="4000" spc="-50">
                <a:latin typeface="宋体"/>
                <a:cs typeface="宋体"/>
              </a:rPr>
              <a:t>般</a:t>
            </a:r>
            <a:r>
              <a:rPr sz="4000">
                <a:latin typeface="宋体"/>
                <a:cs typeface="宋体"/>
              </a:rPr>
              <a:t>坯体从注浆到半成品约</a:t>
            </a:r>
            <a:r>
              <a:rPr sz="4000">
                <a:latin typeface="Verdana"/>
                <a:cs typeface="Verdana"/>
              </a:rPr>
              <a:t>6</a:t>
            </a:r>
            <a:r>
              <a:rPr sz="4000">
                <a:latin typeface="宋体"/>
                <a:cs typeface="宋体"/>
              </a:rPr>
              <a:t>天</a:t>
            </a:r>
            <a:r>
              <a:rPr sz="4000" spc="-50">
                <a:latin typeface="Verdana"/>
                <a:cs typeface="Verdana"/>
              </a:rPr>
              <a:t>,</a:t>
            </a:r>
            <a:r>
              <a:rPr sz="4000">
                <a:latin typeface="Verdana"/>
                <a:cs typeface="Verdana"/>
              </a:rPr>
              <a:t>	</a:t>
            </a:r>
            <a:r>
              <a:rPr sz="4000">
                <a:latin typeface="宋体"/>
                <a:cs typeface="宋体"/>
              </a:rPr>
              <a:t>施釉</a:t>
            </a:r>
            <a:r>
              <a:rPr sz="4000" spc="-50">
                <a:latin typeface="宋体"/>
                <a:cs typeface="宋体"/>
              </a:rPr>
              <a:t>、</a:t>
            </a:r>
            <a:r>
              <a:rPr sz="4000">
                <a:latin typeface="宋体"/>
                <a:cs typeface="宋体"/>
              </a:rPr>
              <a:t>烧成、</a:t>
            </a:r>
            <a:r>
              <a:rPr sz="4000" spc="-595">
                <a:latin typeface="宋体"/>
                <a:cs typeface="宋体"/>
              </a:rPr>
              <a:t> </a:t>
            </a:r>
            <a:r>
              <a:rPr sz="4000">
                <a:latin typeface="宋体"/>
                <a:cs typeface="宋体"/>
              </a:rPr>
              <a:t>分级试水</a:t>
            </a:r>
            <a:r>
              <a:rPr sz="4000" spc="-595">
                <a:latin typeface="宋体"/>
                <a:cs typeface="宋体"/>
              </a:rPr>
              <a:t> </a:t>
            </a:r>
            <a:r>
              <a:rPr sz="4000">
                <a:latin typeface="宋体"/>
                <a:cs typeface="宋体"/>
              </a:rPr>
              <a:t>、包装入库</a:t>
            </a:r>
            <a:r>
              <a:rPr sz="4000" spc="-50">
                <a:latin typeface="宋体"/>
                <a:cs typeface="宋体"/>
              </a:rPr>
              <a:t>各</a:t>
            </a:r>
            <a:endParaRPr sz="4000">
              <a:latin typeface="宋体"/>
              <a:cs typeface="宋体"/>
            </a:endParaRPr>
          </a:p>
          <a:p>
            <a:pPr marL="482600">
              <a:lnSpc>
                <a:spcPts val="4645"/>
              </a:lnSpc>
            </a:pPr>
            <a:r>
              <a:rPr sz="4000">
                <a:latin typeface="宋体"/>
                <a:cs typeface="宋体"/>
              </a:rPr>
              <a:t>一天</a:t>
            </a:r>
            <a:r>
              <a:rPr sz="4000">
                <a:latin typeface="Verdana"/>
                <a:cs typeface="Verdana"/>
              </a:rPr>
              <a:t>,</a:t>
            </a:r>
            <a:r>
              <a:rPr sz="4000">
                <a:latin typeface="宋体"/>
                <a:cs typeface="宋体"/>
              </a:rPr>
              <a:t>总计约十天（小件约</a:t>
            </a:r>
            <a:r>
              <a:rPr sz="4000">
                <a:latin typeface="Verdana"/>
                <a:cs typeface="Verdana"/>
              </a:rPr>
              <a:t>7</a:t>
            </a:r>
            <a:r>
              <a:rPr sz="4000" spc="-25">
                <a:latin typeface="宋体"/>
                <a:cs typeface="宋体"/>
              </a:rPr>
              <a:t>天，</a:t>
            </a:r>
            <a:endParaRPr sz="4000">
              <a:latin typeface="宋体"/>
              <a:cs typeface="宋体"/>
            </a:endParaRPr>
          </a:p>
          <a:p>
            <a:pPr marL="482600">
              <a:lnSpc>
                <a:spcPct val="100000"/>
              </a:lnSpc>
              <a:spcBef>
                <a:spcPts val="155"/>
              </a:spcBef>
            </a:pPr>
            <a:r>
              <a:rPr sz="4000">
                <a:latin typeface="宋体"/>
                <a:cs typeface="宋体"/>
              </a:rPr>
              <a:t>一般看器形而定）</a:t>
            </a:r>
            <a:r>
              <a:rPr sz="4000" spc="-50">
                <a:latin typeface="宋体"/>
                <a:cs typeface="宋体"/>
              </a:rPr>
              <a:t>。</a:t>
            </a:r>
            <a:endParaRPr sz="40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5</a:t>
            </a:fld>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3175" rIns="0" bIns="0" rtlCol="0">
            <a:spAutoFit/>
          </a:bodyPr>
          <a:lstStyle/>
          <a:p>
            <a:pPr>
              <a:lnSpc>
                <a:spcPct val="100000"/>
              </a:lnSpc>
              <a:spcBef>
                <a:spcPts val="25"/>
              </a:spcBef>
            </a:pPr>
            <a:endParaRPr sz="4000">
              <a:latin typeface="Times New Roman"/>
              <a:cs typeface="Times New Roman"/>
            </a:endParaRPr>
          </a:p>
          <a:p>
            <a:pPr marL="91440">
              <a:lnSpc>
                <a:spcPct val="100000"/>
              </a:lnSpc>
            </a:pPr>
            <a:r>
              <a:rPr sz="3800"/>
              <a:t>三</a:t>
            </a:r>
            <a:r>
              <a:rPr sz="3800">
                <a:latin typeface="Verdana"/>
                <a:cs typeface="Verdana"/>
              </a:rPr>
              <a:t>.</a:t>
            </a:r>
            <a:r>
              <a:rPr sz="3800" spc="-5"/>
              <a:t>卫生陶瓷产品放射性问题</a:t>
            </a:r>
            <a:endParaRPr sz="3800">
              <a:latin typeface="Verdana"/>
              <a:cs typeface="Verdana"/>
            </a:endParaRPr>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645478" y="1797526"/>
            <a:ext cx="8115300" cy="4125595"/>
          </a:xfrm>
          <a:prstGeom prst="rect">
            <a:avLst/>
          </a:prstGeom>
        </p:spPr>
        <p:txBody>
          <a:bodyPr vert="horz" wrap="square" lIns="0" tIns="14605" rIns="0" bIns="0" rtlCol="0">
            <a:spAutoFit/>
          </a:bodyPr>
          <a:lstStyle/>
          <a:p>
            <a:pPr marL="481965" marR="5080" indent="-469265">
              <a:lnSpc>
                <a:spcPct val="99600"/>
              </a:lnSpc>
              <a:spcBef>
                <a:spcPts val="115"/>
              </a:spcBef>
              <a:buClr>
                <a:srgbClr val="CC0000"/>
              </a:buClr>
              <a:buSzPct val="66666"/>
              <a:buFont typeface="Wingdings"/>
              <a:buChar char=""/>
              <a:tabLst>
                <a:tab pos="481965"/>
                <a:tab pos="482600"/>
              </a:tabLst>
            </a:pPr>
            <a:r>
              <a:rPr sz="3000" b="1" spc="-5">
                <a:latin typeface="微软雅黑"/>
                <a:cs typeface="微软雅黑"/>
              </a:rPr>
              <a:t>建筑卫生陶瓷产品放射性问题是一个十分敏</a:t>
            </a:r>
            <a:r>
              <a:rPr sz="3000" b="1" spc="-50">
                <a:latin typeface="微软雅黑"/>
                <a:cs typeface="微软雅黑"/>
              </a:rPr>
              <a:t> </a:t>
            </a:r>
            <a:r>
              <a:rPr sz="3000" b="1" spc="-5">
                <a:latin typeface="微软雅黑"/>
                <a:cs typeface="微软雅黑"/>
              </a:rPr>
              <a:t>感的问题，由于人们对生活质量要求的提高，以及部分媒体的炒作，使人们对建筑卫生陶</a:t>
            </a:r>
            <a:r>
              <a:rPr sz="3000" b="1" spc="-50">
                <a:latin typeface="微软雅黑"/>
                <a:cs typeface="微软雅黑"/>
              </a:rPr>
              <a:t> </a:t>
            </a:r>
            <a:r>
              <a:rPr sz="3000" b="1" spc="-5">
                <a:latin typeface="微软雅黑"/>
                <a:cs typeface="微软雅黑"/>
              </a:rPr>
              <a:t>瓷放射性这一问题越来越重视。新中源卫浴</a:t>
            </a:r>
            <a:r>
              <a:rPr sz="3000" b="1" spc="-50">
                <a:latin typeface="微软雅黑"/>
                <a:cs typeface="微软雅黑"/>
              </a:rPr>
              <a:t> </a:t>
            </a:r>
            <a:r>
              <a:rPr sz="3000" b="1" spc="-5">
                <a:latin typeface="微软雅黑"/>
                <a:cs typeface="微软雅黑"/>
              </a:rPr>
              <a:t>所有陶瓷卫生洁具产品删除放射性元素等对</a:t>
            </a:r>
            <a:r>
              <a:rPr sz="3000" b="1" spc="-50">
                <a:latin typeface="微软雅黑"/>
                <a:cs typeface="微软雅黑"/>
              </a:rPr>
              <a:t> </a:t>
            </a:r>
            <a:r>
              <a:rPr sz="3000" b="1" spc="-5">
                <a:latin typeface="微软雅黑"/>
                <a:cs typeface="微软雅黑"/>
              </a:rPr>
              <a:t>人体有害有物质，符合国家技术监督局发布</a:t>
            </a:r>
            <a:r>
              <a:rPr sz="3000" b="1" spc="-50">
                <a:latin typeface="微软雅黑"/>
                <a:cs typeface="微软雅黑"/>
              </a:rPr>
              <a:t> </a:t>
            </a:r>
            <a:r>
              <a:rPr sz="3000" b="1">
                <a:latin typeface="微软雅黑"/>
                <a:cs typeface="微软雅黑"/>
              </a:rPr>
              <a:t>的</a:t>
            </a:r>
            <a:r>
              <a:rPr sz="3000" b="1" spc="-10">
                <a:latin typeface="Verdana"/>
                <a:cs typeface="Verdana"/>
              </a:rPr>
              <a:t>GB6566-</a:t>
            </a:r>
            <a:r>
              <a:rPr sz="3000" b="1">
                <a:latin typeface="Verdana"/>
                <a:cs typeface="Verdana"/>
              </a:rPr>
              <a:t>2019</a:t>
            </a:r>
            <a:r>
              <a:rPr sz="3000" b="1" spc="-5">
                <a:latin typeface="微软雅黑"/>
                <a:cs typeface="微软雅黑"/>
              </a:rPr>
              <a:t>《建筑材料放射性核素</a:t>
            </a:r>
            <a:r>
              <a:rPr sz="3000" b="1" spc="750">
                <a:latin typeface="微软雅黑"/>
                <a:cs typeface="微软雅黑"/>
              </a:rPr>
              <a:t> </a:t>
            </a:r>
            <a:r>
              <a:rPr sz="3000" b="1" spc="-5">
                <a:latin typeface="微软雅黑"/>
                <a:cs typeface="微软雅黑"/>
              </a:rPr>
              <a:t>限量》标准。杜绝放射性原料产生的辐射对</a:t>
            </a:r>
            <a:r>
              <a:rPr sz="3000" b="1" spc="-50">
                <a:latin typeface="微软雅黑"/>
                <a:cs typeface="微软雅黑"/>
              </a:rPr>
              <a:t> </a:t>
            </a:r>
            <a:r>
              <a:rPr sz="3000" b="1">
                <a:latin typeface="微软雅黑"/>
                <a:cs typeface="微软雅黑"/>
              </a:rPr>
              <a:t>人体造成的负面影响</a:t>
            </a:r>
            <a:r>
              <a:rPr sz="3000" b="1" spc="-50">
                <a:latin typeface="Verdana"/>
                <a:cs typeface="Verdana"/>
              </a:rPr>
              <a:t>.</a:t>
            </a:r>
            <a:endParaRPr sz="3000">
              <a:latin typeface="Verdana"/>
              <a:cs typeface="Verdana"/>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6</a:t>
            </a:fld>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3175" rIns="0" bIns="0" rtlCol="0">
            <a:spAutoFit/>
          </a:bodyPr>
          <a:lstStyle/>
          <a:p>
            <a:pPr>
              <a:lnSpc>
                <a:spcPct val="100000"/>
              </a:lnSpc>
              <a:spcBef>
                <a:spcPts val="25"/>
              </a:spcBef>
            </a:pPr>
            <a:endParaRPr sz="4000">
              <a:latin typeface="Times New Roman"/>
              <a:cs typeface="Times New Roman"/>
            </a:endParaRPr>
          </a:p>
          <a:p>
            <a:pPr marL="91440">
              <a:lnSpc>
                <a:spcPct val="100000"/>
              </a:lnSpc>
            </a:pPr>
            <a:r>
              <a:rPr sz="3800" b="0">
                <a:latin typeface="宋体"/>
                <a:cs typeface="宋体"/>
              </a:rPr>
              <a:t>四</a:t>
            </a:r>
            <a:r>
              <a:rPr sz="3800" b="0">
                <a:latin typeface="Verdana"/>
                <a:cs typeface="Verdana"/>
              </a:rPr>
              <a:t>.</a:t>
            </a:r>
            <a:r>
              <a:rPr sz="3800" b="0" spc="-10">
                <a:latin typeface="宋体"/>
                <a:cs typeface="宋体"/>
              </a:rPr>
              <a:t>卫生瓷的分类</a:t>
            </a:r>
            <a:endParaRPr sz="3800">
              <a:latin typeface="宋体"/>
              <a:cs typeface="宋体"/>
            </a:endParaRPr>
          </a:p>
        </p:txBody>
      </p:sp>
      <p:sp>
        <p:nvSpPr>
          <p:cNvPr id="3" name="object 3"/>
          <p:cNvSpPr/>
          <p:nvPr/>
        </p:nvSpPr>
        <p:spPr>
          <a:xfrm>
            <a:off x="566737" y="1752600"/>
            <a:ext cx="8037830" cy="4267200"/>
          </a:xfrm>
          <a:custGeom>
            <a:rect l="l" t="t" r="r" b="b"/>
            <a:pathLst>
              <a:path w="8037830" h="4267200">
                <a:moveTo>
                  <a:pt x="0" y="0"/>
                </a:moveTo>
                <a:lnTo>
                  <a:pt x="8037511" y="0"/>
                </a:lnTo>
                <a:lnTo>
                  <a:pt x="8037511"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645478" y="1799907"/>
            <a:ext cx="8267700" cy="1671320"/>
          </a:xfrm>
          <a:prstGeom prst="rect">
            <a:avLst/>
          </a:prstGeom>
        </p:spPr>
        <p:txBody>
          <a:bodyPr vert="horz" wrap="square" lIns="0" tIns="12700" rIns="0" bIns="0" rtlCol="0">
            <a:spAutoFit/>
          </a:bodyPr>
          <a:lstStyle/>
          <a:p>
            <a:pPr marL="481965" marR="5080" indent="-469265">
              <a:lnSpc>
                <a:spcPct val="100000"/>
              </a:lnSpc>
              <a:spcBef>
                <a:spcPts val="100"/>
              </a:spcBef>
              <a:buClr>
                <a:srgbClr val="CC0000"/>
              </a:buClr>
              <a:buSzPct val="65277"/>
              <a:buFont typeface="Wingdings"/>
              <a:buChar char=""/>
              <a:tabLst>
                <a:tab pos="481965"/>
                <a:tab pos="482600"/>
              </a:tabLst>
            </a:pPr>
            <a:r>
              <a:rPr sz="3600" spc="-5">
                <a:latin typeface="宋体"/>
                <a:cs typeface="宋体"/>
              </a:rPr>
              <a:t>按类别分为座便器、蹲便器、小便器、</a:t>
            </a:r>
            <a:r>
              <a:rPr sz="3600" spc="-120">
                <a:latin typeface="宋体"/>
                <a:cs typeface="宋体"/>
              </a:rPr>
              <a:t>洗面器、 净身器 、水箱、 小卫生瓷</a:t>
            </a:r>
            <a:r>
              <a:rPr sz="3600" spc="-50">
                <a:latin typeface="宋体"/>
                <a:cs typeface="宋体"/>
              </a:rPr>
              <a:t>等</a:t>
            </a:r>
            <a:endParaRPr sz="36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flipH="1">
            <a:off x="395287" y="1763711"/>
            <a:ext cx="0" cy="4756150"/>
          </a:xfrm>
          <a:custGeom>
            <a:rect l="l" t="t" r="r" b="b"/>
            <a:pathLst>
              <a:path h="4756150">
                <a:moveTo>
                  <a:pt x="0" y="0"/>
                </a:moveTo>
                <a:lnTo>
                  <a:pt x="0" y="579437"/>
                </a:lnTo>
              </a:path>
              <a:path h="4756150">
                <a:moveTo>
                  <a:pt x="0" y="579437"/>
                </a:moveTo>
                <a:lnTo>
                  <a:pt x="0" y="1795463"/>
                </a:lnTo>
              </a:path>
              <a:path h="4756150">
                <a:moveTo>
                  <a:pt x="0" y="1795463"/>
                </a:moveTo>
                <a:lnTo>
                  <a:pt x="0" y="3011488"/>
                </a:lnTo>
              </a:path>
              <a:path h="4756150">
                <a:moveTo>
                  <a:pt x="0" y="3011488"/>
                </a:moveTo>
                <a:lnTo>
                  <a:pt x="0" y="3835400"/>
                </a:lnTo>
              </a:path>
              <a:path h="4756150">
                <a:moveTo>
                  <a:pt x="0" y="3835400"/>
                </a:moveTo>
                <a:lnTo>
                  <a:pt x="0" y="4756150"/>
                </a:lnTo>
              </a:path>
            </a:pathLst>
          </a:custGeom>
          <a:ln w="28574">
            <a:solidFill>
              <a:srgbClr val="000000"/>
            </a:solidFill>
          </a:ln>
        </p:spPr>
        <p:txBody>
          <a:bodyPr wrap="square" lIns="0" tIns="0" rIns="0" bIns="0" rtlCol="0"/>
          <a:lstStyle/>
          <a:p/>
        </p:txBody>
      </p:sp>
      <p:sp>
        <p:nvSpPr>
          <p:cNvPr id="3" name="object 3"/>
          <p:cNvSpPr/>
          <p:nvPr/>
        </p:nvSpPr>
        <p:spPr>
          <a:xfrm flipH="1">
            <a:off x="900112" y="1763711"/>
            <a:ext cx="0" cy="4756150"/>
          </a:xfrm>
          <a:custGeom>
            <a:rect l="l" t="t" r="r" b="b"/>
            <a:pathLst>
              <a:path h="4756150">
                <a:moveTo>
                  <a:pt x="0" y="0"/>
                </a:moveTo>
                <a:lnTo>
                  <a:pt x="0" y="579437"/>
                </a:lnTo>
              </a:path>
              <a:path h="4756150">
                <a:moveTo>
                  <a:pt x="0" y="579437"/>
                </a:moveTo>
                <a:lnTo>
                  <a:pt x="0" y="1795463"/>
                </a:lnTo>
              </a:path>
              <a:path h="4756150">
                <a:moveTo>
                  <a:pt x="0" y="1795463"/>
                </a:moveTo>
                <a:lnTo>
                  <a:pt x="0" y="3011488"/>
                </a:lnTo>
              </a:path>
              <a:path h="4756150">
                <a:moveTo>
                  <a:pt x="0" y="3011488"/>
                </a:moveTo>
                <a:lnTo>
                  <a:pt x="0" y="3835400"/>
                </a:lnTo>
              </a:path>
              <a:path h="4756150">
                <a:moveTo>
                  <a:pt x="0" y="3835400"/>
                </a:moveTo>
                <a:lnTo>
                  <a:pt x="0" y="4756150"/>
                </a:lnTo>
              </a:path>
            </a:pathLst>
          </a:custGeom>
          <a:ln w="12699">
            <a:solidFill>
              <a:srgbClr val="000000"/>
            </a:solidFill>
          </a:ln>
        </p:spPr>
        <p:txBody>
          <a:bodyPr wrap="square" lIns="0" tIns="0" rIns="0" bIns="0" rtlCol="0"/>
          <a:lstStyle/>
          <a:p/>
        </p:txBody>
      </p:sp>
      <p:sp>
        <p:nvSpPr>
          <p:cNvPr id="4" name="object 4"/>
          <p:cNvSpPr/>
          <p:nvPr/>
        </p:nvSpPr>
        <p:spPr>
          <a:xfrm flipH="1">
            <a:off x="2386012" y="1763711"/>
            <a:ext cx="0" cy="4756150"/>
          </a:xfrm>
          <a:custGeom>
            <a:rect l="l" t="t" r="r" b="b"/>
            <a:pathLst>
              <a:path h="4756150">
                <a:moveTo>
                  <a:pt x="0" y="0"/>
                </a:moveTo>
                <a:lnTo>
                  <a:pt x="0" y="579437"/>
                </a:lnTo>
              </a:path>
              <a:path h="4756150">
                <a:moveTo>
                  <a:pt x="0" y="579437"/>
                </a:moveTo>
                <a:lnTo>
                  <a:pt x="0" y="1795463"/>
                </a:lnTo>
              </a:path>
              <a:path h="4756150">
                <a:moveTo>
                  <a:pt x="0" y="1795463"/>
                </a:moveTo>
                <a:lnTo>
                  <a:pt x="0" y="3011488"/>
                </a:lnTo>
              </a:path>
              <a:path h="4756150">
                <a:moveTo>
                  <a:pt x="0" y="3011488"/>
                </a:moveTo>
                <a:lnTo>
                  <a:pt x="0" y="3835400"/>
                </a:lnTo>
              </a:path>
              <a:path h="4756150">
                <a:moveTo>
                  <a:pt x="0" y="3835400"/>
                </a:moveTo>
                <a:lnTo>
                  <a:pt x="0" y="4756150"/>
                </a:lnTo>
              </a:path>
            </a:pathLst>
          </a:custGeom>
          <a:ln w="12699">
            <a:solidFill>
              <a:srgbClr val="000000"/>
            </a:solidFill>
          </a:ln>
        </p:spPr>
        <p:txBody>
          <a:bodyPr wrap="square" lIns="0" tIns="0" rIns="0" bIns="0" rtlCol="0"/>
          <a:lstStyle/>
          <a:p/>
        </p:txBody>
      </p:sp>
      <p:sp>
        <p:nvSpPr>
          <p:cNvPr id="5" name="object 5"/>
          <p:cNvSpPr/>
          <p:nvPr/>
        </p:nvSpPr>
        <p:spPr>
          <a:xfrm flipH="1">
            <a:off x="4219575" y="1763711"/>
            <a:ext cx="0" cy="4756150"/>
          </a:xfrm>
          <a:custGeom>
            <a:rect l="l" t="t" r="r" b="b"/>
            <a:pathLst>
              <a:path h="4756150">
                <a:moveTo>
                  <a:pt x="0" y="0"/>
                </a:moveTo>
                <a:lnTo>
                  <a:pt x="0" y="579437"/>
                </a:lnTo>
              </a:path>
              <a:path h="4756150">
                <a:moveTo>
                  <a:pt x="0" y="579437"/>
                </a:moveTo>
                <a:lnTo>
                  <a:pt x="0" y="1795463"/>
                </a:lnTo>
              </a:path>
              <a:path h="4756150">
                <a:moveTo>
                  <a:pt x="0" y="1795463"/>
                </a:moveTo>
                <a:lnTo>
                  <a:pt x="0" y="3011488"/>
                </a:lnTo>
              </a:path>
              <a:path h="4756150">
                <a:moveTo>
                  <a:pt x="0" y="3011488"/>
                </a:moveTo>
                <a:lnTo>
                  <a:pt x="0" y="3835400"/>
                </a:lnTo>
              </a:path>
              <a:path h="4756150">
                <a:moveTo>
                  <a:pt x="0" y="3835400"/>
                </a:moveTo>
                <a:lnTo>
                  <a:pt x="0" y="4756150"/>
                </a:lnTo>
              </a:path>
            </a:pathLst>
          </a:custGeom>
          <a:ln w="12699">
            <a:solidFill>
              <a:srgbClr val="000000"/>
            </a:solidFill>
          </a:ln>
        </p:spPr>
        <p:txBody>
          <a:bodyPr wrap="square" lIns="0" tIns="0" rIns="0" bIns="0" rtlCol="0"/>
          <a:lstStyle/>
          <a:p/>
        </p:txBody>
      </p:sp>
      <p:sp>
        <p:nvSpPr>
          <p:cNvPr id="6" name="object 6"/>
          <p:cNvSpPr/>
          <p:nvPr/>
        </p:nvSpPr>
        <p:spPr>
          <a:xfrm flipH="1">
            <a:off x="5700712" y="1763711"/>
            <a:ext cx="0" cy="4756150"/>
          </a:xfrm>
          <a:custGeom>
            <a:rect l="l" t="t" r="r" b="b"/>
            <a:pathLst>
              <a:path h="4756150">
                <a:moveTo>
                  <a:pt x="0" y="0"/>
                </a:moveTo>
                <a:lnTo>
                  <a:pt x="0" y="579437"/>
                </a:lnTo>
              </a:path>
              <a:path h="4756150">
                <a:moveTo>
                  <a:pt x="0" y="579437"/>
                </a:moveTo>
                <a:lnTo>
                  <a:pt x="0" y="1795463"/>
                </a:lnTo>
              </a:path>
              <a:path h="4756150">
                <a:moveTo>
                  <a:pt x="0" y="1795463"/>
                </a:moveTo>
                <a:lnTo>
                  <a:pt x="0" y="3011488"/>
                </a:lnTo>
              </a:path>
              <a:path h="4756150">
                <a:moveTo>
                  <a:pt x="0" y="3011488"/>
                </a:moveTo>
                <a:lnTo>
                  <a:pt x="0" y="3835400"/>
                </a:lnTo>
              </a:path>
              <a:path h="4756150">
                <a:moveTo>
                  <a:pt x="0" y="3835400"/>
                </a:moveTo>
                <a:lnTo>
                  <a:pt x="0" y="4756150"/>
                </a:lnTo>
              </a:path>
            </a:pathLst>
          </a:custGeom>
          <a:ln w="12699">
            <a:solidFill>
              <a:srgbClr val="000000"/>
            </a:solidFill>
          </a:ln>
        </p:spPr>
        <p:txBody>
          <a:bodyPr wrap="square" lIns="0" tIns="0" rIns="0" bIns="0" rtlCol="0"/>
          <a:lstStyle/>
          <a:p/>
        </p:txBody>
      </p:sp>
      <p:sp>
        <p:nvSpPr>
          <p:cNvPr id="7" name="object 7"/>
          <p:cNvSpPr/>
          <p:nvPr/>
        </p:nvSpPr>
        <p:spPr>
          <a:xfrm flipH="1">
            <a:off x="7480301" y="1763711"/>
            <a:ext cx="0" cy="4756150"/>
          </a:xfrm>
          <a:custGeom>
            <a:rect l="l" t="t" r="r" b="b"/>
            <a:pathLst>
              <a:path h="4756150">
                <a:moveTo>
                  <a:pt x="0" y="0"/>
                </a:moveTo>
                <a:lnTo>
                  <a:pt x="0" y="579437"/>
                </a:lnTo>
              </a:path>
              <a:path h="4756150">
                <a:moveTo>
                  <a:pt x="0" y="579437"/>
                </a:moveTo>
                <a:lnTo>
                  <a:pt x="0" y="1795463"/>
                </a:lnTo>
              </a:path>
              <a:path h="4756150">
                <a:moveTo>
                  <a:pt x="0" y="1795463"/>
                </a:moveTo>
                <a:lnTo>
                  <a:pt x="0" y="3011488"/>
                </a:lnTo>
              </a:path>
              <a:path h="4756150">
                <a:moveTo>
                  <a:pt x="0" y="3011488"/>
                </a:moveTo>
                <a:lnTo>
                  <a:pt x="0" y="3835400"/>
                </a:lnTo>
              </a:path>
              <a:path h="4756150">
                <a:moveTo>
                  <a:pt x="0" y="3835400"/>
                </a:moveTo>
                <a:lnTo>
                  <a:pt x="0" y="4756150"/>
                </a:lnTo>
              </a:path>
            </a:pathLst>
          </a:custGeom>
          <a:ln w="12699">
            <a:solidFill>
              <a:srgbClr val="000000"/>
            </a:solidFill>
          </a:ln>
        </p:spPr>
        <p:txBody>
          <a:bodyPr wrap="square" lIns="0" tIns="0" rIns="0" bIns="0" rtlCol="0"/>
          <a:lstStyle/>
          <a:p/>
        </p:txBody>
      </p:sp>
      <p:sp>
        <p:nvSpPr>
          <p:cNvPr id="8" name="object 8"/>
          <p:cNvSpPr/>
          <p:nvPr/>
        </p:nvSpPr>
        <p:spPr>
          <a:xfrm flipH="1">
            <a:off x="8893176" y="1763711"/>
            <a:ext cx="0" cy="4756150"/>
          </a:xfrm>
          <a:custGeom>
            <a:rect l="l" t="t" r="r" b="b"/>
            <a:pathLst>
              <a:path h="4756150">
                <a:moveTo>
                  <a:pt x="0" y="0"/>
                </a:moveTo>
                <a:lnTo>
                  <a:pt x="0" y="579437"/>
                </a:lnTo>
              </a:path>
              <a:path h="4756150">
                <a:moveTo>
                  <a:pt x="0" y="579437"/>
                </a:moveTo>
                <a:lnTo>
                  <a:pt x="0" y="1795463"/>
                </a:lnTo>
              </a:path>
              <a:path h="4756150">
                <a:moveTo>
                  <a:pt x="0" y="1795463"/>
                </a:moveTo>
                <a:lnTo>
                  <a:pt x="0" y="3011488"/>
                </a:lnTo>
              </a:path>
              <a:path h="4756150">
                <a:moveTo>
                  <a:pt x="0" y="3011488"/>
                </a:moveTo>
                <a:lnTo>
                  <a:pt x="0" y="3835400"/>
                </a:lnTo>
              </a:path>
              <a:path h="4756150">
                <a:moveTo>
                  <a:pt x="0" y="3835400"/>
                </a:moveTo>
                <a:lnTo>
                  <a:pt x="0" y="4756150"/>
                </a:lnTo>
              </a:path>
            </a:pathLst>
          </a:custGeom>
          <a:ln w="28574">
            <a:solidFill>
              <a:srgbClr val="000000"/>
            </a:solidFill>
          </a:ln>
        </p:spPr>
        <p:txBody>
          <a:bodyPr wrap="square" lIns="0" tIns="0" rIns="0" bIns="0" rtlCol="0"/>
          <a:lstStyle/>
          <a:p/>
        </p:txBody>
      </p:sp>
      <p:sp>
        <p:nvSpPr>
          <p:cNvPr id="9" name="object 9"/>
          <p:cNvSpPr/>
          <p:nvPr/>
        </p:nvSpPr>
        <p:spPr>
          <a:xfrm>
            <a:off x="395287" y="1763711"/>
            <a:ext cx="8498205" cy="0"/>
          </a:xfrm>
          <a:custGeom>
            <a:rect l="l" t="t" r="r" b="b"/>
            <a:pathLst>
              <a:path w="8498205">
                <a:moveTo>
                  <a:pt x="0" y="0"/>
                </a:moveTo>
                <a:lnTo>
                  <a:pt x="504825" y="0"/>
                </a:lnTo>
              </a:path>
              <a:path w="8498205">
                <a:moveTo>
                  <a:pt x="504825" y="0"/>
                </a:moveTo>
                <a:lnTo>
                  <a:pt x="1990725" y="0"/>
                </a:lnTo>
              </a:path>
              <a:path w="8498205">
                <a:moveTo>
                  <a:pt x="1990725" y="0"/>
                </a:moveTo>
                <a:lnTo>
                  <a:pt x="3824287" y="0"/>
                </a:lnTo>
              </a:path>
              <a:path w="8498205">
                <a:moveTo>
                  <a:pt x="3824287" y="0"/>
                </a:moveTo>
                <a:lnTo>
                  <a:pt x="5305425" y="0"/>
                </a:lnTo>
              </a:path>
              <a:path w="8498205">
                <a:moveTo>
                  <a:pt x="5305425" y="0"/>
                </a:moveTo>
                <a:lnTo>
                  <a:pt x="7085013" y="0"/>
                </a:lnTo>
              </a:path>
              <a:path w="8498205">
                <a:moveTo>
                  <a:pt x="7085013" y="0"/>
                </a:moveTo>
                <a:lnTo>
                  <a:pt x="8497888" y="0"/>
                </a:lnTo>
              </a:path>
            </a:pathLst>
          </a:custGeom>
          <a:ln w="28574">
            <a:solidFill>
              <a:srgbClr val="000000"/>
            </a:solidFill>
          </a:ln>
        </p:spPr>
        <p:txBody>
          <a:bodyPr wrap="square" lIns="0" tIns="0" rIns="0" bIns="0" rtlCol="0"/>
          <a:lstStyle/>
          <a:p/>
        </p:txBody>
      </p:sp>
      <p:sp>
        <p:nvSpPr>
          <p:cNvPr id="10" name="object 10"/>
          <p:cNvSpPr/>
          <p:nvPr/>
        </p:nvSpPr>
        <p:spPr>
          <a:xfrm>
            <a:off x="395287" y="2343149"/>
            <a:ext cx="8498205" cy="0"/>
          </a:xfrm>
          <a:custGeom>
            <a:rect l="l" t="t" r="r" b="b"/>
            <a:pathLst>
              <a:path w="8498205">
                <a:moveTo>
                  <a:pt x="0" y="0"/>
                </a:moveTo>
                <a:lnTo>
                  <a:pt x="504825" y="0"/>
                </a:lnTo>
              </a:path>
              <a:path w="8498205">
                <a:moveTo>
                  <a:pt x="504825" y="0"/>
                </a:moveTo>
                <a:lnTo>
                  <a:pt x="1990725" y="0"/>
                </a:lnTo>
              </a:path>
              <a:path w="8498205">
                <a:moveTo>
                  <a:pt x="1990725" y="0"/>
                </a:moveTo>
                <a:lnTo>
                  <a:pt x="3824287" y="0"/>
                </a:lnTo>
              </a:path>
              <a:path w="8498205">
                <a:moveTo>
                  <a:pt x="3824287" y="0"/>
                </a:moveTo>
                <a:lnTo>
                  <a:pt x="5305425" y="0"/>
                </a:lnTo>
              </a:path>
              <a:path w="8498205">
                <a:moveTo>
                  <a:pt x="5305425" y="0"/>
                </a:moveTo>
                <a:lnTo>
                  <a:pt x="7085013" y="0"/>
                </a:lnTo>
              </a:path>
              <a:path w="8498205">
                <a:moveTo>
                  <a:pt x="7085013" y="0"/>
                </a:moveTo>
                <a:lnTo>
                  <a:pt x="8497888" y="0"/>
                </a:lnTo>
              </a:path>
            </a:pathLst>
          </a:custGeom>
          <a:ln w="12699">
            <a:solidFill>
              <a:srgbClr val="000000"/>
            </a:solidFill>
          </a:ln>
        </p:spPr>
        <p:txBody>
          <a:bodyPr wrap="square" lIns="0" tIns="0" rIns="0" bIns="0" rtlCol="0"/>
          <a:lstStyle/>
          <a:p/>
        </p:txBody>
      </p:sp>
      <p:sp>
        <p:nvSpPr>
          <p:cNvPr id="11" name="object 11"/>
          <p:cNvSpPr/>
          <p:nvPr/>
        </p:nvSpPr>
        <p:spPr>
          <a:xfrm>
            <a:off x="395287" y="3559174"/>
            <a:ext cx="8498205" cy="0"/>
          </a:xfrm>
          <a:custGeom>
            <a:rect l="l" t="t" r="r" b="b"/>
            <a:pathLst>
              <a:path w="8498205">
                <a:moveTo>
                  <a:pt x="0" y="0"/>
                </a:moveTo>
                <a:lnTo>
                  <a:pt x="504825" y="0"/>
                </a:lnTo>
              </a:path>
              <a:path w="8498205">
                <a:moveTo>
                  <a:pt x="504825" y="0"/>
                </a:moveTo>
                <a:lnTo>
                  <a:pt x="1990725" y="0"/>
                </a:lnTo>
              </a:path>
              <a:path w="8498205">
                <a:moveTo>
                  <a:pt x="1990725" y="0"/>
                </a:moveTo>
                <a:lnTo>
                  <a:pt x="3824287" y="0"/>
                </a:lnTo>
              </a:path>
              <a:path w="8498205">
                <a:moveTo>
                  <a:pt x="3824287" y="0"/>
                </a:moveTo>
                <a:lnTo>
                  <a:pt x="5305425" y="0"/>
                </a:lnTo>
              </a:path>
              <a:path w="8498205">
                <a:moveTo>
                  <a:pt x="5305425" y="0"/>
                </a:moveTo>
                <a:lnTo>
                  <a:pt x="7085013" y="0"/>
                </a:lnTo>
              </a:path>
              <a:path w="8498205">
                <a:moveTo>
                  <a:pt x="7085013" y="0"/>
                </a:moveTo>
                <a:lnTo>
                  <a:pt x="8497888" y="0"/>
                </a:lnTo>
              </a:path>
            </a:pathLst>
          </a:custGeom>
          <a:ln w="12699">
            <a:solidFill>
              <a:srgbClr val="000000"/>
            </a:solidFill>
          </a:ln>
        </p:spPr>
        <p:txBody>
          <a:bodyPr wrap="square" lIns="0" tIns="0" rIns="0" bIns="0" rtlCol="0"/>
          <a:lstStyle/>
          <a:p/>
        </p:txBody>
      </p:sp>
      <p:sp>
        <p:nvSpPr>
          <p:cNvPr id="12" name="object 12"/>
          <p:cNvSpPr/>
          <p:nvPr/>
        </p:nvSpPr>
        <p:spPr>
          <a:xfrm>
            <a:off x="395287" y="4775199"/>
            <a:ext cx="8498205" cy="0"/>
          </a:xfrm>
          <a:custGeom>
            <a:rect l="l" t="t" r="r" b="b"/>
            <a:pathLst>
              <a:path w="8498205">
                <a:moveTo>
                  <a:pt x="0" y="0"/>
                </a:moveTo>
                <a:lnTo>
                  <a:pt x="504825" y="0"/>
                </a:lnTo>
              </a:path>
              <a:path w="8498205">
                <a:moveTo>
                  <a:pt x="504825" y="0"/>
                </a:moveTo>
                <a:lnTo>
                  <a:pt x="1990725" y="0"/>
                </a:lnTo>
              </a:path>
              <a:path w="8498205">
                <a:moveTo>
                  <a:pt x="1990725" y="0"/>
                </a:moveTo>
                <a:lnTo>
                  <a:pt x="3824287" y="0"/>
                </a:lnTo>
              </a:path>
              <a:path w="8498205">
                <a:moveTo>
                  <a:pt x="3824287" y="0"/>
                </a:moveTo>
                <a:lnTo>
                  <a:pt x="5305425" y="0"/>
                </a:lnTo>
              </a:path>
              <a:path w="8498205">
                <a:moveTo>
                  <a:pt x="5305425" y="0"/>
                </a:moveTo>
                <a:lnTo>
                  <a:pt x="7085013" y="0"/>
                </a:lnTo>
              </a:path>
              <a:path w="8498205">
                <a:moveTo>
                  <a:pt x="7085013" y="0"/>
                </a:moveTo>
                <a:lnTo>
                  <a:pt x="8497888" y="0"/>
                </a:lnTo>
              </a:path>
            </a:pathLst>
          </a:custGeom>
          <a:ln w="12699">
            <a:solidFill>
              <a:srgbClr val="000000"/>
            </a:solidFill>
          </a:ln>
        </p:spPr>
        <p:txBody>
          <a:bodyPr wrap="square" lIns="0" tIns="0" rIns="0" bIns="0" rtlCol="0"/>
          <a:lstStyle/>
          <a:p/>
        </p:txBody>
      </p:sp>
      <p:sp>
        <p:nvSpPr>
          <p:cNvPr id="13" name="object 13"/>
          <p:cNvSpPr/>
          <p:nvPr/>
        </p:nvSpPr>
        <p:spPr>
          <a:xfrm>
            <a:off x="395287" y="5599111"/>
            <a:ext cx="8498205" cy="0"/>
          </a:xfrm>
          <a:custGeom>
            <a:rect l="l" t="t" r="r" b="b"/>
            <a:pathLst>
              <a:path w="8498205">
                <a:moveTo>
                  <a:pt x="0" y="0"/>
                </a:moveTo>
                <a:lnTo>
                  <a:pt x="504825" y="0"/>
                </a:lnTo>
              </a:path>
              <a:path w="8498205">
                <a:moveTo>
                  <a:pt x="504825" y="0"/>
                </a:moveTo>
                <a:lnTo>
                  <a:pt x="1990725" y="0"/>
                </a:lnTo>
              </a:path>
              <a:path w="8498205">
                <a:moveTo>
                  <a:pt x="1990725" y="0"/>
                </a:moveTo>
                <a:lnTo>
                  <a:pt x="3824287" y="0"/>
                </a:lnTo>
              </a:path>
              <a:path w="8498205">
                <a:moveTo>
                  <a:pt x="3824287" y="0"/>
                </a:moveTo>
                <a:lnTo>
                  <a:pt x="5305425" y="0"/>
                </a:lnTo>
              </a:path>
              <a:path w="8498205">
                <a:moveTo>
                  <a:pt x="5305425" y="0"/>
                </a:moveTo>
                <a:lnTo>
                  <a:pt x="7085013" y="0"/>
                </a:lnTo>
              </a:path>
              <a:path w="8498205">
                <a:moveTo>
                  <a:pt x="7085013" y="0"/>
                </a:moveTo>
                <a:lnTo>
                  <a:pt x="8497888" y="0"/>
                </a:lnTo>
              </a:path>
            </a:pathLst>
          </a:custGeom>
          <a:ln w="12699">
            <a:solidFill>
              <a:srgbClr val="000000"/>
            </a:solidFill>
          </a:ln>
        </p:spPr>
        <p:txBody>
          <a:bodyPr wrap="square" lIns="0" tIns="0" rIns="0" bIns="0" rtlCol="0"/>
          <a:lstStyle/>
          <a:p/>
        </p:txBody>
      </p:sp>
      <p:sp>
        <p:nvSpPr>
          <p:cNvPr id="14" name="object 14"/>
          <p:cNvSpPr/>
          <p:nvPr/>
        </p:nvSpPr>
        <p:spPr>
          <a:xfrm>
            <a:off x="395287" y="6519861"/>
            <a:ext cx="8498205" cy="0"/>
          </a:xfrm>
          <a:custGeom>
            <a:rect l="l" t="t" r="r" b="b"/>
            <a:pathLst>
              <a:path w="8498205">
                <a:moveTo>
                  <a:pt x="0" y="0"/>
                </a:moveTo>
                <a:lnTo>
                  <a:pt x="504825" y="0"/>
                </a:lnTo>
              </a:path>
              <a:path w="8498205">
                <a:moveTo>
                  <a:pt x="504825" y="0"/>
                </a:moveTo>
                <a:lnTo>
                  <a:pt x="1990725" y="0"/>
                </a:lnTo>
              </a:path>
              <a:path w="8498205">
                <a:moveTo>
                  <a:pt x="1990725" y="0"/>
                </a:moveTo>
                <a:lnTo>
                  <a:pt x="3824287" y="0"/>
                </a:lnTo>
              </a:path>
              <a:path w="8498205">
                <a:moveTo>
                  <a:pt x="3824287" y="0"/>
                </a:moveTo>
                <a:lnTo>
                  <a:pt x="5305425" y="0"/>
                </a:lnTo>
              </a:path>
              <a:path w="8498205">
                <a:moveTo>
                  <a:pt x="5305425" y="0"/>
                </a:moveTo>
                <a:lnTo>
                  <a:pt x="7085013" y="0"/>
                </a:lnTo>
              </a:path>
              <a:path w="8498205">
                <a:moveTo>
                  <a:pt x="7085013" y="0"/>
                </a:moveTo>
                <a:lnTo>
                  <a:pt x="8497888" y="0"/>
                </a:lnTo>
              </a:path>
            </a:pathLst>
          </a:custGeom>
          <a:ln w="28574">
            <a:solidFill>
              <a:srgbClr val="000000"/>
            </a:solidFill>
          </a:ln>
        </p:spPr>
        <p:txBody>
          <a:bodyPr wrap="square" lIns="0" tIns="0" rIns="0" bIns="0" rtlCol="0"/>
          <a:lstStyle/>
          <a:p/>
        </p:txBody>
      </p:sp>
      <p:sp>
        <p:nvSpPr>
          <p:cNvPr id="15" name="object 1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grpSp>
        <p:nvGrpSpPr>
          <p:cNvPr id="3" name="object 3"/>
          <p:cNvGrpSpPr/>
          <p:nvPr/>
        </p:nvGrpSpPr>
        <p:grpSpPr>
          <a:xfrm>
            <a:off x="609600" y="1562099"/>
            <a:ext cx="7958455" cy="114300"/>
            <a:chOff x="609600" y="1562099"/>
            <a:chExt cx="7958455" cy="114300"/>
          </a:xfrm>
        </p:grpSpPr>
        <p:sp>
          <p:nvSpPr>
            <p:cNvPr id="4" name="object 4"/>
            <p:cNvSpPr/>
            <p:nvPr/>
          </p:nvSpPr>
          <p:spPr>
            <a:xfrm>
              <a:off x="609600" y="1566862"/>
              <a:ext cx="4647565" cy="109855"/>
            </a:xfrm>
            <a:custGeom>
              <a:rect l="l" t="t" r="r" b="b"/>
              <a:pathLst>
                <a:path w="4647565" h="109855">
                  <a:moveTo>
                    <a:pt x="4647552" y="0"/>
                  </a:moveTo>
                  <a:lnTo>
                    <a:pt x="0" y="0"/>
                  </a:lnTo>
                  <a:lnTo>
                    <a:pt x="0" y="109537"/>
                  </a:lnTo>
                  <a:lnTo>
                    <a:pt x="4647552" y="109537"/>
                  </a:lnTo>
                  <a:lnTo>
                    <a:pt x="4647552" y="0"/>
                  </a:lnTo>
                  <a:close/>
                </a:path>
              </a:pathLst>
            </a:custGeom>
            <a:solidFill>
              <a:srgbClr val="CC0000"/>
            </a:solidFill>
          </p:spPr>
          <p:txBody>
            <a:bodyPr wrap="square" lIns="0" tIns="0" rIns="0" bIns="0" rtlCol="0"/>
            <a:lstStyle/>
            <a:p/>
          </p:txBody>
        </p:sp>
        <p:sp>
          <p:nvSpPr>
            <p:cNvPr id="5" name="object 5"/>
            <p:cNvSpPr/>
            <p:nvPr/>
          </p:nvSpPr>
          <p:spPr>
            <a:xfrm>
              <a:off x="609600" y="1566862"/>
              <a:ext cx="7958455" cy="0"/>
            </a:xfrm>
            <a:custGeom>
              <a:rect l="l" t="t" r="r" b="b"/>
              <a:pathLst>
                <a:path w="7958455">
                  <a:moveTo>
                    <a:pt x="0" y="0"/>
                  </a:moveTo>
                  <a:lnTo>
                    <a:pt x="7958139" y="0"/>
                  </a:lnTo>
                </a:path>
              </a:pathLst>
            </a:custGeom>
            <a:ln w="9525">
              <a:solidFill>
                <a:srgbClr val="CC0000"/>
              </a:solidFill>
            </a:ln>
          </p:spPr>
          <p:txBody>
            <a:bodyPr wrap="square" lIns="0" tIns="0" rIns="0" bIns="0" rtlCol="0"/>
            <a:lstStyle/>
            <a:p/>
          </p:txBody>
        </p:sp>
      </p:grpSp>
      <p:sp>
        <p:nvSpPr>
          <p:cNvPr id="6" name="object 6"/>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五、卫生陶瓷产品术语及解释</a:t>
            </a:r>
            <a:endParaRPr sz="3800"/>
          </a:p>
        </p:txBody>
      </p:sp>
      <p:sp>
        <p:nvSpPr>
          <p:cNvPr id="7" name="object 7"/>
          <p:cNvSpPr/>
          <p:nvPr/>
        </p:nvSpPr>
        <p:spPr>
          <a:xfrm>
            <a:off x="566737" y="1752599"/>
            <a:ext cx="8181975" cy="4700905"/>
          </a:xfrm>
          <a:custGeom>
            <a:rect l="l" t="t" r="r" b="b"/>
            <a:pathLst>
              <a:path w="8181975" h="4700905">
                <a:moveTo>
                  <a:pt x="0" y="0"/>
                </a:moveTo>
                <a:lnTo>
                  <a:pt x="8181974" y="0"/>
                </a:lnTo>
                <a:lnTo>
                  <a:pt x="8181974" y="4700588"/>
                </a:lnTo>
                <a:lnTo>
                  <a:pt x="0" y="4700588"/>
                </a:lnTo>
                <a:lnTo>
                  <a:pt x="0" y="0"/>
                </a:lnTo>
                <a:close/>
              </a:path>
            </a:pathLst>
          </a:custGeom>
          <a:ln w="9525">
            <a:solidFill>
              <a:srgbClr val="000000"/>
            </a:solidFill>
          </a:ln>
        </p:spPr>
        <p:txBody>
          <a:bodyPr wrap="square" lIns="0" tIns="0" rIns="0" bIns="0" rtlCol="0"/>
          <a:lstStyle/>
          <a:p/>
        </p:txBody>
      </p:sp>
      <p:sp>
        <p:nvSpPr>
          <p:cNvPr id="8" name="object 8"/>
          <p:cNvSpPr txBox="1"/>
          <p:nvPr/>
        </p:nvSpPr>
        <p:spPr>
          <a:xfrm>
            <a:off x="596900" y="1691393"/>
            <a:ext cx="8131809" cy="4521200"/>
          </a:xfrm>
          <a:prstGeom prst="rect">
            <a:avLst/>
          </a:prstGeom>
        </p:spPr>
        <p:txBody>
          <a:bodyPr vert="horz" wrap="square" lIns="0" tIns="104139" rIns="0" bIns="0" rtlCol="0">
            <a:spAutoFit/>
          </a:bodyPr>
          <a:lstStyle/>
          <a:p>
            <a:pPr marL="60960">
              <a:lnSpc>
                <a:spcPct val="100000"/>
              </a:lnSpc>
              <a:spcBef>
                <a:spcPts val="819"/>
              </a:spcBef>
            </a:pPr>
            <a:r>
              <a:rPr sz="3000" b="1" spc="-355">
                <a:latin typeface="微软雅黑"/>
                <a:cs typeface="微软雅黑"/>
              </a:rPr>
              <a:t>1</a:t>
            </a:r>
            <a:r>
              <a:rPr sz="3000" b="1">
                <a:latin typeface="微软雅黑"/>
                <a:cs typeface="微软雅黑"/>
              </a:rPr>
              <a:t>、</a:t>
            </a:r>
            <a:r>
              <a:rPr sz="3000" b="1" spc="130">
                <a:latin typeface="微软雅黑"/>
                <a:cs typeface="微软雅黑"/>
              </a:rPr>
              <a:t> </a:t>
            </a:r>
            <a:r>
              <a:rPr sz="3000" b="1" spc="-5">
                <a:latin typeface="微软雅黑"/>
                <a:cs typeface="微软雅黑"/>
              </a:rPr>
              <a:t>卫生陶瓷：用作卫生设施的有釉陶瓷制品。</a:t>
            </a:r>
            <a:endParaRPr sz="3000">
              <a:latin typeface="微软雅黑"/>
              <a:cs typeface="微软雅黑"/>
            </a:endParaRPr>
          </a:p>
          <a:p>
            <a:pPr marL="310515" marR="5080" indent="-249554">
              <a:lnSpc>
                <a:spcPct val="101600"/>
              </a:lnSpc>
              <a:spcBef>
                <a:spcPts val="660"/>
              </a:spcBef>
              <a:buAutoNum type="arabicPlain" startAt="2"/>
              <a:tabLst>
                <a:tab pos="530860"/>
                <a:tab pos="879475"/>
              </a:tabLst>
            </a:pPr>
            <a:r>
              <a:rPr sz="3000" b="1" spc="-50">
                <a:latin typeface="微软雅黑"/>
                <a:cs typeface="微软雅黑"/>
              </a:rPr>
              <a:t>、</a:t>
            </a:r>
            <a:r>
              <a:rPr sz="3000" b="1">
                <a:latin typeface="微软雅黑"/>
                <a:cs typeface="微软雅黑"/>
              </a:rPr>
              <a:t>	瓷质卫生陶瓷：由粘土或其它无机非金属</a:t>
            </a:r>
            <a:r>
              <a:rPr sz="3000" b="1" spc="-50">
                <a:latin typeface="微软雅黑"/>
                <a:cs typeface="微软雅黑"/>
              </a:rPr>
              <a:t>原</a:t>
            </a:r>
            <a:r>
              <a:rPr sz="3000" b="1" spc="750">
                <a:latin typeface="微软雅黑"/>
                <a:cs typeface="微软雅黑"/>
              </a:rPr>
              <a:t>                       	</a:t>
            </a:r>
            <a:r>
              <a:rPr sz="3000" b="1">
                <a:latin typeface="微软雅黑"/>
                <a:cs typeface="微软雅黑"/>
              </a:rPr>
              <a:t>料，经成型、高温烧结而成的用做卫生设</a:t>
            </a:r>
            <a:r>
              <a:rPr sz="3000" b="1" spc="-50">
                <a:latin typeface="微软雅黑"/>
                <a:cs typeface="微软雅黑"/>
              </a:rPr>
              <a:t>施	</a:t>
            </a:r>
            <a:r>
              <a:rPr sz="3000" b="1">
                <a:latin typeface="微软雅黑"/>
                <a:cs typeface="微软雅黑"/>
              </a:rPr>
              <a:t>的吸水率</a:t>
            </a:r>
            <a:r>
              <a:rPr sz="3000" b="1" spc="-145">
                <a:latin typeface="微软雅黑"/>
                <a:cs typeface="微软雅黑"/>
              </a:rPr>
              <a:t>≤0.5%</a:t>
            </a:r>
            <a:r>
              <a:rPr sz="3000" b="1">
                <a:latin typeface="微软雅黑"/>
                <a:cs typeface="微软雅黑"/>
              </a:rPr>
              <a:t>的有釉陶瓷制品</a:t>
            </a:r>
            <a:r>
              <a:rPr sz="3000" b="1" spc="-50">
                <a:latin typeface="微软雅黑"/>
                <a:cs typeface="微软雅黑"/>
              </a:rPr>
              <a:t>。</a:t>
            </a:r>
            <a:endParaRPr sz="3000">
              <a:latin typeface="微软雅黑"/>
              <a:cs typeface="微软雅黑"/>
            </a:endParaRPr>
          </a:p>
          <a:p>
            <a:pPr marL="310515" marR="5080" indent="-249554">
              <a:lnSpc>
                <a:spcPct val="101600"/>
              </a:lnSpc>
              <a:spcBef>
                <a:spcPts val="550"/>
              </a:spcBef>
              <a:buAutoNum type="arabicPlain" startAt="2"/>
              <a:tabLst>
                <a:tab pos="530860"/>
                <a:tab pos="879475"/>
              </a:tabLst>
            </a:pPr>
            <a:r>
              <a:rPr sz="3000" b="1">
                <a:latin typeface="微软雅黑"/>
                <a:cs typeface="微软雅黑"/>
              </a:rPr>
              <a:t>、	陶质卫生陶瓷：用粘土或其它无机非金属原	料经成型、高温烧结而成的用做卫生设施的</a:t>
            </a:r>
            <a:r>
              <a:rPr sz="3000" b="1" spc="-3040">
                <a:latin typeface="微软雅黑"/>
                <a:cs typeface="微软雅黑"/>
              </a:rPr>
              <a:t>吸	</a:t>
            </a:r>
            <a:r>
              <a:rPr sz="3000" b="1">
                <a:latin typeface="微软雅黑"/>
                <a:cs typeface="微软雅黑"/>
              </a:rPr>
              <a:t>水率大于</a:t>
            </a:r>
            <a:r>
              <a:rPr sz="3000" b="1" spc="-840">
                <a:latin typeface="微软雅黑"/>
                <a:cs typeface="微软雅黑"/>
              </a:rPr>
              <a:t>8%</a:t>
            </a:r>
            <a:r>
              <a:rPr sz="3000" b="1">
                <a:latin typeface="微软雅黑"/>
                <a:cs typeface="微软雅黑"/>
              </a:rPr>
              <a:t>而小于</a:t>
            </a:r>
            <a:r>
              <a:rPr sz="3000" b="1" spc="-675">
                <a:latin typeface="微软雅黑"/>
                <a:cs typeface="微软雅黑"/>
              </a:rPr>
              <a:t>15%</a:t>
            </a:r>
            <a:r>
              <a:rPr sz="3000" b="1">
                <a:latin typeface="微软雅黑"/>
                <a:cs typeface="微软雅黑"/>
              </a:rPr>
              <a:t>的有釉陶瓷制品。</a:t>
            </a:r>
            <a:endParaRPr sz="3000">
              <a:latin typeface="微软雅黑"/>
              <a:cs typeface="微软雅黑"/>
            </a:endParaRPr>
          </a:p>
          <a:p>
            <a:pPr marL="309880" indent="-249554">
              <a:lnSpc>
                <a:spcPct val="100000"/>
              </a:lnSpc>
              <a:spcBef>
                <a:spcPts val="600"/>
              </a:spcBef>
              <a:buAutoNum type="arabicPlain" startAt="2"/>
              <a:tabLst>
                <a:tab pos="310515"/>
                <a:tab pos="879475"/>
              </a:tabLst>
            </a:pPr>
            <a:r>
              <a:rPr sz="3000" b="1" spc="-50">
                <a:latin typeface="微软雅黑"/>
                <a:cs typeface="微软雅黑"/>
              </a:rPr>
              <a:t>、</a:t>
            </a:r>
            <a:r>
              <a:rPr sz="3000" b="1">
                <a:latin typeface="微软雅黑"/>
                <a:cs typeface="微软雅黑"/>
              </a:rPr>
              <a:t>	节水型坐便器：按标准规定方法进行测试</a:t>
            </a:r>
            <a:r>
              <a:rPr sz="3000" b="1" spc="-50">
                <a:latin typeface="微软雅黑"/>
                <a:cs typeface="微软雅黑"/>
              </a:rPr>
              <a:t>，</a:t>
            </a:r>
            <a:endParaRPr sz="3000">
              <a:latin typeface="微软雅黑"/>
              <a:cs typeface="微软雅黑"/>
            </a:endParaRPr>
          </a:p>
          <a:p>
            <a:pPr marL="12700">
              <a:lnSpc>
                <a:spcPct val="100000"/>
              </a:lnSpc>
              <a:spcBef>
                <a:spcPts val="120"/>
              </a:spcBef>
              <a:tabLst>
                <a:tab pos="530860"/>
                <a:tab pos="7936865"/>
              </a:tabLst>
            </a:pPr>
            <a:r>
              <a:rPr sz="3000" b="1" u="sng">
                <a:uFill>
                  <a:solidFill>
                    <a:srgbClr val="CC0000"/>
                  </a:solidFill>
                </a:uFill>
                <a:latin typeface="Times New Roman"/>
                <a:cs typeface="Times New Roman"/>
              </a:rPr>
              <a:t>	</a:t>
            </a:r>
            <a:r>
              <a:rPr sz="3000" b="1" u="sng">
                <a:uFill>
                  <a:solidFill>
                    <a:srgbClr val="CC0000"/>
                  </a:solidFill>
                </a:uFill>
                <a:latin typeface="微软雅黑"/>
                <a:cs typeface="微软雅黑"/>
              </a:rPr>
              <a:t>用水量不大于</a:t>
            </a:r>
            <a:r>
              <a:rPr sz="3000" b="1" u="sng" spc="-265">
                <a:uFill>
                  <a:solidFill>
                    <a:srgbClr val="CC0000"/>
                  </a:solidFill>
                </a:uFill>
                <a:latin typeface="微软雅黑"/>
                <a:cs typeface="微软雅黑"/>
              </a:rPr>
              <a:t>6L</a:t>
            </a:r>
            <a:r>
              <a:rPr sz="3000" b="1" u="sng">
                <a:uFill>
                  <a:solidFill>
                    <a:srgbClr val="CC0000"/>
                  </a:solidFill>
                </a:uFill>
                <a:latin typeface="微软雅黑"/>
                <a:cs typeface="微软雅黑"/>
              </a:rPr>
              <a:t>的坐便器</a:t>
            </a:r>
            <a:r>
              <a:rPr sz="3000" b="1" u="sng" spc="-50">
                <a:uFill>
                  <a:solidFill>
                    <a:srgbClr val="CC0000"/>
                  </a:solidFill>
                </a:uFill>
                <a:latin typeface="微软雅黑"/>
                <a:cs typeface="微软雅黑"/>
              </a:rPr>
              <a:t>。</a:t>
            </a:r>
            <a:r>
              <a:rPr sz="3000" b="1" u="sng">
                <a:uFill>
                  <a:solidFill>
                    <a:srgbClr val="CC0000"/>
                  </a:solidFill>
                </a:uFill>
                <a:latin typeface="微软雅黑"/>
                <a:cs typeface="微软雅黑"/>
              </a:rPr>
              <a:t>	</a:t>
            </a:r>
            <a:endParaRPr sz="3000">
              <a:latin typeface="微软雅黑"/>
              <a:cs typeface="微软雅黑"/>
            </a:endParaRPr>
          </a:p>
        </p:txBody>
      </p:sp>
      <p:sp>
        <p:nvSpPr>
          <p:cNvPr id="9" name="object 9"/>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五、卫生陶瓷产品术语及解释</a:t>
            </a:r>
            <a:endParaRPr sz="3800"/>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645478" y="1749248"/>
            <a:ext cx="8101965" cy="4062729"/>
          </a:xfrm>
          <a:prstGeom prst="rect">
            <a:avLst/>
          </a:prstGeom>
        </p:spPr>
        <p:txBody>
          <a:bodyPr vert="horz" wrap="square" lIns="0" tIns="53340" rIns="0" bIns="0" rtlCol="0">
            <a:spAutoFit/>
          </a:bodyPr>
          <a:lstStyle/>
          <a:p>
            <a:pPr marL="461009" marR="5080" indent="-448309">
              <a:lnSpc>
                <a:spcPts val="3350"/>
              </a:lnSpc>
              <a:spcBef>
                <a:spcPts val="420"/>
              </a:spcBef>
              <a:buAutoNum type="arabicPlain" startAt="5"/>
              <a:tabLst>
                <a:tab pos="461645"/>
                <a:tab pos="482600"/>
                <a:tab pos="1230630"/>
              </a:tabLst>
            </a:pPr>
            <a:r>
              <a:rPr sz="3000" b="1" spc="-50">
                <a:latin typeface="微软雅黑"/>
                <a:cs typeface="微软雅黑"/>
              </a:rPr>
              <a:t>、</a:t>
            </a:r>
            <a:r>
              <a:rPr sz="3000" b="1">
                <a:latin typeface="微软雅黑"/>
                <a:cs typeface="微软雅黑"/>
              </a:rPr>
              <a:t>	冲落式坐便器：借冲洗水的冲力直接将</a:t>
            </a:r>
            <a:r>
              <a:rPr sz="3000" b="1" spc="-50">
                <a:latin typeface="微软雅黑"/>
                <a:cs typeface="微软雅黑"/>
              </a:rPr>
              <a:t>便		</a:t>
            </a:r>
            <a:r>
              <a:rPr sz="3000" b="1">
                <a:latin typeface="微软雅黑"/>
                <a:cs typeface="微软雅黑"/>
              </a:rPr>
              <a:t>器内的污物排出的便器</a:t>
            </a:r>
            <a:r>
              <a:rPr sz="3000" b="1" spc="-50">
                <a:latin typeface="微软雅黑"/>
                <a:cs typeface="微软雅黑"/>
              </a:rPr>
              <a:t>。</a:t>
            </a:r>
            <a:endParaRPr sz="3000">
              <a:latin typeface="微软雅黑"/>
              <a:cs typeface="微软雅黑"/>
            </a:endParaRPr>
          </a:p>
          <a:p>
            <a:pPr marL="461009" marR="5080" indent="-448309">
              <a:lnSpc>
                <a:spcPts val="3350"/>
              </a:lnSpc>
              <a:spcBef>
                <a:spcPts val="500"/>
              </a:spcBef>
              <a:buAutoNum type="arabicPlain" startAt="5"/>
              <a:tabLst>
                <a:tab pos="461645"/>
                <a:tab pos="482600"/>
                <a:tab pos="1230630"/>
              </a:tabLst>
            </a:pPr>
            <a:r>
              <a:rPr sz="3000" b="1" spc="-50">
                <a:latin typeface="微软雅黑"/>
                <a:cs typeface="微软雅黑"/>
              </a:rPr>
              <a:t>、</a:t>
            </a:r>
            <a:r>
              <a:rPr sz="3000" b="1">
                <a:latin typeface="微软雅黑"/>
                <a:cs typeface="微软雅黑"/>
              </a:rPr>
              <a:t>	虹吸式坐便器：借冲洗水在排水道所形</a:t>
            </a:r>
            <a:r>
              <a:rPr sz="3000" b="1" spc="-50">
                <a:latin typeface="微软雅黑"/>
                <a:cs typeface="微软雅黑"/>
              </a:rPr>
              <a:t>成		</a:t>
            </a:r>
            <a:r>
              <a:rPr sz="3000" b="1">
                <a:latin typeface="微软雅黑"/>
                <a:cs typeface="微软雅黑"/>
              </a:rPr>
              <a:t>的虹吸作用将污物排出的便器</a:t>
            </a:r>
            <a:r>
              <a:rPr sz="3000" b="1" spc="-50">
                <a:latin typeface="微软雅黑"/>
                <a:cs typeface="微软雅黑"/>
              </a:rPr>
              <a:t>。</a:t>
            </a:r>
            <a:endParaRPr sz="3000">
              <a:latin typeface="微软雅黑"/>
              <a:cs typeface="微软雅黑"/>
            </a:endParaRPr>
          </a:p>
          <a:p>
            <a:pPr marL="461009" marR="5080" indent="-448309">
              <a:lnSpc>
                <a:spcPct val="91500"/>
              </a:lnSpc>
              <a:spcBef>
                <a:spcPts val="484"/>
              </a:spcBef>
              <a:buAutoNum type="arabicPlain" startAt="5"/>
              <a:tabLst>
                <a:tab pos="461645"/>
                <a:tab pos="482600"/>
                <a:tab pos="1230630"/>
              </a:tabLst>
            </a:pPr>
            <a:r>
              <a:rPr sz="3000" b="1" spc="-50">
                <a:latin typeface="微软雅黑"/>
                <a:cs typeface="微软雅黑"/>
              </a:rPr>
              <a:t>、</a:t>
            </a:r>
            <a:r>
              <a:rPr sz="3000" b="1">
                <a:latin typeface="微软雅黑"/>
                <a:cs typeface="微软雅黑"/>
              </a:rPr>
              <a:t>	喷射虹吸式坐便器：在水封下面设有喷</a:t>
            </a:r>
            <a:r>
              <a:rPr sz="3000" b="1" spc="-50">
                <a:latin typeface="微软雅黑"/>
                <a:cs typeface="微软雅黑"/>
              </a:rPr>
              <a:t>射</a:t>
            </a:r>
            <a:r>
              <a:rPr sz="3000" b="1" spc="750">
                <a:latin typeface="微软雅黑"/>
                <a:cs typeface="微软雅黑"/>
              </a:rPr>
              <a:t>                       		</a:t>
            </a:r>
            <a:r>
              <a:rPr sz="3000" b="1">
                <a:latin typeface="微软雅黑"/>
                <a:cs typeface="微软雅黑"/>
              </a:rPr>
              <a:t>水道，借喷射水流而加速污物排出的虹吸</a:t>
            </a:r>
            <a:r>
              <a:rPr sz="3000" b="1" spc="-50">
                <a:latin typeface="微软雅黑"/>
                <a:cs typeface="微软雅黑"/>
              </a:rPr>
              <a:t>式		</a:t>
            </a:r>
            <a:r>
              <a:rPr sz="3000" b="1">
                <a:latin typeface="微软雅黑"/>
                <a:cs typeface="微软雅黑"/>
              </a:rPr>
              <a:t>便器</a:t>
            </a:r>
            <a:r>
              <a:rPr sz="3000" b="1" spc="-50">
                <a:latin typeface="微软雅黑"/>
                <a:cs typeface="微软雅黑"/>
              </a:rPr>
              <a:t>。</a:t>
            </a:r>
            <a:endParaRPr sz="3000">
              <a:latin typeface="微软雅黑"/>
              <a:cs typeface="微软雅黑"/>
            </a:endParaRPr>
          </a:p>
          <a:p>
            <a:pPr marL="461009" marR="5080" indent="-448309">
              <a:lnSpc>
                <a:spcPts val="3350"/>
              </a:lnSpc>
              <a:spcBef>
                <a:spcPts val="575"/>
              </a:spcBef>
              <a:buAutoNum type="arabicPlain" startAt="5"/>
              <a:tabLst>
                <a:tab pos="461645"/>
                <a:tab pos="482600"/>
                <a:tab pos="1230630"/>
              </a:tabLst>
            </a:pPr>
            <a:r>
              <a:rPr sz="3000" b="1" spc="-50">
                <a:latin typeface="微软雅黑"/>
                <a:cs typeface="微软雅黑"/>
              </a:rPr>
              <a:t>、</a:t>
            </a:r>
            <a:r>
              <a:rPr sz="3000" b="1">
                <a:latin typeface="微软雅黑"/>
                <a:cs typeface="微软雅黑"/>
              </a:rPr>
              <a:t>	漩涡虹吸式坐便器：利用冲洗水流形成</a:t>
            </a:r>
            <a:r>
              <a:rPr sz="3000" b="1" spc="-50">
                <a:latin typeface="微软雅黑"/>
                <a:cs typeface="微软雅黑"/>
              </a:rPr>
              <a:t>的		</a:t>
            </a:r>
            <a:r>
              <a:rPr sz="3000" b="1">
                <a:latin typeface="微软雅黑"/>
                <a:cs typeface="微软雅黑"/>
              </a:rPr>
              <a:t>漩涡将污物排出的虹吸式便器</a:t>
            </a:r>
            <a:r>
              <a:rPr sz="3000" b="1" spc="-50">
                <a:latin typeface="微软雅黑"/>
                <a:cs typeface="微软雅黑"/>
              </a:rPr>
              <a:t>。</a:t>
            </a:r>
            <a:endParaRPr sz="3000">
              <a:latin typeface="微软雅黑"/>
              <a:cs typeface="微软雅黑"/>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五、卫生陶瓷产品术语及解释</a:t>
            </a:r>
            <a:endParaRPr sz="3800"/>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a:spLocks noGrp="1"/>
          </p:cNvSpPr>
          <p:nvPr>
            <p:ph type="body" idx="1"/>
          </p:nvPr>
        </p:nvSpPr>
        <p:spPr>
          <a:prstGeom prst="rect">
            <a:avLst/>
          </a:prstGeom>
        </p:spPr>
        <p:txBody>
          <a:bodyPr vert="horz" wrap="square" lIns="0" tIns="104140" rIns="0" bIns="0" rtlCol="0">
            <a:spAutoFit/>
          </a:bodyPr>
          <a:lstStyle/>
          <a:p>
            <a:pPr marL="12700">
              <a:lnSpc>
                <a:spcPct val="100000"/>
              </a:lnSpc>
              <a:spcBef>
                <a:spcPts val="820"/>
              </a:spcBef>
            </a:pPr>
            <a:r>
              <a:rPr spc="-355"/>
              <a:t>9</a:t>
            </a:r>
            <a:r>
              <a:rPr/>
              <a:t>、</a:t>
            </a:r>
            <a:r>
              <a:rPr spc="130"/>
              <a:t> </a:t>
            </a:r>
            <a:r>
              <a:rPr spc="-5"/>
              <a:t>釉面：熔融于坯体表面的玻璃质致密层。</a:t>
            </a:r>
          </a:p>
          <a:p>
            <a:pPr marL="461645" marR="5080" indent="-448945">
              <a:lnSpc>
                <a:spcPct val="103200"/>
              </a:lnSpc>
              <a:spcBef>
                <a:spcPts val="605"/>
              </a:spcBef>
              <a:buAutoNum type="arabicPlain" startAt="10"/>
              <a:tabLst>
                <a:tab pos="482600"/>
                <a:tab pos="1040130"/>
              </a:tabLst>
            </a:pPr>
            <a:r>
              <a:rPr spc="-50"/>
              <a:t>、</a:t>
            </a:r>
            <a:r>
              <a:rPr/>
              <a:t>	洗净面：卫生设备在使用时，水能冲洗</a:t>
            </a:r>
            <a:r>
              <a:rPr spc="-50"/>
              <a:t>到	</a:t>
            </a:r>
            <a:r>
              <a:rPr/>
              <a:t>的可见面</a:t>
            </a:r>
            <a:r>
              <a:rPr spc="-50"/>
              <a:t>。</a:t>
            </a:r>
          </a:p>
          <a:p>
            <a:pPr marL="461645" marR="5080" indent="-448945">
              <a:lnSpc>
                <a:spcPct val="103200"/>
              </a:lnSpc>
              <a:spcBef>
                <a:spcPts val="484"/>
              </a:spcBef>
              <a:buAutoNum type="arabicPlain" startAt="10"/>
              <a:tabLst>
                <a:tab pos="482600"/>
                <a:tab pos="1040130"/>
              </a:tabLst>
            </a:pPr>
            <a:r>
              <a:rPr spc="-50"/>
              <a:t>、</a:t>
            </a:r>
            <a:r>
              <a:rPr/>
              <a:t>	可见面：卫生设备安装后，观察者站在</a:t>
            </a:r>
            <a:r>
              <a:rPr spc="-50"/>
              <a:t>一	</a:t>
            </a:r>
            <a:r>
              <a:rPr/>
              <a:t>般位置能够看见的表面</a:t>
            </a:r>
            <a:r>
              <a:rPr spc="-50"/>
              <a:t>。</a:t>
            </a:r>
          </a:p>
          <a:p>
            <a:pPr marL="482600" marR="270510" indent="-469900">
              <a:lnSpc>
                <a:spcPct val="100000"/>
              </a:lnSpc>
              <a:spcBef>
                <a:spcPts val="720"/>
              </a:spcBef>
            </a:pPr>
            <a:r>
              <a:rPr spc="-355"/>
              <a:t>12</a:t>
            </a:r>
            <a:r>
              <a:rPr spc="-5"/>
              <a:t>、安装面：卫生设备与墙、地或其他配件接</a:t>
            </a:r>
            <a:r>
              <a:rPr spc="750"/>
              <a:t>                      </a:t>
            </a:r>
            <a:r>
              <a:rPr spc="-10"/>
              <a:t>触的隐蔽面。</a:t>
            </a: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五、卫生陶瓷产品术语及解释</a:t>
            </a:r>
            <a:endParaRPr sz="3800"/>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a:spLocks noGrp="1"/>
          </p:cNvSpPr>
          <p:nvPr>
            <p:ph type="body" idx="1"/>
          </p:nvPr>
        </p:nvSpPr>
        <p:spPr>
          <a:prstGeom prst="rect">
            <a:avLst/>
          </a:prstGeom>
        </p:spPr>
        <p:txBody>
          <a:bodyPr vert="horz" wrap="square" lIns="0" tIns="107314" rIns="0" bIns="0" rtlCol="0">
            <a:spAutoFit/>
          </a:bodyPr>
          <a:lstStyle/>
          <a:p>
            <a:pPr marL="461645" marR="5080" indent="-448945">
              <a:lnSpc>
                <a:spcPts val="3720"/>
              </a:lnSpc>
              <a:spcBef>
                <a:spcPts val="125"/>
              </a:spcBef>
              <a:buAutoNum type="arabicPlain" startAt="13"/>
              <a:tabLst>
                <a:tab pos="482600"/>
                <a:tab pos="1040130"/>
              </a:tabLst>
            </a:pPr>
            <a:r>
              <a:rPr spc="-50"/>
              <a:t>、</a:t>
            </a:r>
            <a:r>
              <a:rPr/>
              <a:t>	隐蔽面：卫生设备洗净面与可见面以外</a:t>
            </a:r>
            <a:r>
              <a:rPr spc="-50"/>
              <a:t>的	</a:t>
            </a:r>
            <a:r>
              <a:rPr/>
              <a:t>部分</a:t>
            </a:r>
            <a:r>
              <a:rPr spc="-50"/>
              <a:t>。</a:t>
            </a:r>
          </a:p>
          <a:p>
            <a:pPr marL="461645" marR="5080" indent="-448945">
              <a:lnSpc>
                <a:spcPct val="103200"/>
              </a:lnSpc>
              <a:spcBef>
                <a:spcPts val="340"/>
              </a:spcBef>
              <a:buAutoNum type="arabicPlain" startAt="13"/>
              <a:tabLst>
                <a:tab pos="482600"/>
                <a:tab pos="1040130"/>
              </a:tabLst>
            </a:pPr>
            <a:r>
              <a:rPr spc="-50"/>
              <a:t>、</a:t>
            </a:r>
            <a:r>
              <a:rPr/>
              <a:t>	冲洗功能：用规定的水量将便器内污物</a:t>
            </a:r>
            <a:r>
              <a:rPr spc="-50"/>
              <a:t>排	</a:t>
            </a:r>
            <a:r>
              <a:rPr/>
              <a:t>出并将便器洗净的能力</a:t>
            </a:r>
            <a:r>
              <a:rPr spc="-50"/>
              <a:t>。</a:t>
            </a:r>
          </a:p>
          <a:p>
            <a:pPr marL="461645" marR="5080" indent="-448945">
              <a:lnSpc>
                <a:spcPct val="103200"/>
              </a:lnSpc>
              <a:spcBef>
                <a:spcPts val="484"/>
              </a:spcBef>
              <a:buAutoNum type="arabicPlain" startAt="13"/>
              <a:tabLst>
                <a:tab pos="482600"/>
                <a:tab pos="1040130"/>
              </a:tabLst>
            </a:pPr>
            <a:r>
              <a:rPr spc="-50"/>
              <a:t>、</a:t>
            </a:r>
            <a:r>
              <a:rPr/>
              <a:t>	水封功能：便器内储存一定量的水，封</a:t>
            </a:r>
            <a:r>
              <a:rPr spc="-50"/>
              <a:t>闭</a:t>
            </a:r>
            <a:r>
              <a:rPr spc="750"/>
              <a:t>                       	</a:t>
            </a:r>
            <a:r>
              <a:rPr/>
              <a:t>上下通道的隔臭功能</a:t>
            </a:r>
            <a:r>
              <a:rPr spc="-50"/>
              <a:t>。</a:t>
            </a: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12</a:t>
            </a:fld>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五、卫生陶瓷产品术语及解释</a:t>
            </a:r>
            <a:endParaRPr sz="3800"/>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645478" y="1782834"/>
            <a:ext cx="8157209" cy="3972560"/>
          </a:xfrm>
          <a:prstGeom prst="rect">
            <a:avLst/>
          </a:prstGeom>
        </p:spPr>
        <p:txBody>
          <a:bodyPr vert="horz" wrap="square" lIns="0" tIns="15875" rIns="0" bIns="0" rtlCol="0">
            <a:spAutoFit/>
          </a:bodyPr>
          <a:lstStyle/>
          <a:p>
            <a:pPr marL="482600" marR="250190" indent="-469900">
              <a:lnSpc>
                <a:spcPts val="3720"/>
              </a:lnSpc>
              <a:spcBef>
                <a:spcPts val="125"/>
              </a:spcBef>
              <a:tabLst>
                <a:tab pos="1040130"/>
              </a:tabLst>
            </a:pPr>
            <a:r>
              <a:rPr sz="3000" b="1" spc="-355">
                <a:latin typeface="微软雅黑"/>
                <a:cs typeface="微软雅黑"/>
              </a:rPr>
              <a:t>27 </a:t>
            </a:r>
            <a:r>
              <a:rPr sz="3000" b="1" spc="-50">
                <a:latin typeface="微软雅黑"/>
                <a:cs typeface="微软雅黑"/>
              </a:rPr>
              <a:t>、</a:t>
            </a:r>
            <a:r>
              <a:rPr sz="3000" b="1">
                <a:latin typeface="微软雅黑"/>
                <a:cs typeface="微软雅黑"/>
              </a:rPr>
              <a:t>	冲水时间：从冲水装置打开的瞬间至供</a:t>
            </a:r>
            <a:r>
              <a:rPr sz="3000" b="1" spc="-50">
                <a:latin typeface="微软雅黑"/>
                <a:cs typeface="微软雅黑"/>
              </a:rPr>
              <a:t>水</a:t>
            </a:r>
            <a:r>
              <a:rPr sz="3000" b="1" spc="750">
                <a:latin typeface="微软雅黑"/>
                <a:cs typeface="微软雅黑"/>
              </a:rPr>
              <a:t>                       </a:t>
            </a:r>
            <a:r>
              <a:rPr sz="3000" b="1">
                <a:latin typeface="微软雅黑"/>
                <a:cs typeface="微软雅黑"/>
              </a:rPr>
              <a:t>阀完全关闭的瞬间所经历的时间</a:t>
            </a:r>
            <a:r>
              <a:rPr sz="3000" b="1" spc="-50">
                <a:latin typeface="微软雅黑"/>
                <a:cs typeface="微软雅黑"/>
              </a:rPr>
              <a:t>。</a:t>
            </a:r>
            <a:endParaRPr sz="3000">
              <a:latin typeface="微软雅黑"/>
              <a:cs typeface="微软雅黑"/>
            </a:endParaRPr>
          </a:p>
          <a:p>
            <a:pPr marL="12700">
              <a:lnSpc>
                <a:spcPct val="100000"/>
              </a:lnSpc>
              <a:spcBef>
                <a:spcPts val="455"/>
              </a:spcBef>
            </a:pPr>
            <a:r>
              <a:rPr sz="3000" b="1" spc="-355">
                <a:latin typeface="微软雅黑"/>
                <a:cs typeface="微软雅黑"/>
              </a:rPr>
              <a:t>28</a:t>
            </a:r>
            <a:r>
              <a:rPr sz="3000" b="1">
                <a:latin typeface="微软雅黑"/>
                <a:cs typeface="微软雅黑"/>
              </a:rPr>
              <a:t>、</a:t>
            </a:r>
            <a:r>
              <a:rPr sz="3000" b="1" spc="135">
                <a:latin typeface="微软雅黑"/>
                <a:cs typeface="微软雅黑"/>
              </a:rPr>
              <a:t> </a:t>
            </a:r>
            <a:r>
              <a:rPr sz="3000" b="1" spc="-5">
                <a:latin typeface="微软雅黑"/>
                <a:cs typeface="微软雅黑"/>
              </a:rPr>
              <a:t>便器用水量：一个冲水时间内所用的水量。</a:t>
            </a:r>
            <a:endParaRPr sz="3000">
              <a:latin typeface="微软雅黑"/>
              <a:cs typeface="微软雅黑"/>
            </a:endParaRPr>
          </a:p>
          <a:p>
            <a:pPr marL="482600" marR="250190" indent="-469900">
              <a:lnSpc>
                <a:spcPct val="103200"/>
              </a:lnSpc>
              <a:spcBef>
                <a:spcPts val="605"/>
              </a:spcBef>
              <a:tabLst>
                <a:tab pos="1040130"/>
              </a:tabLst>
            </a:pPr>
            <a:r>
              <a:rPr sz="3000" b="1" spc="-355">
                <a:latin typeface="微软雅黑"/>
                <a:cs typeface="微软雅黑"/>
              </a:rPr>
              <a:t>29 </a:t>
            </a:r>
            <a:r>
              <a:rPr sz="3000" b="1" spc="-50">
                <a:latin typeface="微软雅黑"/>
                <a:cs typeface="微软雅黑"/>
              </a:rPr>
              <a:t>、</a:t>
            </a:r>
            <a:r>
              <a:rPr sz="3000" b="1">
                <a:latin typeface="微软雅黑"/>
                <a:cs typeface="微软雅黑"/>
              </a:rPr>
              <a:t>	水封深度：从水封水表面到水道入口最</a:t>
            </a:r>
            <a:r>
              <a:rPr sz="3000" b="1" spc="-50">
                <a:latin typeface="微软雅黑"/>
                <a:cs typeface="微软雅黑"/>
              </a:rPr>
              <a:t>高</a:t>
            </a:r>
            <a:r>
              <a:rPr sz="3000" b="1">
                <a:latin typeface="微软雅黑"/>
                <a:cs typeface="微软雅黑"/>
              </a:rPr>
              <a:t>点的垂直深度</a:t>
            </a:r>
            <a:r>
              <a:rPr sz="3000" b="1" spc="-50">
                <a:latin typeface="微软雅黑"/>
                <a:cs typeface="微软雅黑"/>
              </a:rPr>
              <a:t>。</a:t>
            </a:r>
            <a:endParaRPr sz="3000">
              <a:latin typeface="微软雅黑"/>
              <a:cs typeface="微软雅黑"/>
            </a:endParaRPr>
          </a:p>
          <a:p>
            <a:pPr marL="482600" marR="325755" indent="-469900">
              <a:lnSpc>
                <a:spcPct val="100000"/>
              </a:lnSpc>
              <a:spcBef>
                <a:spcPts val="720"/>
              </a:spcBef>
            </a:pPr>
            <a:r>
              <a:rPr sz="3000" b="1" spc="-355">
                <a:latin typeface="微软雅黑"/>
                <a:cs typeface="微软雅黑"/>
              </a:rPr>
              <a:t>30</a:t>
            </a:r>
            <a:r>
              <a:rPr sz="3000" b="1" spc="15">
                <a:latin typeface="微软雅黑"/>
                <a:cs typeface="微软雅黑"/>
              </a:rPr>
              <a:t>、孔距：下排式便器-</a:t>
            </a:r>
            <a:r>
              <a:rPr sz="3000" b="1" spc="-5">
                <a:latin typeface="微软雅黑"/>
                <a:cs typeface="微软雅黑"/>
              </a:rPr>
              <a:t>排污口中心到墙的垂直</a:t>
            </a:r>
            <a:r>
              <a:rPr sz="3000" b="1" spc="750">
                <a:latin typeface="微软雅黑"/>
                <a:cs typeface="微软雅黑"/>
              </a:rPr>
              <a:t>                       </a:t>
            </a:r>
            <a:r>
              <a:rPr sz="3000" b="1" spc="20">
                <a:latin typeface="微软雅黑"/>
                <a:cs typeface="微软雅黑"/>
              </a:rPr>
              <a:t>距离，后排式便器-</a:t>
            </a:r>
            <a:r>
              <a:rPr sz="3000" b="1" spc="-5">
                <a:latin typeface="微软雅黑"/>
                <a:cs typeface="微软雅黑"/>
              </a:rPr>
              <a:t>排污口中心到地面垂直</a:t>
            </a:r>
            <a:r>
              <a:rPr sz="3000" b="1" spc="-20">
                <a:latin typeface="微软雅黑"/>
                <a:cs typeface="微软雅黑"/>
              </a:rPr>
              <a:t>距离。</a:t>
            </a:r>
            <a:endParaRPr sz="3000">
              <a:latin typeface="微软雅黑"/>
              <a:cs typeface="微软雅黑"/>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六、卫生陶瓷主要技术指标</a:t>
            </a:r>
            <a:endParaRPr sz="3800"/>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645478" y="1682226"/>
            <a:ext cx="7702550" cy="3948429"/>
          </a:xfrm>
          <a:prstGeom prst="rect">
            <a:avLst/>
          </a:prstGeom>
        </p:spPr>
        <p:txBody>
          <a:bodyPr vert="horz" wrap="square" lIns="0" tIns="131445" rIns="0" bIns="0" rtlCol="0">
            <a:spAutoFit/>
          </a:bodyPr>
          <a:lstStyle/>
          <a:p>
            <a:pPr marL="12700">
              <a:lnSpc>
                <a:spcPct val="100000"/>
              </a:lnSpc>
              <a:spcBef>
                <a:spcPts val="1035"/>
              </a:spcBef>
            </a:pPr>
            <a:r>
              <a:rPr sz="3900" b="1" spc="-459">
                <a:latin typeface="微软雅黑"/>
                <a:cs typeface="微软雅黑"/>
              </a:rPr>
              <a:t>1</a:t>
            </a:r>
            <a:r>
              <a:rPr sz="3900" b="1" spc="-15">
                <a:latin typeface="微软雅黑"/>
                <a:cs typeface="微软雅黑"/>
              </a:rPr>
              <a:t>、吸水率</a:t>
            </a:r>
            <a:endParaRPr sz="3900">
              <a:latin typeface="微软雅黑"/>
              <a:cs typeface="微软雅黑"/>
            </a:endParaRPr>
          </a:p>
          <a:p>
            <a:pPr marL="482600" marR="30480" indent="907415">
              <a:lnSpc>
                <a:spcPct val="100000"/>
              </a:lnSpc>
              <a:spcBef>
                <a:spcPts val="935"/>
              </a:spcBef>
            </a:pPr>
            <a:r>
              <a:rPr sz="3900" b="1" spc="-5">
                <a:latin typeface="微软雅黑"/>
                <a:cs typeface="微软雅黑"/>
              </a:rPr>
              <a:t>瓷质卫生陶瓷产品的吸水率</a:t>
            </a:r>
            <a:r>
              <a:rPr sz="3900" b="1" spc="-50">
                <a:latin typeface="微软雅黑"/>
                <a:cs typeface="微软雅黑"/>
              </a:rPr>
              <a:t> </a:t>
            </a:r>
            <a:r>
              <a:rPr sz="3900" b="1" spc="-175">
                <a:latin typeface="微软雅黑"/>
                <a:cs typeface="微软雅黑"/>
              </a:rPr>
              <a:t>E≤0.5%</a:t>
            </a:r>
            <a:r>
              <a:rPr sz="3900" b="1" spc="-35">
                <a:latin typeface="微软雅黑"/>
                <a:cs typeface="微软雅黑"/>
              </a:rPr>
              <a:t>；陶质卫生陶瓷产品的吸</a:t>
            </a:r>
            <a:r>
              <a:rPr sz="3900" b="1">
                <a:latin typeface="微软雅黑"/>
                <a:cs typeface="微软雅黑"/>
              </a:rPr>
              <a:t>水率</a:t>
            </a:r>
            <a:r>
              <a:rPr sz="3900" b="1" spc="-229">
                <a:latin typeface="微软雅黑"/>
                <a:cs typeface="微软雅黑"/>
              </a:rPr>
              <a:t>8.0%≤E≤15.0%</a:t>
            </a:r>
            <a:r>
              <a:rPr sz="3900" b="1" spc="-50">
                <a:latin typeface="微软雅黑"/>
                <a:cs typeface="微软雅黑"/>
              </a:rPr>
              <a:t>。</a:t>
            </a:r>
            <a:endParaRPr sz="3900">
              <a:latin typeface="微软雅黑"/>
              <a:cs typeface="微软雅黑"/>
            </a:endParaRPr>
          </a:p>
          <a:p>
            <a:pPr marL="482600" marR="5080" indent="-469900">
              <a:lnSpc>
                <a:spcPct val="100000"/>
              </a:lnSpc>
              <a:spcBef>
                <a:spcPts val="935"/>
              </a:spcBef>
            </a:pPr>
            <a:r>
              <a:rPr sz="3900" b="1" spc="-459">
                <a:latin typeface="微软雅黑"/>
                <a:cs typeface="微软雅黑"/>
              </a:rPr>
              <a:t>2</a:t>
            </a:r>
            <a:r>
              <a:rPr sz="3900" b="1" spc="-5">
                <a:latin typeface="微软雅黑"/>
                <a:cs typeface="微软雅黑"/>
              </a:rPr>
              <a:t>、抗裂性：经抗裂试验应无釉裂无</a:t>
            </a:r>
            <a:r>
              <a:rPr sz="3900" b="1" spc="-20">
                <a:latin typeface="微软雅黑"/>
                <a:cs typeface="微软雅黑"/>
              </a:rPr>
              <a:t>坯裂。</a:t>
            </a:r>
            <a:endParaRPr sz="3900">
              <a:latin typeface="微软雅黑"/>
              <a:cs typeface="微软雅黑"/>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六、卫生陶瓷主要技术指标</a:t>
            </a:r>
            <a:endParaRPr sz="3800"/>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970857" y="1783205"/>
            <a:ext cx="7764780" cy="4079875"/>
          </a:xfrm>
          <a:prstGeom prst="rect">
            <a:avLst/>
          </a:prstGeom>
        </p:spPr>
        <p:txBody>
          <a:bodyPr vert="horz" wrap="square" lIns="0" tIns="9525" rIns="0" bIns="0" rtlCol="0">
            <a:spAutoFit/>
          </a:bodyPr>
          <a:lstStyle/>
          <a:p>
            <a:pPr marL="156845" marR="5080" indent="-67945">
              <a:lnSpc>
                <a:spcPct val="100800"/>
              </a:lnSpc>
              <a:spcBef>
                <a:spcPts val="75"/>
              </a:spcBef>
              <a:buFont typeface="Verdana"/>
              <a:buAutoNum type="arabicPeriod" startAt="3"/>
              <a:tabLst>
                <a:tab pos="508000"/>
              </a:tabLst>
            </a:pPr>
            <a:r>
              <a:rPr sz="2600" b="1" spc="-5">
                <a:latin typeface="微软雅黑"/>
                <a:cs typeface="微软雅黑"/>
              </a:rPr>
              <a:t>坐便器洗净功能：将洗净面擦洗干净，将普通墨</a:t>
            </a:r>
            <a:r>
              <a:rPr sz="2600" b="1">
                <a:latin typeface="微软雅黑"/>
                <a:cs typeface="微软雅黑"/>
              </a:rPr>
              <a:t>水在坐便器水圈下方</a:t>
            </a:r>
            <a:r>
              <a:rPr sz="2600" b="1" spc="-790">
                <a:latin typeface="微软雅黑"/>
                <a:cs typeface="微软雅黑"/>
              </a:rPr>
              <a:t>25mm</a:t>
            </a:r>
            <a:r>
              <a:rPr sz="2600" b="1" spc="-5">
                <a:latin typeface="微软雅黑"/>
                <a:cs typeface="微软雅黑"/>
              </a:rPr>
              <a:t>处沿洗净面画一条细墨线，启动冲水装置，连冲三次，平均每次冲洗后残留墨</a:t>
            </a:r>
            <a:r>
              <a:rPr sz="2600" b="1" spc="650">
                <a:latin typeface="微软雅黑"/>
                <a:cs typeface="微软雅黑"/>
              </a:rPr>
              <a:t> </a:t>
            </a:r>
            <a:r>
              <a:rPr sz="2600" b="1">
                <a:latin typeface="微软雅黑"/>
                <a:cs typeface="微软雅黑"/>
              </a:rPr>
              <a:t>线的总长度不大于</a:t>
            </a:r>
            <a:r>
              <a:rPr sz="2600" b="1" spc="-635">
                <a:latin typeface="微软雅黑"/>
                <a:cs typeface="微软雅黑"/>
              </a:rPr>
              <a:t>50mm</a:t>
            </a:r>
            <a:r>
              <a:rPr sz="2600" b="1" spc="-70">
                <a:latin typeface="微软雅黑"/>
                <a:cs typeface="微软雅黑"/>
              </a:rPr>
              <a:t>，且每一段残留墨线长度不</a:t>
            </a:r>
            <a:r>
              <a:rPr sz="2600" b="1" spc="650">
                <a:latin typeface="微软雅黑"/>
                <a:cs typeface="微软雅黑"/>
              </a:rPr>
              <a:t> </a:t>
            </a:r>
            <a:r>
              <a:rPr sz="2600" b="1">
                <a:latin typeface="微软雅黑"/>
                <a:cs typeface="微软雅黑"/>
              </a:rPr>
              <a:t>大于</a:t>
            </a:r>
            <a:r>
              <a:rPr sz="2600" b="1" spc="-790">
                <a:latin typeface="微软雅黑"/>
                <a:cs typeface="微软雅黑"/>
              </a:rPr>
              <a:t>13mm</a:t>
            </a:r>
            <a:r>
              <a:rPr sz="2600" b="1" spc="-50">
                <a:latin typeface="微软雅黑"/>
                <a:cs typeface="微软雅黑"/>
              </a:rPr>
              <a:t>。</a:t>
            </a:r>
            <a:endParaRPr sz="2600">
              <a:latin typeface="微软雅黑"/>
              <a:cs typeface="微软雅黑"/>
            </a:endParaRPr>
          </a:p>
          <a:p>
            <a:pPr marL="156845" marR="213995" indent="-144780">
              <a:lnSpc>
                <a:spcPct val="100800"/>
              </a:lnSpc>
              <a:spcBef>
                <a:spcPts val="495"/>
              </a:spcBef>
              <a:buFont typeface="Verdana"/>
              <a:buAutoNum type="arabicPeriod" startAt="3"/>
              <a:tabLst>
                <a:tab pos="367665"/>
              </a:tabLst>
            </a:pPr>
            <a:r>
              <a:rPr sz="2600" b="1" spc="-15">
                <a:latin typeface="微软雅黑"/>
                <a:cs typeface="微软雅黑"/>
              </a:rPr>
              <a:t>固体物排放功能：将</a:t>
            </a:r>
            <a:r>
              <a:rPr sz="2600" b="1" spc="-340">
                <a:latin typeface="微软雅黑"/>
                <a:cs typeface="微软雅黑"/>
              </a:rPr>
              <a:t>100</a:t>
            </a:r>
            <a:r>
              <a:rPr sz="2600" b="1">
                <a:latin typeface="微软雅黑"/>
                <a:cs typeface="微软雅黑"/>
              </a:rPr>
              <a:t>个直径为</a:t>
            </a:r>
            <a:r>
              <a:rPr sz="2600" b="1" spc="-365">
                <a:latin typeface="微软雅黑"/>
                <a:cs typeface="微软雅黑"/>
              </a:rPr>
              <a:t>（19</a:t>
            </a:r>
            <a:r>
              <a:rPr sz="2600" b="1" spc="-365">
                <a:latin typeface="Verdana"/>
                <a:cs typeface="Verdana"/>
              </a:rPr>
              <a:t>±</a:t>
            </a:r>
            <a:r>
              <a:rPr sz="2600" b="1" spc="-365">
                <a:latin typeface="微软雅黑"/>
                <a:cs typeface="微软雅黑"/>
              </a:rPr>
              <a:t>0.4）mm，</a:t>
            </a:r>
            <a:r>
              <a:rPr sz="2600" b="1" spc="650">
                <a:latin typeface="微软雅黑"/>
                <a:cs typeface="微软雅黑"/>
              </a:rPr>
              <a:t>                          </a:t>
            </a:r>
            <a:r>
              <a:rPr sz="2600" b="1">
                <a:latin typeface="微软雅黑"/>
                <a:cs typeface="微软雅黑"/>
              </a:rPr>
              <a:t>重量为</a:t>
            </a:r>
            <a:r>
              <a:rPr sz="2600" b="1" spc="-110">
                <a:latin typeface="微软雅黑"/>
                <a:cs typeface="微软雅黑"/>
              </a:rPr>
              <a:t>（3.15</a:t>
            </a:r>
            <a:r>
              <a:rPr sz="2600" b="1" spc="-110">
                <a:latin typeface="Verdana"/>
                <a:cs typeface="Verdana"/>
              </a:rPr>
              <a:t>±</a:t>
            </a:r>
            <a:r>
              <a:rPr sz="2600" b="1" spc="-110">
                <a:latin typeface="微软雅黑"/>
                <a:cs typeface="微软雅黑"/>
              </a:rPr>
              <a:t>0.10）g</a:t>
            </a:r>
            <a:r>
              <a:rPr sz="2600" b="1" spc="-5">
                <a:latin typeface="微软雅黑"/>
                <a:cs typeface="微软雅黑"/>
              </a:rPr>
              <a:t>的固体球轻轻投入便器中，启动冲水装置，检查并记录冲出便器排污口外的球数，连续冲三次，三次冲出排污口平均数应不少于</a:t>
            </a:r>
            <a:r>
              <a:rPr sz="2600" b="1" spc="-50">
                <a:latin typeface="微软雅黑"/>
                <a:cs typeface="微软雅黑"/>
              </a:rPr>
              <a:t> </a:t>
            </a:r>
            <a:r>
              <a:rPr sz="2600" b="1" spc="-305">
                <a:latin typeface="微软雅黑"/>
                <a:cs typeface="微软雅黑"/>
              </a:rPr>
              <a:t>85</a:t>
            </a:r>
            <a:r>
              <a:rPr sz="2600" b="1" spc="-25">
                <a:latin typeface="微软雅黑"/>
                <a:cs typeface="微软雅黑"/>
              </a:rPr>
              <a:t>个。</a:t>
            </a:r>
            <a:endParaRPr sz="2600">
              <a:latin typeface="微软雅黑"/>
              <a:cs typeface="微软雅黑"/>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15</a:t>
            </a:fld>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六、卫生陶瓷主要技术指标</a:t>
            </a:r>
            <a:endParaRPr sz="3800"/>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1115378" y="1783205"/>
            <a:ext cx="7373620" cy="3683635"/>
          </a:xfrm>
          <a:prstGeom prst="rect">
            <a:avLst/>
          </a:prstGeom>
        </p:spPr>
        <p:txBody>
          <a:bodyPr vert="horz" wrap="square" lIns="0" tIns="10795" rIns="0" bIns="0" rtlCol="0">
            <a:spAutoFit/>
          </a:bodyPr>
          <a:lstStyle/>
          <a:p>
            <a:pPr marL="12700" marR="28575" indent="390525">
              <a:lnSpc>
                <a:spcPct val="100499"/>
              </a:lnSpc>
              <a:spcBef>
                <a:spcPts val="85"/>
              </a:spcBef>
              <a:buFont typeface="Verdana"/>
              <a:buAutoNum type="arabicPeriod" startAt="5"/>
              <a:tabLst>
                <a:tab pos="403225"/>
              </a:tabLst>
            </a:pPr>
            <a:r>
              <a:rPr sz="2600" b="1" spc="-5">
                <a:latin typeface="微软雅黑"/>
                <a:cs typeface="微软雅黑"/>
              </a:rPr>
              <a:t>污水转换功能：在试验条件下将便器冲洗干净，</a:t>
            </a:r>
            <a:r>
              <a:rPr sz="2600" b="1">
                <a:latin typeface="微软雅黑"/>
                <a:cs typeface="微软雅黑"/>
              </a:rPr>
              <a:t>完成正常进水周期后，交</a:t>
            </a:r>
            <a:r>
              <a:rPr sz="2600" b="1" spc="-345">
                <a:latin typeface="微软雅黑"/>
                <a:cs typeface="微软雅黑"/>
              </a:rPr>
              <a:t>30ml</a:t>
            </a:r>
            <a:r>
              <a:rPr sz="2600" b="1" spc="-10">
                <a:latin typeface="微软雅黑"/>
                <a:cs typeface="微软雅黑"/>
              </a:rPr>
              <a:t>染色液倒入便器水封</a:t>
            </a:r>
            <a:r>
              <a:rPr sz="2600" b="1">
                <a:latin typeface="微软雅黑"/>
                <a:cs typeface="微软雅黑"/>
              </a:rPr>
              <a:t>中，搅拌均匀，由水封水中取</a:t>
            </a:r>
            <a:r>
              <a:rPr sz="2600" b="1" spc="-345">
                <a:latin typeface="微软雅黑"/>
                <a:cs typeface="微软雅黑"/>
              </a:rPr>
              <a:t>10ml</a:t>
            </a:r>
            <a:r>
              <a:rPr sz="2600" b="1" spc="-10">
                <a:latin typeface="微软雅黑"/>
                <a:cs typeface="微软雅黑"/>
              </a:rPr>
              <a:t>溶液至容器中，</a:t>
            </a:r>
            <a:r>
              <a:rPr sz="2600" b="1">
                <a:latin typeface="微软雅黑"/>
                <a:cs typeface="微软雅黑"/>
              </a:rPr>
              <a:t>测定坐便器大档或小便器时，加水稀释至</a:t>
            </a:r>
            <a:r>
              <a:rPr sz="2600" b="1" spc="-290">
                <a:latin typeface="微软雅黑"/>
                <a:cs typeface="微软雅黑"/>
              </a:rPr>
              <a:t>1000ml（</a:t>
            </a:r>
            <a:r>
              <a:rPr sz="2600" b="1" spc="650">
                <a:latin typeface="微软雅黑"/>
                <a:cs typeface="微软雅黑"/>
              </a:rPr>
              <a:t>                          </a:t>
            </a:r>
            <a:r>
              <a:rPr sz="2600" b="1">
                <a:latin typeface="微软雅黑"/>
                <a:cs typeface="微软雅黑"/>
              </a:rPr>
              <a:t>标准稀释率为</a:t>
            </a:r>
            <a:r>
              <a:rPr sz="2600" b="1" spc="-190">
                <a:latin typeface="微软雅黑"/>
                <a:cs typeface="微软雅黑"/>
              </a:rPr>
              <a:t>100），</a:t>
            </a:r>
            <a:r>
              <a:rPr sz="2600" b="1" spc="-5">
                <a:latin typeface="微软雅黑"/>
                <a:cs typeface="微软雅黑"/>
              </a:rPr>
              <a:t>测定坐便器小档时，加水稀</a:t>
            </a:r>
            <a:r>
              <a:rPr sz="2600" b="1">
                <a:latin typeface="微软雅黑"/>
                <a:cs typeface="微软雅黑"/>
              </a:rPr>
              <a:t>释至</a:t>
            </a:r>
            <a:r>
              <a:rPr sz="2600" b="1" spc="-285">
                <a:latin typeface="微软雅黑"/>
                <a:cs typeface="微软雅黑"/>
              </a:rPr>
              <a:t>170ml（</a:t>
            </a:r>
            <a:r>
              <a:rPr sz="2600" b="1">
                <a:latin typeface="微软雅黑"/>
                <a:cs typeface="微软雅黑"/>
              </a:rPr>
              <a:t>标准稀释率为</a:t>
            </a:r>
            <a:r>
              <a:rPr sz="2600" b="1" spc="-160">
                <a:latin typeface="微软雅黑"/>
                <a:cs typeface="微软雅黑"/>
              </a:rPr>
              <a:t>17），</a:t>
            </a:r>
            <a:r>
              <a:rPr sz="2600" b="1" spc="-10">
                <a:latin typeface="微软雅黑"/>
                <a:cs typeface="微软雅黑"/>
              </a:rPr>
              <a:t>混均后进入比色</a:t>
            </a:r>
            <a:r>
              <a:rPr sz="2600" b="1" spc="-5">
                <a:latin typeface="微软雅黑"/>
                <a:cs typeface="微软雅黑"/>
              </a:rPr>
              <a:t>管中作为标准液待用。</a:t>
            </a:r>
            <a:endParaRPr sz="2600">
              <a:latin typeface="微软雅黑"/>
              <a:cs typeface="微软雅黑"/>
            </a:endParaRPr>
          </a:p>
          <a:p>
            <a:pPr marL="12700" marR="5080" indent="375285">
              <a:lnSpc>
                <a:spcPct val="103200"/>
              </a:lnSpc>
              <a:spcBef>
                <a:spcPts val="420"/>
              </a:spcBef>
              <a:buFont typeface="Verdana"/>
              <a:buAutoNum type="arabicPeriod" startAt="5"/>
              <a:tabLst>
                <a:tab pos="387985"/>
              </a:tabLst>
            </a:pPr>
            <a:r>
              <a:rPr sz="2600" b="1" spc="5">
                <a:latin typeface="微软雅黑"/>
                <a:cs typeface="微软雅黑"/>
              </a:rPr>
              <a:t>水封回复功能：水封回复深度不小于</a:t>
            </a:r>
            <a:r>
              <a:rPr sz="2600" b="1" spc="-605">
                <a:latin typeface="微软雅黑"/>
                <a:cs typeface="微软雅黑"/>
              </a:rPr>
              <a:t>50mm</a:t>
            </a:r>
            <a:r>
              <a:rPr sz="2600" b="1" spc="-220">
                <a:latin typeface="微软雅黑"/>
                <a:cs typeface="微软雅黑"/>
              </a:rPr>
              <a:t>，面积</a:t>
            </a:r>
            <a:r>
              <a:rPr sz="2600" b="1">
                <a:latin typeface="微软雅黑"/>
                <a:cs typeface="微软雅黑"/>
              </a:rPr>
              <a:t>不小于</a:t>
            </a:r>
            <a:r>
              <a:rPr sz="2600" b="1" spc="-645">
                <a:latin typeface="微软雅黑"/>
                <a:cs typeface="微软雅黑"/>
              </a:rPr>
              <a:t>85MM×100MM</a:t>
            </a:r>
            <a:r>
              <a:rPr sz="2600" b="1" spc="-50">
                <a:latin typeface="微软雅黑"/>
                <a:cs typeface="微软雅黑"/>
              </a:rPr>
              <a:t>。</a:t>
            </a:r>
            <a:endParaRPr sz="2600">
              <a:latin typeface="微软雅黑"/>
              <a:cs typeface="微软雅黑"/>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16</a:t>
            </a:fld>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0" rIns="0" bIns="0" rtlCol="0">
            <a:spAutoFit/>
          </a:bodyPr>
          <a:lstStyle/>
          <a:p>
            <a:pPr>
              <a:lnSpc>
                <a:spcPct val="100000"/>
              </a:lnSpc>
            </a:pPr>
            <a:endParaRPr sz="4150">
              <a:latin typeface="Times New Roman"/>
              <a:cs typeface="Times New Roman"/>
            </a:endParaRPr>
          </a:p>
          <a:p>
            <a:pPr marL="91440">
              <a:lnSpc>
                <a:spcPct val="100000"/>
              </a:lnSpc>
            </a:pPr>
            <a:r>
              <a:rPr sz="3800" spc="-5"/>
              <a:t>三、卫生陶瓷主要技术指标</a:t>
            </a:r>
            <a:endParaRPr sz="3800"/>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1115378" y="1797526"/>
            <a:ext cx="7439659" cy="3842385"/>
          </a:xfrm>
          <a:prstGeom prst="rect">
            <a:avLst/>
          </a:prstGeom>
        </p:spPr>
        <p:txBody>
          <a:bodyPr vert="horz" wrap="square" lIns="0" tIns="12700" rIns="0" bIns="0" rtlCol="0">
            <a:spAutoFit/>
          </a:bodyPr>
          <a:lstStyle/>
          <a:p>
            <a:pPr marL="12700" marR="5080" indent="614680">
              <a:lnSpc>
                <a:spcPct val="100000"/>
              </a:lnSpc>
              <a:spcBef>
                <a:spcPts val="100"/>
              </a:spcBef>
              <a:buAutoNum type="arabicPeriod" startAt="6"/>
              <a:tabLst>
                <a:tab pos="627380"/>
              </a:tabLst>
            </a:pPr>
            <a:r>
              <a:rPr sz="3000" b="1" spc="45">
                <a:latin typeface="微软雅黑"/>
                <a:cs typeface="微软雅黑"/>
              </a:rPr>
              <a:t>防溅污性：用三块厚度为</a:t>
            </a:r>
            <a:r>
              <a:rPr sz="3000" b="1" spc="-735">
                <a:latin typeface="微软雅黑"/>
                <a:cs typeface="微软雅黑"/>
              </a:rPr>
              <a:t>10m</a:t>
            </a:r>
            <a:r>
              <a:rPr sz="3000" b="1" spc="-375">
                <a:latin typeface="微软雅黑"/>
                <a:cs typeface="微软雅黑"/>
              </a:rPr>
              <a:t> </a:t>
            </a:r>
            <a:r>
              <a:rPr sz="3000" b="1" spc="-10">
                <a:latin typeface="微软雅黑"/>
                <a:cs typeface="微软雅黑"/>
              </a:rPr>
              <a:t>的小垫块将</a:t>
            </a:r>
            <a:r>
              <a:rPr sz="3000" b="1">
                <a:latin typeface="微软雅黑"/>
                <a:cs typeface="微软雅黑"/>
              </a:rPr>
              <a:t>一块</a:t>
            </a:r>
            <a:r>
              <a:rPr sz="3000" b="1" spc="-665">
                <a:latin typeface="微软雅黑"/>
                <a:cs typeface="微软雅黑"/>
              </a:rPr>
              <a:t>500mm×500mm</a:t>
            </a:r>
            <a:r>
              <a:rPr sz="3000" b="1" spc="-5">
                <a:latin typeface="微软雅黑"/>
                <a:cs typeface="微软雅黑"/>
              </a:rPr>
              <a:t>的透明模板支垫在坐便器</a:t>
            </a:r>
            <a:r>
              <a:rPr sz="3000" b="1">
                <a:latin typeface="微软雅黑"/>
                <a:cs typeface="微软雅黑"/>
              </a:rPr>
              <a:t>坐圈上面，使其和坐圈上表面之间有</a:t>
            </a:r>
            <a:r>
              <a:rPr sz="3000" b="1" spc="-915">
                <a:latin typeface="微软雅黑"/>
                <a:cs typeface="微软雅黑"/>
              </a:rPr>
              <a:t>10mm</a:t>
            </a:r>
            <a:r>
              <a:rPr sz="3000" b="1" spc="-855">
                <a:latin typeface="微软雅黑"/>
                <a:cs typeface="微软雅黑"/>
              </a:rPr>
              <a:t>的间</a:t>
            </a:r>
            <a:r>
              <a:rPr sz="3000" b="1" spc="-5">
                <a:latin typeface="微软雅黑"/>
                <a:cs typeface="微软雅黑"/>
              </a:rPr>
              <a:t>隙。启动冲水装置冲水，观察并记录模板上</a:t>
            </a:r>
            <a:r>
              <a:rPr sz="3000" b="1">
                <a:latin typeface="微软雅黑"/>
                <a:cs typeface="微软雅黑"/>
              </a:rPr>
              <a:t>直径大于</a:t>
            </a:r>
            <a:r>
              <a:rPr sz="3000" b="1" spc="-1085">
                <a:latin typeface="微软雅黑"/>
                <a:cs typeface="微软雅黑"/>
              </a:rPr>
              <a:t>5mm</a:t>
            </a:r>
            <a:r>
              <a:rPr sz="3000" b="1">
                <a:latin typeface="微软雅黑"/>
                <a:cs typeface="微软雅黑"/>
              </a:rPr>
              <a:t>的水滴数。不得有直径大于 </a:t>
            </a:r>
            <a:r>
              <a:rPr sz="3000" b="1" spc="-1110">
                <a:latin typeface="微软雅黑"/>
                <a:cs typeface="微软雅黑"/>
              </a:rPr>
              <a:t>5mm</a:t>
            </a:r>
            <a:r>
              <a:rPr sz="3000" b="1" spc="-10">
                <a:latin typeface="微软雅黑"/>
                <a:cs typeface="微软雅黑"/>
              </a:rPr>
              <a:t>的水溅到玻璃板上。</a:t>
            </a:r>
            <a:endParaRPr sz="3000">
              <a:latin typeface="微软雅黑"/>
              <a:cs typeface="微软雅黑"/>
            </a:endParaRPr>
          </a:p>
          <a:p>
            <a:pPr marL="12700" marR="370840" indent="546735">
              <a:lnSpc>
                <a:spcPct val="100000"/>
              </a:lnSpc>
              <a:spcBef>
                <a:spcPts val="775"/>
              </a:spcBef>
              <a:buSzPct val="96875"/>
              <a:buAutoNum type="arabicPeriod" startAt="6"/>
              <a:tabLst>
                <a:tab pos="559435"/>
              </a:tabLst>
            </a:pPr>
            <a:r>
              <a:rPr sz="3200" b="1" spc="-5">
                <a:latin typeface="微软雅黑"/>
                <a:cs typeface="微软雅黑"/>
              </a:rPr>
              <a:t>坐便器冲洗噪声：坐便器冲洗噪声不</a:t>
            </a:r>
            <a:r>
              <a:rPr sz="3200" b="1">
                <a:latin typeface="微软雅黑"/>
                <a:cs typeface="微软雅黑"/>
              </a:rPr>
              <a:t>超过</a:t>
            </a:r>
            <a:r>
              <a:rPr sz="3200" b="1" spc="-484">
                <a:latin typeface="微软雅黑"/>
                <a:cs typeface="微软雅黑"/>
              </a:rPr>
              <a:t>55dB</a:t>
            </a:r>
            <a:r>
              <a:rPr sz="3200" b="1" spc="-50">
                <a:latin typeface="微软雅黑"/>
                <a:cs typeface="微软雅黑"/>
              </a:rPr>
              <a:t>。</a:t>
            </a:r>
            <a:endParaRPr sz="3200">
              <a:latin typeface="微软雅黑"/>
              <a:cs typeface="微软雅黑"/>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3175" rIns="0" bIns="0" rtlCol="0">
            <a:spAutoFit/>
          </a:bodyPr>
          <a:lstStyle/>
          <a:p>
            <a:pPr>
              <a:lnSpc>
                <a:spcPct val="100000"/>
              </a:lnSpc>
              <a:spcBef>
                <a:spcPts val="25"/>
              </a:spcBef>
            </a:pPr>
            <a:endParaRPr sz="4000">
              <a:latin typeface="Times New Roman"/>
              <a:cs typeface="Times New Roman"/>
            </a:endParaRPr>
          </a:p>
          <a:p>
            <a:pPr marL="260985">
              <a:lnSpc>
                <a:spcPct val="100000"/>
              </a:lnSpc>
            </a:pPr>
            <a:r>
              <a:rPr sz="3800" b="0" spc="-5">
                <a:latin typeface="宋体"/>
                <a:cs typeface="宋体"/>
              </a:rPr>
              <a:t>新中源卫浴的品牌定位</a:t>
            </a:r>
            <a:endParaRPr sz="3800">
              <a:latin typeface="宋体"/>
              <a:cs typeface="宋体"/>
            </a:endParaRPr>
          </a:p>
        </p:txBody>
      </p:sp>
      <p:sp>
        <p:nvSpPr>
          <p:cNvPr id="3" name="object 3"/>
          <p:cNvSpPr/>
          <p:nvPr/>
        </p:nvSpPr>
        <p:spPr>
          <a:xfrm>
            <a:off x="539750" y="1916111"/>
            <a:ext cx="8001000" cy="3818254"/>
          </a:xfrm>
          <a:custGeom>
            <a:rect l="l" t="t" r="r" b="b"/>
            <a:pathLst>
              <a:path w="8001000" h="3818254">
                <a:moveTo>
                  <a:pt x="0" y="0"/>
                </a:moveTo>
                <a:lnTo>
                  <a:pt x="8001000" y="0"/>
                </a:lnTo>
                <a:lnTo>
                  <a:pt x="8001000" y="3817938"/>
                </a:lnTo>
                <a:lnTo>
                  <a:pt x="0" y="3817938"/>
                </a:lnTo>
                <a:lnTo>
                  <a:pt x="0" y="0"/>
                </a:lnTo>
                <a:close/>
              </a:path>
            </a:pathLst>
          </a:custGeom>
          <a:ln w="9524">
            <a:solidFill>
              <a:srgbClr val="000000"/>
            </a:solidFill>
          </a:ln>
        </p:spPr>
        <p:txBody>
          <a:bodyPr wrap="square" lIns="0" tIns="0" rIns="0" bIns="0" rtlCol="0"/>
          <a:lstStyle/>
          <a:p/>
        </p:txBody>
      </p:sp>
      <p:sp>
        <p:nvSpPr>
          <p:cNvPr id="4" name="object 4"/>
          <p:cNvSpPr txBox="1"/>
          <p:nvPr/>
        </p:nvSpPr>
        <p:spPr>
          <a:xfrm>
            <a:off x="618490" y="1923672"/>
            <a:ext cx="7841615" cy="3491229"/>
          </a:xfrm>
          <a:prstGeom prst="rect">
            <a:avLst/>
          </a:prstGeom>
        </p:spPr>
        <p:txBody>
          <a:bodyPr vert="horz" wrap="square" lIns="0" tIns="40005" rIns="0" bIns="0" rtlCol="0">
            <a:spAutoFit/>
          </a:bodyPr>
          <a:lstStyle/>
          <a:p>
            <a:pPr marL="481965" marR="5715" indent="-469265">
              <a:lnSpc>
                <a:spcPct val="91500"/>
              </a:lnSpc>
              <a:spcBef>
                <a:spcPts val="315"/>
              </a:spcBef>
              <a:buClr>
                <a:srgbClr val="CC0000"/>
              </a:buClr>
              <a:buSzPct val="66666"/>
              <a:buFont typeface="Wingdings"/>
              <a:buChar char=""/>
              <a:tabLst>
                <a:tab pos="481965"/>
                <a:tab pos="482600"/>
              </a:tabLst>
            </a:pPr>
            <a:r>
              <a:rPr sz="2100">
                <a:latin typeface="宋体"/>
                <a:cs typeface="宋体"/>
              </a:rPr>
              <a:t>新中源卫浴是广东新中源陶瓷集团旗下高端卫浴品牌，从</a:t>
            </a:r>
            <a:r>
              <a:rPr sz="2100" spc="-20">
                <a:latin typeface="Verdana"/>
                <a:cs typeface="Verdana"/>
              </a:rPr>
              <a:t>2019</a:t>
            </a:r>
            <a:r>
              <a:rPr sz="2100" spc="-5">
                <a:latin typeface="宋体"/>
                <a:cs typeface="宋体"/>
              </a:rPr>
              <a:t>年面市以来，一直定位于国内卫浴行业中、高端。直接竞争对手为鹰卫浴、东鹏洁具、乐华系列品牌。</a:t>
            </a:r>
            <a:endParaRPr sz="2100">
              <a:latin typeface="宋体"/>
              <a:cs typeface="宋体"/>
            </a:endParaRPr>
          </a:p>
          <a:p>
            <a:pPr marL="481965" marR="101600" indent="-469265">
              <a:lnSpc>
                <a:spcPts val="2340"/>
              </a:lnSpc>
              <a:spcBef>
                <a:spcPts val="405"/>
              </a:spcBef>
              <a:buClr>
                <a:srgbClr val="CC0000"/>
              </a:buClr>
              <a:buSzPct val="66666"/>
              <a:buFont typeface="Wingdings"/>
              <a:buChar char=""/>
              <a:tabLst>
                <a:tab pos="481965"/>
                <a:tab pos="482600"/>
              </a:tabLst>
            </a:pPr>
            <a:r>
              <a:rPr sz="2100" spc="-10">
                <a:latin typeface="Verdana"/>
                <a:cs typeface="Verdana"/>
              </a:rPr>
              <a:t>2019</a:t>
            </a:r>
            <a:r>
              <a:rPr sz="2100">
                <a:latin typeface="宋体"/>
                <a:cs typeface="宋体"/>
              </a:rPr>
              <a:t>年</a:t>
            </a:r>
            <a:r>
              <a:rPr sz="2100">
                <a:latin typeface="Verdana"/>
                <a:cs typeface="Verdana"/>
              </a:rPr>
              <a:t>8</a:t>
            </a:r>
            <a:r>
              <a:rPr sz="2100" spc="-5">
                <a:latin typeface="宋体"/>
                <a:cs typeface="宋体"/>
              </a:rPr>
              <a:t>月，新中源卫浴事业部全新组建，标志着新中源集团将以更专业的姿态，做大做强卫浴品牌的决心。</a:t>
            </a:r>
            <a:endParaRPr sz="2100">
              <a:latin typeface="宋体"/>
              <a:cs typeface="宋体"/>
            </a:endParaRPr>
          </a:p>
          <a:p>
            <a:pPr marL="481965" marR="5080" indent="-469265">
              <a:lnSpc>
                <a:spcPts val="2340"/>
              </a:lnSpc>
              <a:spcBef>
                <a:spcPts val="360"/>
              </a:spcBef>
              <a:buClr>
                <a:srgbClr val="CC0000"/>
              </a:buClr>
              <a:buSzPct val="66666"/>
              <a:buFont typeface="Wingdings"/>
              <a:buChar char=""/>
              <a:tabLst>
                <a:tab pos="481965"/>
                <a:tab pos="482600"/>
              </a:tabLst>
            </a:pPr>
            <a:r>
              <a:rPr sz="2100" spc="-10">
                <a:latin typeface="Verdana"/>
                <a:cs typeface="Verdana"/>
              </a:rPr>
              <a:t>08</a:t>
            </a:r>
            <a:r>
              <a:rPr sz="2100">
                <a:latin typeface="宋体"/>
                <a:cs typeface="宋体"/>
              </a:rPr>
              <a:t>年</a:t>
            </a:r>
            <a:r>
              <a:rPr sz="2100" spc="-10">
                <a:latin typeface="Verdana"/>
                <a:cs typeface="Verdana"/>
              </a:rPr>
              <a:t>12</a:t>
            </a:r>
            <a:r>
              <a:rPr sz="2100" spc="-5">
                <a:latin typeface="宋体"/>
                <a:cs typeface="宋体"/>
              </a:rPr>
              <a:t>月，新中源卫浴全新坐便器、浴室柜、五金龙头系列产品面市，使新中源卫浴的综合卫浴品牌形象更加丰满。</a:t>
            </a:r>
            <a:endParaRPr sz="2100">
              <a:latin typeface="宋体"/>
              <a:cs typeface="宋体"/>
            </a:endParaRPr>
          </a:p>
          <a:p>
            <a:pPr marL="481965" marR="5080" indent="-469265">
              <a:lnSpc>
                <a:spcPts val="2340"/>
              </a:lnSpc>
              <a:spcBef>
                <a:spcPts val="360"/>
              </a:spcBef>
              <a:buClr>
                <a:srgbClr val="CC0000"/>
              </a:buClr>
              <a:buSzPct val="66666"/>
              <a:buFont typeface="Wingdings"/>
              <a:buChar char=""/>
              <a:tabLst>
                <a:tab pos="481965"/>
                <a:tab pos="482600"/>
              </a:tabLst>
            </a:pPr>
            <a:r>
              <a:rPr sz="2100" spc="-10">
                <a:latin typeface="Verdana"/>
                <a:cs typeface="Verdana"/>
              </a:rPr>
              <a:t>08</a:t>
            </a:r>
            <a:r>
              <a:rPr sz="2100">
                <a:latin typeface="宋体"/>
                <a:cs typeface="宋体"/>
              </a:rPr>
              <a:t>年</a:t>
            </a:r>
            <a:r>
              <a:rPr sz="2100" spc="-10">
                <a:latin typeface="Verdana"/>
                <a:cs typeface="Verdana"/>
              </a:rPr>
              <a:t>12</a:t>
            </a:r>
            <a:r>
              <a:rPr sz="2100" spc="-5">
                <a:latin typeface="宋体"/>
                <a:cs typeface="宋体"/>
              </a:rPr>
              <a:t>月底，同一个品牌、同一个梦想为主题的新中源全国经销商会议掀起了新中源卫浴全国招商的序幕。</a:t>
            </a:r>
            <a:endParaRPr sz="2100">
              <a:latin typeface="宋体"/>
              <a:cs typeface="宋体"/>
            </a:endParaRPr>
          </a:p>
          <a:p>
            <a:pPr marL="481965" marR="126364" indent="-469265">
              <a:lnSpc>
                <a:spcPts val="2340"/>
              </a:lnSpc>
              <a:spcBef>
                <a:spcPts val="360"/>
              </a:spcBef>
              <a:buClr>
                <a:srgbClr val="CC0000"/>
              </a:buClr>
              <a:buSzPct val="66666"/>
              <a:buFont typeface="Wingdings"/>
              <a:buChar char=""/>
              <a:tabLst>
                <a:tab pos="481965"/>
                <a:tab pos="482600"/>
              </a:tabLst>
            </a:pPr>
            <a:r>
              <a:rPr sz="2100" spc="-10">
                <a:latin typeface="Verdana"/>
                <a:cs typeface="Verdana"/>
              </a:rPr>
              <a:t>2009</a:t>
            </a:r>
            <a:r>
              <a:rPr sz="2100">
                <a:latin typeface="宋体"/>
                <a:cs typeface="宋体"/>
              </a:rPr>
              <a:t>年、</a:t>
            </a:r>
            <a:r>
              <a:rPr sz="2100" spc="-10">
                <a:latin typeface="Verdana"/>
                <a:cs typeface="Verdana"/>
              </a:rPr>
              <a:t>2019</a:t>
            </a:r>
            <a:r>
              <a:rPr sz="2100" spc="-5">
                <a:latin typeface="宋体"/>
                <a:cs typeface="宋体"/>
              </a:rPr>
              <a:t>年的行业盛会上海展，新中源卫浴携全新产品高调亮相，在专业卫浴渠道扬帆起航。</a:t>
            </a:r>
            <a:endParaRPr sz="21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18</a:t>
            </a:fld>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74675" y="304800"/>
            <a:ext cx="8001000" cy="1216025"/>
          </a:xfrm>
          <a:prstGeom prst="rect">
            <a:avLst/>
          </a:prstGeom>
          <a:ln w="9525">
            <a:solidFill>
              <a:srgbClr val="000000"/>
            </a:solidFill>
          </a:ln>
        </p:spPr>
        <p:txBody>
          <a:bodyPr vert="horz" wrap="square" lIns="0" tIns="3175" rIns="0" bIns="0" rtlCol="0">
            <a:spAutoFit/>
          </a:bodyPr>
          <a:lstStyle/>
          <a:p>
            <a:pPr>
              <a:lnSpc>
                <a:spcPct val="100000"/>
              </a:lnSpc>
              <a:spcBef>
                <a:spcPts val="25"/>
              </a:spcBef>
            </a:pPr>
            <a:endParaRPr sz="4000">
              <a:latin typeface="Times New Roman"/>
              <a:cs typeface="Times New Roman"/>
            </a:endParaRPr>
          </a:p>
          <a:p>
            <a:pPr marL="91440">
              <a:lnSpc>
                <a:spcPct val="100000"/>
              </a:lnSpc>
            </a:pPr>
            <a:r>
              <a:rPr sz="3800" b="0">
                <a:latin typeface="宋体"/>
                <a:cs typeface="宋体"/>
              </a:rPr>
              <a:t>新中源卫浴陶瓷洁具产品</a:t>
            </a:r>
            <a:r>
              <a:rPr sz="3800" b="0" spc="-10">
                <a:latin typeface="Verdana"/>
                <a:cs typeface="Verdana"/>
              </a:rPr>
              <a:t>10</a:t>
            </a:r>
            <a:r>
              <a:rPr sz="3800" b="0" spc="-20">
                <a:latin typeface="宋体"/>
                <a:cs typeface="宋体"/>
              </a:rPr>
              <a:t>大特点</a:t>
            </a:r>
            <a:endParaRPr sz="3800">
              <a:latin typeface="宋体"/>
              <a:cs typeface="宋体"/>
            </a:endParaRPr>
          </a:p>
        </p:txBody>
      </p:sp>
      <p:sp>
        <p:nvSpPr>
          <p:cNvPr id="3" name="object 3"/>
          <p:cNvSpPr/>
          <p:nvPr/>
        </p:nvSpPr>
        <p:spPr>
          <a:xfrm>
            <a:off x="566737" y="1752600"/>
            <a:ext cx="8001000" cy="4267200"/>
          </a:xfrm>
          <a:custGeom>
            <a:rect l="l" t="t" r="r" b="b"/>
            <a:pathLst>
              <a:path w="8001000" h="4267200">
                <a:moveTo>
                  <a:pt x="0" y="0"/>
                </a:moveTo>
                <a:lnTo>
                  <a:pt x="8000999" y="0"/>
                </a:lnTo>
                <a:lnTo>
                  <a:pt x="8000999" y="4267200"/>
                </a:lnTo>
                <a:lnTo>
                  <a:pt x="0" y="4267200"/>
                </a:lnTo>
                <a:lnTo>
                  <a:pt x="0" y="0"/>
                </a:lnTo>
                <a:close/>
              </a:path>
            </a:pathLst>
          </a:custGeom>
          <a:ln w="9525">
            <a:solidFill>
              <a:srgbClr val="000000"/>
            </a:solidFill>
          </a:ln>
        </p:spPr>
        <p:txBody>
          <a:bodyPr wrap="square" lIns="0" tIns="0" rIns="0" bIns="0" rtlCol="0"/>
          <a:lstStyle/>
          <a:p/>
        </p:txBody>
      </p:sp>
      <p:sp>
        <p:nvSpPr>
          <p:cNvPr id="4" name="object 4"/>
          <p:cNvSpPr txBox="1"/>
          <p:nvPr/>
        </p:nvSpPr>
        <p:spPr>
          <a:xfrm>
            <a:off x="645478" y="1691394"/>
            <a:ext cx="8115300" cy="2509520"/>
          </a:xfrm>
          <a:prstGeom prst="rect">
            <a:avLst/>
          </a:prstGeom>
        </p:spPr>
        <p:txBody>
          <a:bodyPr vert="horz" wrap="square" lIns="0" tIns="104140" rIns="0" bIns="0" rtlCol="0">
            <a:spAutoFit/>
          </a:bodyPr>
          <a:lstStyle/>
          <a:p>
            <a:pPr marL="12700">
              <a:lnSpc>
                <a:spcPct val="100000"/>
              </a:lnSpc>
              <a:spcBef>
                <a:spcPts val="820"/>
              </a:spcBef>
            </a:pPr>
            <a:r>
              <a:rPr sz="3000" b="1">
                <a:latin typeface="Verdana"/>
                <a:cs typeface="Verdana"/>
              </a:rPr>
              <a:t>1</a:t>
            </a:r>
            <a:r>
              <a:rPr sz="3000" b="1" spc="-10">
                <a:latin typeface="微软雅黑"/>
                <a:cs typeface="微软雅黑"/>
              </a:rPr>
              <a:t>、出身名门</a:t>
            </a:r>
            <a:endParaRPr sz="3000">
              <a:latin typeface="微软雅黑"/>
              <a:cs typeface="微软雅黑"/>
            </a:endParaRPr>
          </a:p>
          <a:p>
            <a:pPr marL="482600" marR="5080" indent="333375">
              <a:lnSpc>
                <a:spcPct val="101099"/>
              </a:lnSpc>
              <a:spcBef>
                <a:spcPts val="680"/>
              </a:spcBef>
            </a:pPr>
            <a:r>
              <a:rPr sz="3000" spc="-5">
                <a:latin typeface="宋体"/>
                <a:cs typeface="宋体"/>
              </a:rPr>
              <a:t>新中源卫浴是广东新中源陶瓷企业集团专</a:t>
            </a:r>
            <a:r>
              <a:rPr sz="3000" spc="-50">
                <a:latin typeface="宋体"/>
                <a:cs typeface="宋体"/>
              </a:rPr>
              <a:t> </a:t>
            </a:r>
            <a:r>
              <a:rPr sz="3000" spc="-5">
                <a:latin typeface="宋体"/>
                <a:cs typeface="宋体"/>
              </a:rPr>
              <a:t>注于卫浴生产和销售的旗舰品牌。依托集团</a:t>
            </a:r>
            <a:r>
              <a:rPr sz="3000" spc="-50">
                <a:latin typeface="宋体"/>
                <a:cs typeface="宋体"/>
              </a:rPr>
              <a:t> </a:t>
            </a:r>
            <a:r>
              <a:rPr sz="3000" spc="-5">
                <a:latin typeface="宋体"/>
                <a:cs typeface="宋体"/>
              </a:rPr>
              <a:t>的实力和行业地位，新中源卫浴定位中、高</a:t>
            </a:r>
            <a:r>
              <a:rPr sz="3000" spc="-50">
                <a:latin typeface="宋体"/>
                <a:cs typeface="宋体"/>
              </a:rPr>
              <a:t> </a:t>
            </a:r>
            <a:r>
              <a:rPr sz="3000" spc="-5">
                <a:latin typeface="宋体"/>
                <a:cs typeface="宋体"/>
              </a:rPr>
              <a:t>端，立志为精英人士打造最享受的私密空间。</a:t>
            </a:r>
            <a:endParaRPr sz="30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13335" rIns="0" bIns="0" rtlCol="0">
            <a:spAutoFit/>
          </a:bodyPr>
          <a:lstStyle/>
          <a:p>
            <a:pPr marL="38100">
              <a:lnSpc>
                <a:spcPct val="100000"/>
              </a:lnSpc>
              <a:spcBef>
                <a:spcPts val="105"/>
              </a:spcBef>
            </a:pPr>
            <a:fld id="{81D60167-4931-47E6-BA6A-407CBD079E47}" type="slidenum">
              <a:rPr spc="-25"/>
              <a:t>19</a:t>
            </a:fld>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https://d.book118.com/188076127011006026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20</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Verdana</vt:lpstr>
      <vt:lpstr>宋体</vt:lpstr>
      <vt:lpstr>Wingdings</vt:lpstr>
      <vt:lpstr>Times New Roman</vt:lpstr>
      <vt:lpstr>Office Theme</vt:lpstr>
      <vt:lpstr>2019年陶瓷洁具类产品知识培训</vt:lpstr>
      <vt:lpstr>PowerPoint Presentation</vt:lpstr>
      <vt:lpstr>
一、生产工艺流程图</vt:lpstr>
      <vt:lpstr>PowerPoint Presentation</vt:lpstr>
      <vt:lpstr>
二.产品的生产周期</vt:lpstr>
      <vt:lpstr>
三.卫生陶瓷产品放射性问题</vt:lpstr>
      <vt:lpstr>
四.卫生瓷的分类</vt:lpstr>
      <vt:lpstr>PowerPoint Presentation</vt:lpstr>
      <vt:lpstr>
五、卫生陶瓷产品术语及解释</vt:lpstr>
      <vt:lpstr>
五、卫生陶瓷产品术语及解释</vt:lpstr>
      <vt:lpstr>
五、卫生陶瓷产品术语及解释</vt:lpstr>
      <vt:lpstr>
五、卫生陶瓷产品术语及解释</vt:lpstr>
      <vt:lpstr>
五、卫生陶瓷产品术语及解释</vt:lpstr>
      <vt:lpstr>
六、卫生陶瓷主要技术指标</vt:lpstr>
      <vt:lpstr>
六、卫生陶瓷主要技术指标</vt:lpstr>
      <vt:lpstr>
六、卫生陶瓷主要技术指标</vt:lpstr>
      <vt:lpstr>
三、卫生陶瓷主要技术指标</vt:lpstr>
      <vt:lpstr>
新中源卫浴的品牌定位</vt:lpstr>
      <vt:lpstr>
新中源卫浴陶瓷洁具产品10大特点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2024-09-03T01:07:32.586</cp:lastPrinted>
  <dcterms:created xsi:type="dcterms:W3CDTF">2024-09-02T17:07:32Z</dcterms:created>
  <dcterms:modified xsi:type="dcterms:W3CDTF">2024-09-02T17:07:33Z</dcterms:modified>
</cp:coreProperties>
</file>