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8940800" cy="116205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E06C9-1DF1-4AD0-95A3-292F3F87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BD90A-F957-4E94-B4CF-BB38027AD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A4EFB-9C1E-43CD-ABD9-841E3D66B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CE059-DAD7-49FA-BC1E-45471651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2926B-B00E-4459-BA48-ABFE9CA8C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F0427-9373-402C-933E-DB1F2AE25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3955C-DADA-46FF-84AA-162F42C8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8C456-3DE8-48FB-A045-F0D7AB918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837AE-DDE1-486E-93BA-F14BC21E8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606DA-7388-4C93-B328-CBF32C66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6617D-85AA-49DA-95B6-F5748D58D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6.jpeg" /><Relationship Id="rId11" Type="http://schemas.openxmlformats.org/officeDocument/2006/relationships/image" Target="../media/image17.png" /><Relationship Id="rId12" Type="http://schemas.openxmlformats.org/officeDocument/2006/relationships/image" Target="../media/image18.jpeg" /><Relationship Id="rId13" Type="http://schemas.openxmlformats.org/officeDocument/2006/relationships/image" Target="../media/image19.jpeg" /><Relationship Id="rId14" Type="http://schemas.openxmlformats.org/officeDocument/2006/relationships/image" Target="../media/image20.jpeg" /><Relationship Id="rId15" Type="http://schemas.openxmlformats.org/officeDocument/2006/relationships/image" Target="../media/image21.jpeg" /><Relationship Id="rId16" Type="http://schemas.openxmlformats.org/officeDocument/2006/relationships/image" Target="../media/image22.jpeg" /><Relationship Id="rId17" Type="http://schemas.openxmlformats.org/officeDocument/2006/relationships/image" Target="../media/image23.png" /><Relationship Id="rId18" Type="http://schemas.openxmlformats.org/officeDocument/2006/relationships/image" Target="../media/image24.jpeg" /><Relationship Id="rId19" Type="http://schemas.openxmlformats.org/officeDocument/2006/relationships/image" Target="../media/image25.jpeg" /><Relationship Id="rId2" Type="http://schemas.openxmlformats.org/officeDocument/2006/relationships/image" Target="../media/image8.png" /><Relationship Id="rId20" Type="http://schemas.openxmlformats.org/officeDocument/2006/relationships/image" Target="../media/image26.jpeg" /><Relationship Id="rId21" Type="http://schemas.openxmlformats.org/officeDocument/2006/relationships/image" Target="../media/image27.png" /><Relationship Id="rId22" Type="http://schemas.openxmlformats.org/officeDocument/2006/relationships/image" Target="../media/image28.jpeg" /><Relationship Id="rId23" Type="http://schemas.openxmlformats.org/officeDocument/2006/relationships/image" Target="../media/image29.jpeg" /><Relationship Id="rId24" Type="http://schemas.openxmlformats.org/officeDocument/2006/relationships/image" Target="../media/image30.jpeg" /><Relationship Id="rId25" Type="http://schemas.openxmlformats.org/officeDocument/2006/relationships/image" Target="../media/image31.jpeg" /><Relationship Id="rId26" Type="http://schemas.openxmlformats.org/officeDocument/2006/relationships/image" Target="../media/image32.jpeg" /><Relationship Id="rId27" Type="http://schemas.openxmlformats.org/officeDocument/2006/relationships/image" Target="../media/image33.jpeg" /><Relationship Id="rId28" Type="http://schemas.openxmlformats.org/officeDocument/2006/relationships/image" Target="../media/image34.jpeg" /><Relationship Id="rId29" Type="http://schemas.openxmlformats.org/officeDocument/2006/relationships/image" Target="../media/image35.jpeg" /><Relationship Id="rId3" Type="http://schemas.openxmlformats.org/officeDocument/2006/relationships/image" Target="../media/image9.jpeg" /><Relationship Id="rId30" Type="http://schemas.openxmlformats.org/officeDocument/2006/relationships/image" Target="../media/image36.png" /><Relationship Id="rId31" Type="http://schemas.openxmlformats.org/officeDocument/2006/relationships/image" Target="../media/image37.jpeg" /><Relationship Id="rId32" Type="http://schemas.openxmlformats.org/officeDocument/2006/relationships/image" Target="../media/image38.jpeg" /><Relationship Id="rId33" Type="http://schemas.openxmlformats.org/officeDocument/2006/relationships/image" Target="../media/image39.jpeg" /><Relationship Id="rId34" Type="http://schemas.openxmlformats.org/officeDocument/2006/relationships/image" Target="../media/image40.jpeg" /><Relationship Id="rId35" Type="http://schemas.openxmlformats.org/officeDocument/2006/relationships/image" Target="../media/image41.jpeg" /><Relationship Id="rId36" Type="http://schemas.openxmlformats.org/officeDocument/2006/relationships/image" Target="../media/image42.jpeg" /><Relationship Id="rId37" Type="http://schemas.openxmlformats.org/officeDocument/2006/relationships/image" Target="../media/image43.jpeg" /><Relationship Id="rId38" Type="http://schemas.openxmlformats.org/officeDocument/2006/relationships/image" Target="../media/image44.jpeg" /><Relationship Id="rId39" Type="http://schemas.openxmlformats.org/officeDocument/2006/relationships/image" Target="../media/image45.jpeg" /><Relationship Id="rId4" Type="http://schemas.openxmlformats.org/officeDocument/2006/relationships/image" Target="../media/image10.png" /><Relationship Id="rId40" Type="http://schemas.openxmlformats.org/officeDocument/2006/relationships/image" Target="../media/image46.png" /><Relationship Id="rId5" Type="http://schemas.openxmlformats.org/officeDocument/2006/relationships/image" Target="../media/image11.jpeg" /><Relationship Id="rId6" Type="http://schemas.openxmlformats.org/officeDocument/2006/relationships/image" Target="../media/image12.jpeg" /><Relationship Id="rId7" Type="http://schemas.openxmlformats.org/officeDocument/2006/relationships/image" Target="../media/image13.jpeg" /><Relationship Id="rId8" Type="http://schemas.openxmlformats.org/officeDocument/2006/relationships/image" Target="../media/image14.jpeg" /><Relationship Id="rId9" Type="http://schemas.openxmlformats.org/officeDocument/2006/relationships/image" Target="../media/image1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7.jpeg" /><Relationship Id="rId3" Type="http://schemas.openxmlformats.org/officeDocument/2006/relationships/image" Target="../media/image48.jpeg" /><Relationship Id="rId4" Type="http://schemas.openxmlformats.org/officeDocument/2006/relationships/image" Target="../media/image49.jpeg" /><Relationship Id="rId5" Type="http://schemas.openxmlformats.org/officeDocument/2006/relationships/image" Target="../media/image50.png" /><Relationship Id="rId6" Type="http://schemas.openxmlformats.org/officeDocument/2006/relationships/image" Target="../media/image5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2.jpeg" /><Relationship Id="rId3" Type="http://schemas.openxmlformats.org/officeDocument/2006/relationships/image" Target="../media/image53.jpeg" /><Relationship Id="rId4" Type="http://schemas.openxmlformats.org/officeDocument/2006/relationships/image" Target="../media/image5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5.png" /><Relationship Id="rId3" Type="http://schemas.openxmlformats.org/officeDocument/2006/relationships/image" Target="../media/image56.jpeg" /><Relationship Id="rId4" Type="http://schemas.openxmlformats.org/officeDocument/2006/relationships/image" Target="../media/image57.jpeg" /><Relationship Id="rId5" Type="http://schemas.openxmlformats.org/officeDocument/2006/relationships/image" Target="../media/image58.jpeg" /><Relationship Id="rId6" Type="http://schemas.openxmlformats.org/officeDocument/2006/relationships/image" Target="../media/image59.jpeg" /><Relationship Id="rId7" Type="http://schemas.openxmlformats.org/officeDocument/2006/relationships/image" Target="../media/image6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1.jpeg" /><Relationship Id="rId3" Type="http://schemas.openxmlformats.org/officeDocument/2006/relationships/image" Target="../media/image62.jpeg" /><Relationship Id="rId4" Type="http://schemas.openxmlformats.org/officeDocument/2006/relationships/image" Target="../media/image63.jpeg" /><Relationship Id="rId5" Type="http://schemas.openxmlformats.org/officeDocument/2006/relationships/image" Target="../media/image64.jpeg" /><Relationship Id="rId6" Type="http://schemas.openxmlformats.org/officeDocument/2006/relationships/image" Target="../media/image65.jpeg" /><Relationship Id="rId7" Type="http://schemas.openxmlformats.org/officeDocument/2006/relationships/image" Target="../media/image6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7.jpeg" /><Relationship Id="rId3" Type="http://schemas.openxmlformats.org/officeDocument/2006/relationships/image" Target="../media/image68.jpeg" /><Relationship Id="rId4" Type="http://schemas.openxmlformats.org/officeDocument/2006/relationships/image" Target="../media/image6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0.jpeg" /><Relationship Id="rId3" Type="http://schemas.openxmlformats.org/officeDocument/2006/relationships/image" Target="../media/image71.jpeg" /><Relationship Id="rId4" Type="http://schemas.openxmlformats.org/officeDocument/2006/relationships/image" Target="../media/image72.jpeg" /><Relationship Id="rId5" Type="http://schemas.openxmlformats.org/officeDocument/2006/relationships/image" Target="../media/image73.png" /><Relationship Id="rId6" Type="http://schemas.openxmlformats.org/officeDocument/2006/relationships/image" Target="../media/image7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5.jpeg" /><Relationship Id="rId3" Type="http://schemas.openxmlformats.org/officeDocument/2006/relationships/image" Target="../media/image7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7.jpeg" /><Relationship Id="rId3" Type="http://schemas.openxmlformats.org/officeDocument/2006/relationships/image" Target="../media/image78.jpeg" /><Relationship Id="rId4" Type="http://schemas.openxmlformats.org/officeDocument/2006/relationships/image" Target="../media/image7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0.jpeg" /><Relationship Id="rId3" Type="http://schemas.openxmlformats.org/officeDocument/2006/relationships/image" Target="../media/image8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3.png" /><Relationship Id="rId3" Type="http://schemas.openxmlformats.org/officeDocument/2006/relationships/image" Target="../media/image84.png" /><Relationship Id="rId4" Type="http://schemas.openxmlformats.org/officeDocument/2006/relationships/image" Target="../media/image8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6.jpeg" /><Relationship Id="rId3" Type="http://schemas.openxmlformats.org/officeDocument/2006/relationships/image" Target="../media/image8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8.jpeg" /><Relationship Id="rId3" Type="http://schemas.openxmlformats.org/officeDocument/2006/relationships/image" Target="../media/image8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0.jpeg" /><Relationship Id="rId3" Type="http://schemas.openxmlformats.org/officeDocument/2006/relationships/image" Target="../media/image9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2.jpeg" /><Relationship Id="rId3" Type="http://schemas.openxmlformats.org/officeDocument/2006/relationships/image" Target="../media/image9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4.png" /><Relationship Id="rId3" Type="http://schemas.openxmlformats.org/officeDocument/2006/relationships/image" Target="../media/image95.jpeg" /><Relationship Id="rId4" Type="http://schemas.openxmlformats.org/officeDocument/2006/relationships/image" Target="../media/image9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7.jpeg" /><Relationship Id="rId3" Type="http://schemas.openxmlformats.org/officeDocument/2006/relationships/image" Target="../media/image98.png" /><Relationship Id="rId4" Type="http://schemas.openxmlformats.org/officeDocument/2006/relationships/image" Target="../media/image99.png" /><Relationship Id="rId5" Type="http://schemas.openxmlformats.org/officeDocument/2006/relationships/image" Target="../media/image100.png" /><Relationship Id="rId6" Type="http://schemas.openxmlformats.org/officeDocument/2006/relationships/image" Target="../media/image101.png" /><Relationship Id="rId7" Type="http://schemas.openxmlformats.org/officeDocument/2006/relationships/image" Target="../media/image10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3.jpeg" /><Relationship Id="rId3" Type="http://schemas.openxmlformats.org/officeDocument/2006/relationships/image" Target="../media/image104.jpeg" /><Relationship Id="rId4" Type="http://schemas.openxmlformats.org/officeDocument/2006/relationships/image" Target="../media/image105.jpeg" /><Relationship Id="rId5" Type="http://schemas.openxmlformats.org/officeDocument/2006/relationships/image" Target="../media/image106.jpeg" /><Relationship Id="rId6" Type="http://schemas.openxmlformats.org/officeDocument/2006/relationships/image" Target="../media/image107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8.jpeg" /><Relationship Id="rId3" Type="http://schemas.openxmlformats.org/officeDocument/2006/relationships/image" Target="../media/image109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0.jpeg" /><Relationship Id="rId3" Type="http://schemas.openxmlformats.org/officeDocument/2006/relationships/image" Target="../media/image111.jpeg" /><Relationship Id="rId4" Type="http://schemas.openxmlformats.org/officeDocument/2006/relationships/image" Target="../media/image112.jpeg" /><Relationship Id="rId5" Type="http://schemas.openxmlformats.org/officeDocument/2006/relationships/image" Target="../media/image11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4.jpeg" /><Relationship Id="rId3" Type="http://schemas.openxmlformats.org/officeDocument/2006/relationships/image" Target="../media/image115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6.jpeg" /><Relationship Id="rId3" Type="http://schemas.openxmlformats.org/officeDocument/2006/relationships/image" Target="../media/image117.jpeg" /><Relationship Id="rId4" Type="http://schemas.openxmlformats.org/officeDocument/2006/relationships/image" Target="../media/image118.jpeg" /><Relationship Id="rId5" Type="http://schemas.openxmlformats.org/officeDocument/2006/relationships/image" Target="../media/image119.jpeg" /><Relationship Id="rId6" Type="http://schemas.openxmlformats.org/officeDocument/2006/relationships/image" Target="../media/image120.png" /><Relationship Id="rId7" Type="http://schemas.openxmlformats.org/officeDocument/2006/relationships/image" Target="../media/image12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2.jpeg" /><Relationship Id="rId3" Type="http://schemas.openxmlformats.org/officeDocument/2006/relationships/image" Target="../media/image123.jpeg" /><Relationship Id="rId4" Type="http://schemas.openxmlformats.org/officeDocument/2006/relationships/image" Target="../media/image124.png" /><Relationship Id="rId5" Type="http://schemas.openxmlformats.org/officeDocument/2006/relationships/image" Target="../media/image125.jpeg" /><Relationship Id="rId6" Type="http://schemas.openxmlformats.org/officeDocument/2006/relationships/image" Target="../media/image126.jpeg" /><Relationship Id="rId7" Type="http://schemas.openxmlformats.org/officeDocument/2006/relationships/image" Target="../media/image127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710302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74997" y="6750093"/>
            <a:ext cx="3022568" cy="2330412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640315" y="6880071"/>
            <a:ext cx="2051050" cy="1995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52"/>
              </a:lnSpc>
            </a:pPr>
            <a:endParaRPr lang="Arial" altLang="Arial" sz="100"/>
          </a:p>
          <a:p>
            <a:pPr marL="79375" algn="l" rtl="0" eaLnBrk="0">
              <a:lnSpc>
                <a:spcPct val="100000"/>
              </a:lnSpc>
            </a:pPr>
            <a:r>
              <a:rPr sz="1000" b="1" kern="0" spc="-10">
                <a:solidFill>
                  <a:srgbClr val="17418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诚信与会计职业道德建设的重要</a:t>
            </a:r>
            <a:r>
              <a:rPr sz="1000" b="1" kern="0" spc="-20">
                <a:solidFill>
                  <a:srgbClr val="17418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</a:t>
            </a:r>
            <a:endParaRPr lang="SimHei" altLang="SimHei" sz="1000"/>
          </a:p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79375" algn="l" rtl="0" eaLnBrk="0">
              <a:lnSpc>
                <a:spcPct val="100000"/>
              </a:lnSpc>
              <a:spcBef>
                <a:spcPts val="308"/>
              </a:spcBef>
            </a:pPr>
            <a:r>
              <a:rPr sz="1000" b="1" kern="0" spc="-50">
                <a:solidFill>
                  <a:srgbClr val="2D528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《进一步加强财会监督》的出台背景</a:t>
            </a:r>
            <a:endParaRPr lang="SimHei" altLang="SimHei" sz="1000"/>
          </a:p>
          <a:p>
            <a:pPr algn="l" rtl="0" eaLnBrk="0">
              <a:lnSpc>
                <a:spcPct val="150000"/>
              </a:lnSpc>
            </a:pPr>
            <a:endParaRPr lang="Arial" altLang="Arial" sz="1000"/>
          </a:p>
          <a:p>
            <a:pPr marL="79375" algn="l" rtl="0" eaLnBrk="0">
              <a:lnSpc>
                <a:spcPct val="100000"/>
              </a:lnSpc>
              <a:spcBef>
                <a:spcPts val="301"/>
              </a:spcBef>
            </a:pPr>
            <a:r>
              <a:rPr sz="1000" b="1" kern="0" spc="-50">
                <a:solidFill>
                  <a:srgbClr val="14356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《进一步加强财会监督》思路与框架</a:t>
            </a:r>
            <a:endParaRPr lang="SimHei" altLang="SimHei" sz="1000"/>
          </a:p>
          <a:p>
            <a:pPr algn="l" rtl="0" eaLnBrk="0">
              <a:lnSpc>
                <a:spcPct val="199000"/>
              </a:lnSpc>
            </a:pPr>
            <a:endParaRPr lang="Arial" altLang="Arial" sz="1000"/>
          </a:p>
          <a:p>
            <a:pPr algn="r" rtl="0" eaLnBrk="0">
              <a:lnSpc>
                <a:spcPct val="100000"/>
              </a:lnSpc>
              <a:spcBef>
                <a:spcPts val="312"/>
              </a:spcBef>
            </a:pPr>
            <a:r>
              <a:rPr sz="1000" b="1" kern="0" spc="-40">
                <a:solidFill>
                  <a:srgbClr val="2959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《进一步加强财会监督》政策</a:t>
            </a:r>
            <a:r>
              <a:rPr sz="1000" b="1" kern="0" spc="-50">
                <a:solidFill>
                  <a:srgbClr val="295999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与解读</a:t>
            </a:r>
            <a:endParaRPr lang="SimHei" altLang="SimHei" sz="1000"/>
          </a:p>
          <a:p>
            <a:pPr algn="l" rtl="0" eaLnBrk="0">
              <a:lnSpc>
                <a:spcPct val="161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130175" algn="l" rtl="0" eaLnBrk="0">
              <a:lnSpc>
                <a:spcPct val="98000"/>
              </a:lnSpc>
              <a:spcBef>
                <a:spcPts val="1"/>
              </a:spcBef>
            </a:pPr>
            <a:r>
              <a:rPr sz="1000" b="1" kern="0" spc="-10">
                <a:solidFill>
                  <a:srgbClr val="1534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诚信与会计职业道德实践案例</a:t>
            </a:r>
            <a:r>
              <a:rPr sz="1000" b="1" kern="0" spc="-20">
                <a:solidFill>
                  <a:srgbClr val="15346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分析</a:t>
            </a:r>
            <a:endParaRPr lang="SimHei" altLang="SimHei" sz="1000"/>
          </a:p>
        </p:txBody>
      </p:sp>
      <p:sp>
        <p:nvSpPr>
          <p:cNvPr id="6" name="textbox 6"/>
          <p:cNvSpPr/>
          <p:nvPr/>
        </p:nvSpPr>
        <p:spPr>
          <a:xfrm>
            <a:off x="1506027" y="3498064"/>
            <a:ext cx="5878195" cy="367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8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b="1" kern="0" spc="110">
                <a:solidFill>
                  <a:srgbClr val="FD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诚信与会计职业道德：进一步加强财会监督</a:t>
            </a:r>
            <a:endParaRPr lang="SimHei" altLang="SimHei" sz="2300"/>
          </a:p>
        </p:txBody>
      </p:sp>
      <p:sp>
        <p:nvSpPr>
          <p:cNvPr id="8" name="textbox 8"/>
          <p:cNvSpPr/>
          <p:nvPr/>
        </p:nvSpPr>
        <p:spPr>
          <a:xfrm>
            <a:off x="1867622" y="6279984"/>
            <a:ext cx="1314450" cy="338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6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b="1" kern="0" spc="40">
                <a:solidFill>
                  <a:srgbClr val="0052A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r>
              <a:rPr sz="2100" kern="0" spc="110">
                <a:solidFill>
                  <a:srgbClr val="0052A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0" baseline="8013">
                <a:solidFill>
                  <a:srgbClr val="2268A6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300" baseline="8013"/>
          </a:p>
        </p:txBody>
      </p:sp>
      <p:sp>
        <p:nvSpPr>
          <p:cNvPr id="10" name="textbox 10"/>
          <p:cNvSpPr/>
          <p:nvPr/>
        </p:nvSpPr>
        <p:spPr>
          <a:xfrm>
            <a:off x="3224154" y="6940993"/>
            <a:ext cx="153035" cy="1972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84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000" b="1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1000"/>
          </a:p>
          <a:p>
            <a:pPr algn="l" rtl="0" eaLnBrk="0">
              <a:lnSpc>
                <a:spcPct val="173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302"/>
              </a:spcBef>
            </a:pPr>
            <a:r>
              <a:rPr sz="1000" b="1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81000"/>
              </a:lnSpc>
              <a:spcBef>
                <a:spcPts val="307"/>
              </a:spcBef>
            </a:pPr>
            <a:r>
              <a:rPr sz="1000" b="1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1000"/>
          </a:p>
          <a:p>
            <a:pPr algn="l" rtl="0" eaLnBrk="0">
              <a:lnSpc>
                <a:spcPct val="189000"/>
              </a:lnSpc>
            </a:pPr>
            <a:endParaRPr lang="Arial" altLang="Arial" sz="1000"/>
          </a:p>
          <a:p>
            <a:pPr marL="12700" algn="l" rtl="0" eaLnBrk="0">
              <a:lnSpc>
                <a:spcPct val="82000"/>
              </a:lnSpc>
              <a:spcBef>
                <a:spcPts val="248"/>
              </a:spcBef>
            </a:pPr>
            <a:r>
              <a:rPr sz="800" b="1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8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200"/>
          </a:p>
          <a:p>
            <a:pPr marL="12700" algn="l" rtl="0" eaLnBrk="0">
              <a:lnSpc>
                <a:spcPct val="81000"/>
              </a:lnSpc>
              <a:spcBef>
                <a:spcPts val="2"/>
              </a:spcBef>
            </a:pPr>
            <a:r>
              <a:rPr sz="1000" b="1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</a:t>
            </a:r>
            <a:endParaRPr lang="SimSun" altLang="SimSun" sz="1000"/>
          </a:p>
        </p:txBody>
      </p:sp>
      <p:sp>
        <p:nvSpPr>
          <p:cNvPr id="12" name="textbox 12"/>
          <p:cNvSpPr/>
          <p:nvPr/>
        </p:nvSpPr>
        <p:spPr>
          <a:xfrm>
            <a:off x="6365882" y="1296036"/>
            <a:ext cx="1405889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1000" b="1" kern="0" spc="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10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092337" y="6667519"/>
            <a:ext cx="4571969" cy="63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7635912" y="10191821"/>
            <a:ext cx="67310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47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textbox 18"/>
          <p:cNvSpPr/>
          <p:nvPr/>
        </p:nvSpPr>
        <p:spPr>
          <a:xfrm>
            <a:off x="2962292" y="6762711"/>
            <a:ext cx="3112135" cy="1612900"/>
          </a:xfrm>
          <a:prstGeom prst="rect">
            <a:avLst/>
          </a:prstGeom>
          <a:solidFill>
            <a:srgbClr val="323D4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7226"/>
              </a:lnSpc>
            </a:pPr>
            <a:endParaRPr lang="Arial" altLang="Arial" sz="100"/>
          </a:p>
          <a:p>
            <a:pPr marL="621665" algn="l" rtl="0" eaLnBrk="0">
              <a:lnSpc>
                <a:spcPct val="81000"/>
              </a:lnSpc>
            </a:pPr>
            <a:r>
              <a:rPr sz="4000" b="1" kern="0" spc="-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PART</a:t>
            </a:r>
            <a:r>
              <a:rPr sz="4000" b="1" kern="0" spc="35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</a:t>
            </a:r>
            <a:r>
              <a:rPr sz="4000" b="1" kern="0" spc="-7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1</a:t>
            </a:r>
            <a:endParaRPr lang="Arial" altLang="Arial" sz="4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218440" algn="l" rtl="0" eaLnBrk="0">
              <a:lnSpc>
                <a:spcPct val="99000"/>
              </a:lnSpc>
              <a:spcBef>
                <a:spcPts val="4"/>
              </a:spcBef>
            </a:pPr>
            <a:r>
              <a:rPr sz="14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诚信与会计职业道德建设的重</a:t>
            </a:r>
            <a:r>
              <a:rPr sz="14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要性</a:t>
            </a:r>
            <a:endParaRPr lang="SimHei" altLang="SimHei" sz="1400"/>
          </a:p>
        </p:txBody>
      </p:sp>
      <p:sp>
        <p:nvSpPr>
          <p:cNvPr id="20" name="textbox 20"/>
          <p:cNvSpPr/>
          <p:nvPr/>
        </p:nvSpPr>
        <p:spPr>
          <a:xfrm>
            <a:off x="2295556" y="3337911"/>
            <a:ext cx="4342129" cy="857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017"/>
              </a:lnSpc>
            </a:pPr>
            <a:endParaRPr lang="Arial" altLang="Arial" sz="100"/>
          </a:p>
          <a:p>
            <a:pPr marL="12700" indent="227965" algn="l" rtl="0" eaLnBrk="0">
              <a:lnSpc>
                <a:spcPct val="136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中共中央办公厅、国务院办公厅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近日印发《关于进一步加强财会监督工作 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的意见》(下称《意见》</a:t>
            </a: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),提出加强对国有企业、上市公司、金融企业等的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财务、会计行为的监督，严肃查处财务数据造假、出具“阴阳报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告”、内部监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督失效等突出问题。</a:t>
            </a:r>
            <a:endParaRPr lang="SimHei" altLang="SimHei" sz="1000"/>
          </a:p>
        </p:txBody>
      </p:sp>
      <p:sp>
        <p:nvSpPr>
          <p:cNvPr id="22" name="textbox 22"/>
          <p:cNvSpPr/>
          <p:nvPr/>
        </p:nvSpPr>
        <p:spPr>
          <a:xfrm>
            <a:off x="2174853" y="2714562"/>
            <a:ext cx="2319020" cy="332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8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200" kern="0" spc="-70">
                <a:solidFill>
                  <a:srgbClr val="0056AD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 言</a:t>
            </a:r>
            <a:r>
              <a:rPr sz="2200" kern="0" spc="-7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p</a:t>
            </a:r>
            <a:r>
              <a:rPr sz="2200" kern="0" spc="52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200" kern="0" spc="-7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r</a:t>
            </a:r>
            <a:r>
              <a:rPr sz="2200" kern="0" spc="35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200" kern="0" spc="-7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e</a:t>
            </a:r>
            <a:r>
              <a:rPr sz="2200" kern="0" spc="33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200" kern="0" spc="-7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f</a:t>
            </a:r>
            <a:r>
              <a:rPr sz="2200" kern="0" spc="31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200" kern="0" spc="-7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a</a:t>
            </a:r>
            <a:r>
              <a:rPr sz="2200" kern="0" spc="39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200" kern="0" spc="-7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c</a:t>
            </a:r>
            <a:r>
              <a:rPr sz="2200" kern="0" spc="39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2200" kern="0" spc="-70">
                <a:solidFill>
                  <a:srgbClr val="0056AD">
                    <a:alpha val="100000"/>
                  </a:srgbClr>
                </a:solidFill>
                <a:latin typeface="Arial"/>
                <a:ea typeface="Arial"/>
                <a:cs typeface="Arial"/>
              </a:rPr>
              <a:t>e</a:t>
            </a:r>
            <a:endParaRPr lang="Arial" altLang="Arial" sz="2200"/>
          </a:p>
        </p:txBody>
      </p:sp>
      <p:sp>
        <p:nvSpPr>
          <p:cNvPr id="24" name="textbox 24"/>
          <p:cNvSpPr/>
          <p:nvPr/>
        </p:nvSpPr>
        <p:spPr>
          <a:xfrm>
            <a:off x="6365882" y="1308365"/>
            <a:ext cx="1412239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9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1000" b="1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esday</a:t>
            </a:r>
            <a:endParaRPr lang="Arial" altLang="Arial" sz="1000"/>
          </a:p>
        </p:txBody>
      </p:sp>
      <p:sp>
        <p:nvSpPr>
          <p:cNvPr id="26" name="rect"/>
          <p:cNvSpPr/>
          <p:nvPr/>
        </p:nvSpPr>
        <p:spPr>
          <a:xfrm>
            <a:off x="2172186" y="3012250"/>
            <a:ext cx="4445139" cy="13969"/>
          </a:xfrm>
          <a:prstGeom prst="rect">
            <a:avLst/>
          </a:prstGeom>
          <a:solidFill>
            <a:srgbClr val="0056A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24026" y="2425682"/>
            <a:ext cx="5467335" cy="6415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7623207" y="10185314"/>
            <a:ext cx="8255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1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06538" y="7137407"/>
            <a:ext cx="6115018" cy="2387622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1444660" y="6475773"/>
            <a:ext cx="6024245" cy="644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89"/>
              </a:lnSpc>
            </a:pPr>
            <a:endParaRPr lang="Arial" altLang="Arial" sz="100"/>
          </a:p>
          <a:p>
            <a:pPr marL="100964" algn="l" rtl="0" eaLnBrk="0">
              <a:lnSpc>
                <a:spcPct val="97000"/>
              </a:lnSpc>
            </a:pPr>
            <a:r>
              <a:rPr sz="9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“始有暨南，便有商科”,暨南大学是我国最早开展商科教育的国立高等学府之一，会计学系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拥有近百年的</a:t>
            </a:r>
            <a:endParaRPr lang="SimHei" altLang="SimHei" sz="900"/>
          </a:p>
          <a:p>
            <a:pPr marL="12700" algn="l" rtl="0" eaLnBrk="0">
              <a:lnSpc>
                <a:spcPct val="112000"/>
              </a:lnSpc>
              <a:spcBef>
                <a:spcPts val="201"/>
              </a:spcBef>
            </a:pP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发展历史。暨南大学会计学系是由中国现代会计学宗师潘序伦博士于1925年亲手创办的，</a:t>
            </a:r>
            <a:r>
              <a:rPr sz="9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是中国最早在大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学中设立的会计专业之一</a:t>
            </a:r>
            <a:r>
              <a:rPr sz="900" kern="0" spc="-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 “中国现代会计之父”、会计学专家、教育家潘序伦先生曾为上海立信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会计学院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题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词</a:t>
            </a:r>
            <a:r>
              <a:rPr sz="9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r>
              <a:rPr sz="9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“信以立志、信以守身、信以处事、信以待人、毋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忘‘立信’、当必有成”的24字校训。</a:t>
            </a:r>
            <a:endParaRPr lang="SimHei" altLang="SimHei" sz="900"/>
          </a:p>
        </p:txBody>
      </p:sp>
      <p:sp>
        <p:nvSpPr>
          <p:cNvPr id="36" name="textbox 36"/>
          <p:cNvSpPr/>
          <p:nvPr/>
        </p:nvSpPr>
        <p:spPr>
          <a:xfrm>
            <a:off x="4130681" y="4167858"/>
            <a:ext cx="2118995" cy="848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500"/>
          </a:p>
          <a:p>
            <a:pPr marL="76200" algn="l" rtl="0" eaLnBrk="0">
              <a:lnSpc>
                <a:spcPct val="86000"/>
              </a:lnSpc>
              <a:spcBef>
                <a:spcPts val="4"/>
              </a:spcBef>
              <a:tabLst>
                <a:tab pos="123825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2100" kern="0" spc="-370" baseline="-1984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b="1" kern="0" spc="40" baseline="-34725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问</a:t>
            </a:r>
            <a:r>
              <a:rPr sz="6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</a:t>
            </a:r>
            <a:r>
              <a:rPr sz="6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900" kern="0" spc="30" baseline="-34725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事不对人</a:t>
            </a:r>
            <a:endParaRPr lang="SimHei" altLang="SimHei" sz="900" baseline="-34725"/>
          </a:p>
          <a:p>
            <a:pPr marL="930910" algn="l" rtl="0" eaLnBrk="0">
              <a:lnSpc>
                <a:spcPct val="100000"/>
              </a:lnSpc>
              <a:spcBef>
                <a:spcPts val="481"/>
              </a:spcBef>
            </a:pPr>
            <a:r>
              <a:rPr sz="1400" kern="0" spc="-20" baseline="18602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部控制制度相辅相成</a:t>
            </a:r>
            <a:endParaRPr lang="SimHei" altLang="SimHei" sz="1400" baseline="18602"/>
          </a:p>
          <a:p>
            <a:pPr marL="750569" algn="l" rtl="0" eaLnBrk="0">
              <a:lnSpc>
                <a:spcPct val="84000"/>
              </a:lnSpc>
              <a:spcBef>
                <a:spcPts val="1261"/>
              </a:spcBef>
            </a:pPr>
            <a:r>
              <a:rPr sz="9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讨论</a:t>
            </a:r>
            <a:endParaRPr lang="SimHei" altLang="SimHei" sz="900"/>
          </a:p>
          <a:p>
            <a:pPr algn="r" rtl="0" eaLnBrk="0">
              <a:lnSpc>
                <a:spcPct val="96000"/>
              </a:lnSpc>
              <a:spcBef>
                <a:spcPts val="4"/>
              </a:spcBef>
            </a:pP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企业里面有两种制度、效率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VS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效果</a:t>
            </a:r>
            <a:endParaRPr lang="YouYuan" altLang="YouYuan" sz="700"/>
          </a:p>
        </p:txBody>
      </p:sp>
      <p:sp>
        <p:nvSpPr>
          <p:cNvPr id="38" name="textbox 38"/>
          <p:cNvSpPr/>
          <p:nvPr/>
        </p:nvSpPr>
        <p:spPr>
          <a:xfrm>
            <a:off x="4225170" y="4595233"/>
            <a:ext cx="831850" cy="133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03"/>
              </a:lnSpc>
            </a:pPr>
            <a:endParaRPr lang="Arial" altLang="Arial" sz="100"/>
          </a:p>
          <a:p>
            <a:pPr marL="12700" algn="l" rtl="0" eaLnBrk="0">
              <a:lnSpc>
                <a:spcPct val="101000"/>
              </a:lnSpc>
            </a:pP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观意念vs客观的制度</a:t>
            </a:r>
            <a:endParaRPr lang="SimSun" altLang="SimSun" sz="700"/>
          </a:p>
        </p:txBody>
      </p:sp>
      <p:sp>
        <p:nvSpPr>
          <p:cNvPr id="40" name="textbox 40"/>
          <p:cNvSpPr/>
          <p:nvPr/>
        </p:nvSpPr>
        <p:spPr>
          <a:xfrm>
            <a:off x="4246507" y="4474826"/>
            <a:ext cx="821055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51"/>
              </a:lnSpc>
            </a:pPr>
            <a:endParaRPr lang="Arial" altLang="Arial" sz="100"/>
          </a:p>
          <a:p>
            <a:pPr marL="12700" algn="l" rtl="0" eaLnBrk="0">
              <a:lnSpc>
                <a:spcPct val="101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业道德建设和内</a:t>
            </a:r>
            <a:endParaRPr lang="SimHei" altLang="SimHei" sz="900"/>
          </a:p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143381" y="4487526"/>
            <a:ext cx="109989" cy="215561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4397983" y="4282311"/>
            <a:ext cx="82105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25"/>
              </a:lnSpc>
            </a:pPr>
            <a:endParaRPr lang="Arial" altLang="Arial" sz="100"/>
          </a:p>
          <a:p>
            <a:pPr marL="12700" algn="l" rtl="0" eaLnBrk="0">
              <a:lnSpc>
                <a:spcPct val="102000"/>
              </a:lnSpc>
            </a:pPr>
            <a:r>
              <a:rPr sz="7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题的着眼点定位于对</a:t>
            </a:r>
            <a:endParaRPr lang="SimHei" altLang="SimHei" sz="700"/>
          </a:p>
        </p:txBody>
      </p:sp>
      <p:sp>
        <p:nvSpPr>
          <p:cNvPr id="46" name="textbox 46"/>
          <p:cNvSpPr/>
          <p:nvPr/>
        </p:nvSpPr>
        <p:spPr>
          <a:xfrm>
            <a:off x="4416469" y="4167858"/>
            <a:ext cx="825500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21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人员的工作状态</a:t>
            </a:r>
            <a:endParaRPr lang="SimHei" altLang="SimHei" sz="9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32345" y="4180558"/>
            <a:ext cx="135853" cy="211132"/>
          </a:xfrm>
          <a:prstGeom prst="rect">
            <a:avLst/>
          </a:prstGeom>
        </p:spPr>
      </p:pic>
      <p:pic>
        <p:nvPicPr>
          <p:cNvPr id="50" name="picture 5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144649" y="4180558"/>
            <a:ext cx="110104" cy="211132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3152805" y="2830545"/>
            <a:ext cx="1860550" cy="595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20"/>
              </a:lnSpc>
            </a:pPr>
            <a:endParaRPr lang="Arial" altLang="Arial" sz="100"/>
          </a:p>
          <a:p>
            <a:pPr marL="208915" algn="l" rtl="0" eaLnBrk="0">
              <a:lnSpc>
                <a:spcPct val="90000"/>
              </a:lnSpc>
            </a:pP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会计职业道德的要求</a:t>
            </a:r>
            <a:endParaRPr lang="SimHei" altLang="SimHei" sz="900"/>
          </a:p>
          <a:p>
            <a:pPr marL="12700" algn="l" rtl="0" eaLnBrk="0">
              <a:lnSpc>
                <a:spcPct val="96000"/>
              </a:lnSpc>
              <a:spcBef>
                <a:spcPts val="4"/>
              </a:spcBef>
            </a:pPr>
            <a:r>
              <a:rPr sz="1100" kern="0" spc="-10" baseline="-4735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全要法律法规及具体规定</a:t>
            </a:r>
            <a:endParaRPr lang="SimHei" altLang="SimHei" sz="7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488315" indent="-6350" algn="l" rtl="0" eaLnBrk="0">
              <a:lnSpc>
                <a:spcPct val="104000"/>
              </a:lnSpc>
              <a:spcBef>
                <a:spcPts val="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集团对财务人员的基本要求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专业知识、技能、综合素质的要求</a:t>
            </a:r>
            <a:endParaRPr lang="SimSun" altLang="SimSun" sz="700"/>
          </a:p>
        </p:txBody>
      </p:sp>
      <p:sp>
        <p:nvSpPr>
          <p:cNvPr id="54" name="textbox 54"/>
          <p:cNvSpPr/>
          <p:nvPr/>
        </p:nvSpPr>
        <p:spPr>
          <a:xfrm>
            <a:off x="3865208" y="3501124"/>
            <a:ext cx="1464944" cy="603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8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财务与会计的区别</a:t>
            </a:r>
            <a:endParaRPr lang="SimHei" altLang="SimHei" sz="900"/>
          </a:p>
          <a:p>
            <a:pPr marL="12700" algn="l" rtl="0" eaLnBrk="0">
              <a:lnSpc>
                <a:spcPct val="97000"/>
              </a:lnSpc>
              <a:spcBef>
                <a:spcPts val="8"/>
              </a:spcBef>
            </a:pPr>
            <a:r>
              <a:rPr sz="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会计是财务的基础，财务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离不开会计</a:t>
            </a:r>
            <a:endParaRPr lang="SimHei" altLang="SimHei" sz="700"/>
          </a:p>
          <a:p>
            <a:pPr marL="247650" algn="l" rtl="0" eaLnBrk="0">
              <a:lnSpc>
                <a:spcPct val="92000"/>
              </a:lnSpc>
              <a:spcBef>
                <a:spcPts val="816"/>
              </a:spcBef>
            </a:pP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财务人员权利的来源</a:t>
            </a:r>
            <a:endParaRPr lang="SimHei" altLang="SimHei" sz="900"/>
          </a:p>
          <a:p>
            <a:pPr marL="241300" algn="l" rtl="0" eaLnBrk="0">
              <a:lnSpc>
                <a:spcPts val="852"/>
              </a:lnSpc>
            </a:pPr>
            <a:r>
              <a:rPr sz="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权利来源于董事会的直接授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</a:t>
            </a:r>
            <a:endParaRPr lang="SimHei" altLang="SimHei" sz="700"/>
          </a:p>
        </p:txBody>
      </p:sp>
      <p:sp>
        <p:nvSpPr>
          <p:cNvPr id="56" name="textbox 56"/>
          <p:cNvSpPr/>
          <p:nvPr/>
        </p:nvSpPr>
        <p:spPr>
          <a:xfrm>
            <a:off x="2041559" y="6261303"/>
            <a:ext cx="2571750" cy="2273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93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14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“中国现代会计之父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”论诚信</a:t>
            </a:r>
            <a:endParaRPr lang="SimSun" altLang="SimSun" sz="1400"/>
          </a:p>
        </p:txBody>
      </p:sp>
      <p:sp>
        <p:nvSpPr>
          <p:cNvPr id="58" name="textbox 58"/>
          <p:cNvSpPr/>
          <p:nvPr/>
        </p:nvSpPr>
        <p:spPr>
          <a:xfrm>
            <a:off x="2034081" y="3691377"/>
            <a:ext cx="764540" cy="589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8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9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2900"/>
          </a:p>
          <a:p>
            <a:pPr marL="127635" algn="l" rtl="0" eaLnBrk="0">
              <a:lnSpc>
                <a:spcPct val="84000"/>
              </a:lnSpc>
              <a:spcBef>
                <a:spcPts val="199"/>
              </a:spcBef>
            </a:pP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MU</a:t>
            </a:r>
            <a:r>
              <a:rPr sz="900" b="1" kern="0" spc="1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LU</a:t>
            </a:r>
            <a:endParaRPr lang="Arial" altLang="Arial" sz="900"/>
          </a:p>
        </p:txBody>
      </p:sp>
      <p:sp>
        <p:nvSpPr>
          <p:cNvPr id="60" name="textbox 60"/>
          <p:cNvSpPr/>
          <p:nvPr/>
        </p:nvSpPr>
        <p:spPr>
          <a:xfrm>
            <a:off x="2740025" y="7138159"/>
            <a:ext cx="1973579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19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十</a:t>
            </a:r>
            <a:r>
              <a:rPr sz="9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會</a:t>
            </a:r>
            <a:r>
              <a:rPr sz="9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院</a:t>
            </a:r>
            <a:r>
              <a:rPr sz="9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  高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受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暨五圆</a:t>
            </a:r>
            <a:r>
              <a:rPr sz="1000" kern="0" spc="-60" baseline="10417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工</a:t>
            </a:r>
            <a:endParaRPr lang="SimSun" altLang="SimSun" sz="1000" baseline="10417"/>
          </a:p>
        </p:txBody>
      </p:sp>
      <p:sp>
        <p:nvSpPr>
          <p:cNvPr id="62" name="textbox 62"/>
          <p:cNvSpPr/>
          <p:nvPr/>
        </p:nvSpPr>
        <p:spPr>
          <a:xfrm>
            <a:off x="6372235" y="1308076"/>
            <a:ext cx="1399539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   </a:t>
            </a:r>
            <a:r>
              <a:rPr sz="900" b="1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900"/>
          </a:p>
        </p:txBody>
      </p:sp>
      <p:sp>
        <p:nvSpPr>
          <p:cNvPr id="64" name="textbox 64"/>
          <p:cNvSpPr/>
          <p:nvPr/>
        </p:nvSpPr>
        <p:spPr>
          <a:xfrm>
            <a:off x="5984206" y="8440877"/>
            <a:ext cx="325120" cy="3695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37465" algn="l" rtl="0" eaLnBrk="0">
              <a:lnSpc>
                <a:spcPts val="860"/>
              </a:lnSpc>
            </a:pP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古</a:t>
            </a:r>
            <a:r>
              <a:rPr sz="7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肢</a:t>
            </a:r>
            <a:endParaRPr lang="SimSun" altLang="SimSun" sz="7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12700" algn="l" rtl="0" eaLnBrk="0">
              <a:lnSpc>
                <a:spcPct val="100000"/>
              </a:lnSpc>
              <a:spcBef>
                <a:spcPts val="5"/>
              </a:spcBef>
            </a:pP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产</a:t>
            </a:r>
            <a:r>
              <a:rPr sz="7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容</a:t>
            </a:r>
            <a:endParaRPr lang="SimSun" altLang="SimSun" sz="700"/>
          </a:p>
        </p:txBody>
      </p:sp>
      <p:sp>
        <p:nvSpPr>
          <p:cNvPr id="66" name="rect"/>
          <p:cNvSpPr/>
          <p:nvPr/>
        </p:nvSpPr>
        <p:spPr>
          <a:xfrm>
            <a:off x="1730380" y="6489708"/>
            <a:ext cx="5454629" cy="1272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textbox 68"/>
          <p:cNvSpPr/>
          <p:nvPr/>
        </p:nvSpPr>
        <p:spPr>
          <a:xfrm>
            <a:off x="5647312" y="8668074"/>
            <a:ext cx="134620" cy="65024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16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治</a:t>
            </a:r>
            <a:r>
              <a:rPr sz="700" kern="0" spc="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作</a:t>
            </a:r>
            <a:r>
              <a:rPr sz="7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望</a:t>
            </a:r>
            <a:r>
              <a:rPr sz="7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者</a:t>
            </a:r>
            <a:endParaRPr lang="SimSun" altLang="SimSun" sz="700"/>
          </a:p>
        </p:txBody>
      </p:sp>
      <p:sp>
        <p:nvSpPr>
          <p:cNvPr id="70" name="textbox 70"/>
          <p:cNvSpPr/>
          <p:nvPr/>
        </p:nvSpPr>
        <p:spPr>
          <a:xfrm rot="16200000">
            <a:off x="5573072" y="8735278"/>
            <a:ext cx="634365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4000"/>
              </a:lnSpc>
            </a:pPr>
            <a:endParaRPr lang="Arial" altLang="Arial" sz="100"/>
          </a:p>
          <a:p>
            <a:pPr marL="12700" algn="l" rtl="0" eaLnBrk="0">
              <a:lnSpc>
                <a:spcPts val="846"/>
              </a:lnSpc>
            </a:pPr>
            <a:r>
              <a:rPr sz="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零私相之色忧</a:t>
            </a:r>
            <a:endParaRPr lang="SimSun" altLang="SimSun" sz="700"/>
          </a:p>
        </p:txBody>
      </p:sp>
      <p:sp>
        <p:nvSpPr>
          <p:cNvPr id="72" name="textbox 72"/>
          <p:cNvSpPr/>
          <p:nvPr/>
        </p:nvSpPr>
        <p:spPr>
          <a:xfrm>
            <a:off x="5967172" y="9057137"/>
            <a:ext cx="130810" cy="23939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700" kern="0" spc="9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贵学</a:t>
            </a:r>
            <a:endParaRPr lang="STXinwei" altLang="STXinwei" sz="700"/>
          </a:p>
        </p:txBody>
      </p:sp>
      <p:sp>
        <p:nvSpPr>
          <p:cNvPr id="74" name="textbox 74"/>
          <p:cNvSpPr/>
          <p:nvPr/>
        </p:nvSpPr>
        <p:spPr>
          <a:xfrm>
            <a:off x="3667155" y="3584971"/>
            <a:ext cx="115570" cy="2171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48"/>
              </a:lnSpc>
            </a:pPr>
            <a:endParaRPr lang="Arial" altLang="Arial" sz="100"/>
          </a:p>
          <a:p>
            <a:pPr algn="r" rtl="0" eaLnBrk="0">
              <a:lnSpc>
                <a:spcPct val="78000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1600"/>
          </a:p>
        </p:txBody>
      </p:sp>
      <p:sp>
        <p:nvSpPr>
          <p:cNvPr id="76" name="textbox 76"/>
          <p:cNvSpPr/>
          <p:nvPr/>
        </p:nvSpPr>
        <p:spPr>
          <a:xfrm>
            <a:off x="7623206" y="10189766"/>
            <a:ext cx="78739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7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endParaRPr lang="SimSun" altLang="SimSun" sz="900"/>
          </a:p>
        </p:txBody>
      </p:sp>
      <p:sp>
        <p:nvSpPr>
          <p:cNvPr id="78" name="textbox 78"/>
          <p:cNvSpPr/>
          <p:nvPr/>
        </p:nvSpPr>
        <p:spPr>
          <a:xfrm>
            <a:off x="5756241" y="5415366"/>
            <a:ext cx="7873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36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1419243" y="3002216"/>
            <a:ext cx="6026246" cy="2541339"/>
            <a:chExt cx="6026246" cy="2541339"/>
          </a:xfrm>
        </p:grpSpPr>
        <p:pic>
          <p:nvPicPr>
            <p:cNvPr id="80" name="picture 8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109232"/>
              <a:ext cx="6026246" cy="2432106"/>
            </a:xfrm>
            <a:prstGeom prst="rect">
              <a:avLst/>
            </a:prstGeom>
          </p:spPr>
        </p:pic>
        <p:sp>
          <p:nvSpPr>
            <p:cNvPr id="82" name="textbox 82"/>
            <p:cNvSpPr/>
            <p:nvPr/>
          </p:nvSpPr>
          <p:spPr>
            <a:xfrm>
              <a:off x="211442" y="730284"/>
              <a:ext cx="1261744" cy="1691004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174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9000"/>
                </a:lnSpc>
              </a:pPr>
              <a:r>
                <a:rPr sz="3600" kern="0" spc="530">
                  <a:solidFill>
                    <a:srgbClr val="000000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做假账</a:t>
              </a:r>
              <a:endParaRPr lang="STXinwei" altLang="STXinwei" sz="3600"/>
            </a:p>
            <a:p>
              <a:pPr marL="165735" algn="l" rtl="0" eaLnBrk="0">
                <a:lnSpc>
                  <a:spcPct val="94000"/>
                </a:lnSpc>
                <a:spcBef>
                  <a:spcPts val="349"/>
                </a:spcBef>
              </a:pPr>
              <a:r>
                <a:rPr sz="2900" kern="0" spc="2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半络某</a:t>
              </a:r>
              <a:endParaRPr lang="SimSun" altLang="SimSun" sz="2900"/>
            </a:p>
            <a:p>
              <a:pPr algn="r" rtl="0" eaLnBrk="0">
                <a:lnSpc>
                  <a:spcPts val="1384"/>
                </a:lnSpc>
                <a:spcBef>
                  <a:spcPts val="305"/>
                </a:spcBef>
              </a:pPr>
              <a:r>
                <a:rPr sz="1100" kern="0" spc="4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5</a:t>
              </a:r>
              <a:r>
                <a:rPr sz="1100" kern="0" spc="2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100" kern="0" spc="4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8</a:t>
              </a:r>
              <a:r>
                <a:rPr sz="1100" kern="0" spc="2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100" kern="0" spc="4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1</a:t>
              </a:r>
              <a:r>
                <a:rPr sz="1100" kern="0" spc="2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100" kern="0" spc="4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5</a:t>
              </a:r>
              <a:r>
                <a:rPr sz="1100" kern="0" spc="2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100" kern="0" spc="4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1</a:t>
              </a:r>
              <a:r>
                <a:rPr sz="1100" kern="0" spc="2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100" kern="0" spc="4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a</a:t>
              </a:r>
              <a:endParaRPr lang="SimSun" altLang="SimSun" sz="1100"/>
            </a:p>
          </p:txBody>
        </p:sp>
      </p:grpSp>
      <p:sp>
        <p:nvSpPr>
          <p:cNvPr id="84" name="textbox 84"/>
          <p:cNvSpPr/>
          <p:nvPr/>
        </p:nvSpPr>
        <p:spPr>
          <a:xfrm>
            <a:off x="1501759" y="6221554"/>
            <a:ext cx="5910579" cy="1125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50"/>
              </a:lnSpc>
            </a:pPr>
            <a:endParaRPr lang="Arial" altLang="Arial" sz="100"/>
          </a:p>
          <a:p>
            <a:pPr marL="387350" algn="l" rtl="0" eaLnBrk="0">
              <a:lnSpc>
                <a:spcPct val="99000"/>
              </a:lnSpc>
            </a:pPr>
            <a:r>
              <a:rPr sz="1000" kern="0" spc="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论诚信的产权、法律</a:t>
            </a:r>
            <a:r>
              <a:rPr sz="10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和会计基础(石水平等，中国注册会计师，2023年第3期)</a:t>
            </a:r>
            <a:endParaRPr lang="SimSun" altLang="SimSun" sz="1000"/>
          </a:p>
          <a:p>
            <a:pPr algn="l" rtl="0" eaLnBrk="0">
              <a:lnSpc>
                <a:spcPct val="103000"/>
              </a:lnSpc>
            </a:pPr>
            <a:endParaRPr lang="Arial" altLang="Arial" sz="500"/>
          </a:p>
          <a:p>
            <a:pPr marL="12700" algn="l" rtl="0" eaLnBrk="0">
              <a:lnSpc>
                <a:spcPct val="136000"/>
              </a:lnSpc>
              <a:spcBef>
                <a:spcPts val="2"/>
              </a:spcBef>
            </a:pP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会计诚信建设是高质量发展的重要基础。会计是市场经济的基石，会计诚信是社会信用体系建设的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重要内容，在社会信用体系建设中发挥着重要的基础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和保障作用。为科学规划、全面指导“十四五”时期的会计改革与发展，财政部制定并印发《会计改革与发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展“十四五”规划纲要》,要求持续推进会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计诚信建设，不断提升会计人员诚信素养。市场经济是一种高效率创造财富的机制，在这种体制下，任何财富的取得和积累都必须是合法的；法律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只保 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护通过正当途径创造的财产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；信息的披露则是对财富形成的过程透明化，从而使得财富的积累接受整个社会的监督。建立我国社会主义市场经济必须按 市场经济的规则办事，弄清市场经济的运行规律，明晰产权，建立保护产权和维持市场秩序的法律体系，培育与市场经济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相适应的文化与道德观念，完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善信息披露机制。只有这样，才能形成我国整个社会的诚信之风和诚信文化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。</a:t>
            </a:r>
            <a:endParaRPr lang="YouYuan" altLang="YouYuan" sz="7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558929" y="7397791"/>
            <a:ext cx="1181090" cy="1993891"/>
            <a:chExt cx="1181090" cy="1993891"/>
          </a:xfrm>
        </p:grpSpPr>
        <p:pic>
          <p:nvPicPr>
            <p:cNvPr id="86" name="picture 8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181090" cy="1993891"/>
            </a:xfrm>
            <a:prstGeom prst="rect">
              <a:avLst/>
            </a:prstGeom>
          </p:spPr>
        </p:pic>
        <p:sp>
          <p:nvSpPr>
            <p:cNvPr id="88" name="textbox 88"/>
            <p:cNvSpPr/>
            <p:nvPr/>
          </p:nvSpPr>
          <p:spPr>
            <a:xfrm>
              <a:off x="-12700" y="-12700"/>
              <a:ext cx="1206500" cy="20567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700"/>
            </a:p>
            <a:p>
              <a:pPr marL="299720" algn="l" rtl="0" eaLnBrk="0">
                <a:lnSpc>
                  <a:spcPct val="100000"/>
                </a:lnSpc>
                <a:spcBef>
                  <a:spcPts val="6"/>
                </a:spcBef>
              </a:pPr>
              <a:r>
                <a:rPr sz="800" b="1" kern="0" spc="1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国注册會计師</a:t>
              </a:r>
              <a:endParaRPr lang="SimSun" altLang="SimSun" sz="800"/>
            </a:p>
            <a:p>
              <a:pPr marL="437515" algn="l" rtl="0" eaLnBrk="0">
                <a:lnSpc>
                  <a:spcPct val="83000"/>
                </a:lnSpc>
                <a:spcBef>
                  <a:spcPts val="168"/>
                </a:spcBef>
              </a:pPr>
              <a:r>
                <a:rPr sz="1300" kern="0" spc="-3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+ieite</a:t>
              </a:r>
              <a:endParaRPr lang="Times New Roman" altLang="Times New Roman" sz="1300"/>
            </a:p>
          </p:txBody>
        </p:sp>
      </p:grpSp>
      <p:graphicFrame>
        <p:nvGraphicFramePr>
          <p:cNvPr id="90" name="table 90"/>
          <p:cNvGraphicFramePr>
            <a:graphicFrameLocks noGrp="1"/>
          </p:cNvGraphicFramePr>
          <p:nvPr/>
        </p:nvGraphicFramePr>
        <p:xfrm>
          <a:off x="4562439" y="8570524"/>
          <a:ext cx="2654299" cy="864235"/>
        </p:xfrm>
        <a:graphic>
          <a:graphicData uri="http://schemas.openxmlformats.org/drawingml/2006/table">
            <a:tbl>
              <a:tblPr/>
              <a:tblGrid>
                <a:gridCol w="892175"/>
                <a:gridCol w="1762125"/>
              </a:tblGrid>
              <a:tr h="86423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96"/>
                        </a:lnSpc>
                      </a:pPr>
                      <a:endParaRPr lang="Arial" altLang="Arial" sz="100"/>
                    </a:p>
                    <a:p>
                      <a:pPr marL="12700" algn="l" rtl="0" eaLnBrk="0">
                        <a:lnSpc>
                          <a:spcPct val="78000"/>
                        </a:lnSpc>
                      </a:pPr>
                      <a:r>
                        <a:rPr sz="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2“</a:t>
                      </a:r>
                      <a:endParaRPr lang="SimSun" altLang="SimSun" sz="5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54000"/>
                        </a:lnSpc>
                      </a:pPr>
                      <a:endParaRPr lang="Arial" altLang="Arial" sz="100"/>
                    </a:p>
                    <a:p>
                      <a:pPr marL="311150" algn="l" rtl="0" eaLnBrk="0">
                        <a:lnSpc>
                          <a:spcPts val="806"/>
                        </a:lnSpc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*</a:t>
                      </a:r>
                      <a:endParaRPr lang="SimSun" altLang="SimSun" sz="6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55575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400" kern="0" spc="0" baseline="26044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和</a:t>
                      </a:r>
                      <a:r>
                        <a:rPr sz="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                        </a:t>
                      </a:r>
                      <a:r>
                        <a:rPr sz="6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**</a:t>
                      </a:r>
                      <a:endParaRPr lang="SimSun" altLang="SimSun" sz="600"/>
                    </a:p>
                    <a:p>
                      <a:pPr marL="28575" algn="l" rtl="0" eaLnBrk="0">
                        <a:lnSpc>
                          <a:spcPct val="95000"/>
                        </a:lnSpc>
                        <a:spcBef>
                          <a:spcPts val="408"/>
                        </a:spcBef>
                      </a:pP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种</a:t>
                      </a:r>
                      <a:r>
                        <a:rPr sz="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工</a:t>
                      </a:r>
                      <a:r>
                        <a:rPr sz="3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和  到</a:t>
                      </a:r>
                      <a:r>
                        <a:rPr sz="3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在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行</a:t>
                      </a:r>
                      <a:r>
                        <a:rPr sz="3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配</a:t>
                      </a:r>
                      <a:r>
                        <a:rPr sz="3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3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画 </a:t>
                      </a:r>
                      <a:r>
                        <a:rPr sz="3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，</a:t>
                      </a:r>
                      <a:endParaRPr lang="SimSun" altLang="SimSun" sz="300"/>
                    </a:p>
                    <a:p>
                      <a:pPr marL="962025" algn="l" rtl="0" eaLnBrk="0">
                        <a:lnSpc>
                          <a:spcPct val="79000"/>
                        </a:lnSpc>
                        <a:spcBef>
                          <a:spcPts val="611"/>
                        </a:spcBef>
                      </a:pP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enmk</a:t>
                      </a:r>
                      <a:r>
                        <a:rPr sz="6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 </a:t>
                      </a:r>
                      <a:r>
                        <a:rPr sz="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nn</a:t>
                      </a:r>
                      <a:endParaRPr lang="Times New Roman" altLang="Times New Roman" sz="6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200"/>
                    </a:p>
                    <a:p>
                      <a:pPr marL="1108075" algn="l" rtl="0" eaLnBrk="0">
                        <a:lnSpc>
                          <a:spcPts val="997"/>
                        </a:lnSpc>
                        <a:spcBef>
                          <a:spcPts val="1"/>
                        </a:spcBef>
                      </a:pPr>
                      <a:r>
                        <a:rPr sz="8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样和密核序。</a:t>
                      </a:r>
                      <a:endParaRPr lang="SimSun" altLang="SimSun" sz="800"/>
                    </a:p>
                  </a:txBody>
                  <a:tcPr marL="0" marR="0" marT="141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92" name="picture 9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753187" y="8585187"/>
            <a:ext cx="323841" cy="63518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553097" y="8585187"/>
            <a:ext cx="57099" cy="44484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1501760" y="2519648"/>
            <a:ext cx="5998209" cy="407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94"/>
              </a:lnSpc>
            </a:pPr>
            <a:endParaRPr lang="Arial" altLang="Arial" sz="100"/>
          </a:p>
          <a:p>
            <a:pPr marL="12700" algn="l" rtl="0" eaLnBrk="0">
              <a:lnSpc>
                <a:spcPct val="125000"/>
              </a:lnSpc>
            </a:pP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2001年4月16日，朱镕基在视察上海国家会计学院时，为该校题写的校训是“不做假帐”;同年10月2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9日，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朱镕基视察北京国家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会计学院后，题字是："诚信为本，操守为重，遵循准则，不做假帐。""不做假帐"一而</a:t>
            </a:r>
            <a:endParaRPr lang="SimHei" altLang="SimHei" sz="1000"/>
          </a:p>
        </p:txBody>
      </p:sp>
      <p:sp>
        <p:nvSpPr>
          <p:cNvPr id="98" name="textbox 98"/>
          <p:cNvSpPr/>
          <p:nvPr/>
        </p:nvSpPr>
        <p:spPr>
          <a:xfrm>
            <a:off x="1717679" y="2203497"/>
            <a:ext cx="2915285" cy="347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500"/>
          </a:p>
          <a:p>
            <a:pPr marL="361950" algn="l" rtl="0" eaLnBrk="0">
              <a:lnSpc>
                <a:spcPct val="94000"/>
              </a:lnSpc>
              <a:spcBef>
                <a:spcPts val="1"/>
              </a:spcBef>
            </a:pP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朱镕基总理题字《不做假账》</a:t>
            </a:r>
            <a:endParaRPr lang="SimSun" altLang="SimSun" sz="14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730379" y="2216197"/>
            <a:ext cx="323841" cy="298453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1501760" y="2989516"/>
            <a:ext cx="4536440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83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再，再而三地出现在"惜墨如金"的朱镕基的笔下，可见他对做假帐是极为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关注的。</a:t>
            </a:r>
            <a:endParaRPr lang="SimHei" altLang="SimHei" sz="1000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543457" y="7505688"/>
            <a:ext cx="584154" cy="285727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4562445" y="7548458"/>
            <a:ext cx="1590675" cy="419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52"/>
              </a:lnSpc>
            </a:pPr>
            <a:endParaRPr lang="Arial" altLang="Arial" sz="100"/>
          </a:p>
          <a:p>
            <a:pPr marL="311150" algn="l" rtl="0" eaLnBrk="0">
              <a:lnSpc>
                <a:spcPct val="97000"/>
              </a:lnSpc>
            </a:pPr>
            <a:r>
              <a:rPr sz="600" kern="0" spc="-40">
                <a:solidFill>
                  <a:srgbClr val="23BC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E</a:t>
            </a:r>
            <a:r>
              <a:rPr sz="600" kern="0" spc="220">
                <a:solidFill>
                  <a:srgbClr val="23BC6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600" kern="0" spc="-40">
                <a:solidFill>
                  <a:srgbClr val="23BC6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状不</a:t>
            </a:r>
            <a:r>
              <a:rPr sz="600" kern="0" spc="-4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于</a:t>
            </a:r>
            <a:endParaRPr lang="YouYuan" altLang="YouYuan" sz="600"/>
          </a:p>
          <a:p>
            <a:pPr algn="r" rtl="0" eaLnBrk="0">
              <a:lnSpc>
                <a:spcPct val="81000"/>
              </a:lnSpc>
              <a:spcBef>
                <a:spcPts val="19"/>
              </a:spcBef>
            </a:pPr>
            <a:r>
              <a:rPr sz="800" kern="0" spc="30">
                <a:solidFill>
                  <a:srgbClr val="99DDC8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ACADEMIC</a:t>
            </a:r>
            <a:r>
              <a:rPr sz="800" kern="0" spc="0">
                <a:solidFill>
                  <a:srgbClr val="99DDC8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</a:t>
            </a:r>
            <a:r>
              <a:rPr sz="800" kern="0" spc="30">
                <a:solidFill>
                  <a:srgbClr val="99DDC8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RESE</a:t>
            </a:r>
            <a:r>
              <a:rPr sz="800" kern="0" spc="20">
                <a:solidFill>
                  <a:srgbClr val="99DDC8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ARCIT</a:t>
            </a:r>
            <a:endParaRPr lang="Times New Roman" altLang="Times New Roman" sz="800"/>
          </a:p>
          <a:p>
            <a:pPr algn="l" rtl="0" eaLnBrk="0">
              <a:lnSpc>
                <a:spcPct val="108000"/>
              </a:lnSpc>
            </a:pPr>
            <a:endParaRPr lang="Arial" altLang="Arial" sz="500"/>
          </a:p>
          <a:p>
            <a:pPr marL="12700" algn="l" rtl="0" eaLnBrk="0">
              <a:lnSpc>
                <a:spcPct val="100000"/>
              </a:lnSpc>
              <a:spcBef>
                <a:spcPts val="1"/>
              </a:spcBef>
            </a:pPr>
            <a:r>
              <a:rPr sz="300" kern="0" spc="-50">
                <a:solidFill>
                  <a:srgbClr val="2CC0B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论    诚    信    </a:t>
            </a:r>
            <a:r>
              <a:rPr sz="800" kern="0" spc="-50">
                <a:solidFill>
                  <a:srgbClr val="2CC0B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法</a:t>
            </a:r>
            <a:r>
              <a:rPr sz="300" kern="0" spc="-50">
                <a:solidFill>
                  <a:srgbClr val="2CC0B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的产</a:t>
            </a:r>
            <a:r>
              <a:rPr sz="800" kern="0" spc="-50">
                <a:solidFill>
                  <a:srgbClr val="2CC0B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律</a:t>
            </a:r>
            <a:r>
              <a:rPr sz="300" kern="0" spc="-60">
                <a:solidFill>
                  <a:srgbClr val="2CC0B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权</a:t>
            </a:r>
            <a:r>
              <a:rPr sz="800" kern="0" spc="60">
                <a:solidFill>
                  <a:srgbClr val="2CC0B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r>
              <a:rPr sz="300" kern="0" spc="40">
                <a:solidFill>
                  <a:srgbClr val="2CC0B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800" kern="0" spc="40">
                <a:solidFill>
                  <a:srgbClr val="2CC0B1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会计基</a:t>
            </a:r>
            <a:endParaRPr lang="SimSun" altLang="SimSun" sz="800"/>
          </a:p>
        </p:txBody>
      </p:sp>
      <p:sp>
        <p:nvSpPr>
          <p:cNvPr id="108" name="textbox 108"/>
          <p:cNvSpPr/>
          <p:nvPr/>
        </p:nvSpPr>
        <p:spPr>
          <a:xfrm>
            <a:off x="2302349" y="3144161"/>
            <a:ext cx="589915" cy="48260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algn="r" rtl="0" eaLnBrk="0">
              <a:lnSpc>
                <a:spcPts val="4443"/>
              </a:lnSpc>
            </a:pPr>
            <a:r>
              <a:rPr sz="3600" kern="0" spc="-2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不</a:t>
            </a:r>
            <a:endParaRPr lang="STXinwei" altLang="STXinwei" sz="3600"/>
          </a:p>
        </p:txBody>
      </p:sp>
      <p:sp>
        <p:nvSpPr>
          <p:cNvPr id="110" name="textbox 110"/>
          <p:cNvSpPr/>
          <p:nvPr/>
        </p:nvSpPr>
        <p:spPr>
          <a:xfrm>
            <a:off x="5661025" y="8115344"/>
            <a:ext cx="1584960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254000" algn="l" rtl="0" eaLnBrk="0">
              <a:lnSpc>
                <a:spcPct val="83000"/>
              </a:lnSpc>
              <a:spcBef>
                <a:spcPts val="1"/>
              </a:spcBef>
            </a:pPr>
            <a:r>
              <a:rPr sz="3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一</a:t>
            </a:r>
            <a:r>
              <a:rPr sz="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</a:t>
            </a:r>
            <a:r>
              <a:rPr sz="3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想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</a:t>
            </a:r>
            <a:endParaRPr lang="SimSun" altLang="SimSun" sz="300"/>
          </a:p>
        </p:txBody>
      </p:sp>
      <p:pic>
        <p:nvPicPr>
          <p:cNvPr id="112" name="picture 1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6298948" y="8140662"/>
            <a:ext cx="927129" cy="117520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673725" y="8128044"/>
            <a:ext cx="241330" cy="69827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3603627" y="8550328"/>
            <a:ext cx="480059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07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3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16=*E=-*=</a:t>
            </a:r>
            <a:endParaRPr lang="Arial" altLang="Arial" sz="300"/>
          </a:p>
          <a:p>
            <a:pPr marL="209550" algn="l" rtl="0" eaLnBrk="0">
              <a:lnSpc>
                <a:spcPts val="299"/>
              </a:lnSpc>
              <a:spcBef>
                <a:spcPts val="1174"/>
              </a:spcBef>
            </a:pPr>
            <a:r>
              <a:rPr sz="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!*</a:t>
            </a:r>
            <a:endParaRPr lang="SimSun" altLang="SimSun" sz="2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marL="209550" algn="l" rtl="0" eaLnBrk="0">
              <a:lnSpc>
                <a:spcPts val="424"/>
              </a:lnSpc>
              <a:spcBef>
                <a:spcPts val="3"/>
              </a:spcBef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nesames</a:t>
            </a:r>
            <a:endParaRPr lang="Times New Roman" altLang="Times New Roman" sz="600"/>
          </a:p>
        </p:txBody>
      </p:sp>
      <p:sp>
        <p:nvSpPr>
          <p:cNvPr id="118" name="textbox 118"/>
          <p:cNvSpPr/>
          <p:nvPr/>
        </p:nvSpPr>
        <p:spPr>
          <a:xfrm>
            <a:off x="6372235" y="1320116"/>
            <a:ext cx="139890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800" b="1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</a:t>
            </a: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8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4867298" y="8197872"/>
            <a:ext cx="1438227" cy="82553"/>
          </a:xfrm>
          <a:prstGeom prst="rect">
            <a:avLst/>
          </a:prstGeom>
        </p:spPr>
      </p:pic>
      <p:pic>
        <p:nvPicPr>
          <p:cNvPr id="122" name="picture 12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3241663" y="9270955"/>
            <a:ext cx="812779" cy="133346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5661024" y="9344509"/>
            <a:ext cx="711200" cy="111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677"/>
              </a:lnSpc>
            </a:pPr>
            <a:r>
              <a:rPr sz="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m=</a:t>
            </a:r>
            <a:r>
              <a:rPr sz="5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5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认为</a:t>
            </a:r>
            <a:r>
              <a:rPr sz="5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800" kern="0" spc="10" baseline="-3704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4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                </a:t>
            </a:r>
            <a:endParaRPr lang="Times New Roman" altLang="Times New Roman" sz="400"/>
          </a:p>
        </p:txBody>
      </p:sp>
      <p:pic>
        <p:nvPicPr>
          <p:cNvPr id="126" name="picture 12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6298996" y="9391684"/>
            <a:ext cx="57175" cy="38068"/>
          </a:xfrm>
          <a:prstGeom prst="rect">
            <a:avLst/>
          </a:prstGeom>
        </p:spPr>
      </p:pic>
      <p:pic>
        <p:nvPicPr>
          <p:cNvPr id="128" name="picture 128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5956432" y="9391684"/>
            <a:ext cx="63527" cy="38068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5489569" y="9296405"/>
            <a:ext cx="869954" cy="88862"/>
          </a:xfrm>
          <a:prstGeom prst="rect">
            <a:avLst/>
          </a:prstGeom>
        </p:spPr>
      </p:pic>
      <p:sp>
        <p:nvSpPr>
          <p:cNvPr id="132" name="textbox 132"/>
          <p:cNvSpPr/>
          <p:nvPr/>
        </p:nvSpPr>
        <p:spPr>
          <a:xfrm>
            <a:off x="3305197" y="7706342"/>
            <a:ext cx="739775" cy="139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emAmsenenee</a:t>
            </a:r>
            <a:endParaRPr lang="Times New Roman" altLang="Times New Roman" sz="600"/>
          </a:p>
          <a:p>
            <a:pPr marL="659765" algn="l" rtl="0" eaLnBrk="0">
              <a:lnSpc>
                <a:spcPct val="82000"/>
              </a:lnSpc>
              <a:spcBef>
                <a:spcPts val="41"/>
              </a:spcBef>
            </a:pPr>
            <a:r>
              <a:rPr sz="3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**T*</a:t>
            </a:r>
            <a:endParaRPr lang="Arial" altLang="Arial" sz="300"/>
          </a:p>
        </p:txBody>
      </p:sp>
      <p:pic>
        <p:nvPicPr>
          <p:cNvPr id="134" name="picture 13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6416699" y="8940849"/>
            <a:ext cx="800074" cy="82553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3330608" y="7344548"/>
            <a:ext cx="391159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75564" algn="l" rtl="0" eaLnBrk="0">
              <a:lnSpc>
                <a:spcPts val="970"/>
              </a:lnSpc>
            </a:pPr>
            <a:r>
              <a:rPr sz="800" kern="0" spc="-50">
                <a:solidFill>
                  <a:srgbClr val="B97B7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800" kern="0" spc="320">
                <a:solidFill>
                  <a:srgbClr val="B97B7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kern="0" spc="-50">
                <a:solidFill>
                  <a:srgbClr val="B97B7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800"/>
          </a:p>
          <a:p>
            <a:pPr marL="12700" algn="l" rtl="0" eaLnBrk="0">
              <a:lnSpc>
                <a:spcPct val="77000"/>
              </a:lnSpc>
              <a:spcBef>
                <a:spcPts val="29"/>
              </a:spcBef>
            </a:pPr>
            <a:r>
              <a:rPr sz="6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CONTENTS</a:t>
            </a:r>
            <a:endParaRPr lang="Times New Roman" altLang="Times New Roman" sz="600"/>
          </a:p>
        </p:txBody>
      </p:sp>
      <p:pic>
        <p:nvPicPr>
          <p:cNvPr id="138" name="picture 138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 rot="21600000">
            <a:off x="4638673" y="9118574"/>
            <a:ext cx="673093" cy="88969"/>
          </a:xfrm>
          <a:prstGeom prst="rect">
            <a:avLst/>
          </a:prstGeom>
        </p:spPr>
      </p:pic>
      <p:sp>
        <p:nvSpPr>
          <p:cNvPr id="140" name="textbox 140"/>
          <p:cNvSpPr/>
          <p:nvPr/>
        </p:nvSpPr>
        <p:spPr>
          <a:xfrm>
            <a:off x="3197199" y="8116934"/>
            <a:ext cx="744855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0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AFe-SaaRImre</a:t>
            </a:r>
            <a:endParaRPr lang="Arial" altLang="Arial" sz="800"/>
          </a:p>
        </p:txBody>
      </p:sp>
      <p:pic>
        <p:nvPicPr>
          <p:cNvPr id="142" name="picture 142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1600000">
            <a:off x="5108553" y="8909090"/>
            <a:ext cx="311135" cy="126930"/>
          </a:xfrm>
          <a:prstGeom prst="rect">
            <a:avLst/>
          </a:prstGeom>
        </p:spPr>
      </p:pic>
      <p:sp>
        <p:nvSpPr>
          <p:cNvPr id="144" name="rect"/>
          <p:cNvSpPr/>
          <p:nvPr/>
        </p:nvSpPr>
        <p:spPr>
          <a:xfrm>
            <a:off x="1743085" y="2508235"/>
            <a:ext cx="5448277" cy="641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6" name="picture 146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 rot="21600000">
            <a:off x="4562439" y="9340890"/>
            <a:ext cx="279447" cy="88862"/>
          </a:xfrm>
          <a:prstGeom prst="rect">
            <a:avLst/>
          </a:prstGeom>
        </p:spPr>
      </p:pic>
      <p:pic>
        <p:nvPicPr>
          <p:cNvPr id="148" name="picture 148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 rot="21600000">
            <a:off x="4784711" y="8629671"/>
            <a:ext cx="260388" cy="82552"/>
          </a:xfrm>
          <a:prstGeom prst="rect">
            <a:avLst/>
          </a:prstGeom>
        </p:spPr>
      </p:pic>
      <p:pic>
        <p:nvPicPr>
          <p:cNvPr id="150" name="picture 150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rot="21600000">
            <a:off x="3743307" y="9010677"/>
            <a:ext cx="419133" cy="44377"/>
          </a:xfrm>
          <a:prstGeom prst="rect">
            <a:avLst/>
          </a:prstGeom>
        </p:spPr>
      </p:pic>
      <p:pic>
        <p:nvPicPr>
          <p:cNvPr id="152" name="picture 152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 rot="21600000">
            <a:off x="3022567" y="8642343"/>
            <a:ext cx="107997" cy="165159"/>
          </a:xfrm>
          <a:prstGeom prst="rect">
            <a:avLst/>
          </a:prstGeom>
        </p:spPr>
      </p:pic>
      <p:pic>
        <p:nvPicPr>
          <p:cNvPr id="154" name="picture 154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rot="21600000">
            <a:off x="4727612" y="8909090"/>
            <a:ext cx="139685" cy="126930"/>
          </a:xfrm>
          <a:prstGeom prst="rect">
            <a:avLst/>
          </a:prstGeom>
        </p:spPr>
      </p:pic>
      <p:pic>
        <p:nvPicPr>
          <p:cNvPr id="156" name="picture 156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 rot="21600000">
            <a:off x="4651378" y="9258337"/>
            <a:ext cx="219095" cy="76137"/>
          </a:xfrm>
          <a:prstGeom prst="rect">
            <a:avLst/>
          </a:prstGeom>
        </p:spPr>
      </p:pic>
      <p:pic>
        <p:nvPicPr>
          <p:cNvPr id="158" name="picture 158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 rot="21600000">
            <a:off x="3479817" y="7813712"/>
            <a:ext cx="234901" cy="69827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4568797" y="8318518"/>
            <a:ext cx="411480" cy="71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423"/>
              </a:lnSpc>
            </a:pPr>
            <a:endParaRPr lang="Arial" altLang="Arial" sz="100"/>
          </a:p>
          <a:p>
            <a:pPr marL="184150" algn="l" rtl="0" eaLnBrk="0">
              <a:lnSpc>
                <a:spcPct val="96000"/>
              </a:lnSpc>
              <a:tabLst>
                <a:tab pos="304800"/>
              </a:tabLst>
            </a:pP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和</a:t>
            </a:r>
            <a:endParaRPr lang="SimSun" altLang="SimSun" sz="300"/>
          </a:p>
        </p:txBody>
      </p:sp>
      <p:pic>
        <p:nvPicPr>
          <p:cNvPr id="162" name="picture 162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 rot="21600000">
            <a:off x="4581497" y="8331218"/>
            <a:ext cx="171450" cy="38068"/>
          </a:xfrm>
          <a:prstGeom prst="rect">
            <a:avLst/>
          </a:prstGeom>
        </p:spPr>
      </p:pic>
      <p:sp>
        <p:nvSpPr>
          <p:cNvPr id="164" name="textbox 164"/>
          <p:cNvSpPr/>
          <p:nvPr/>
        </p:nvSpPr>
        <p:spPr>
          <a:xfrm>
            <a:off x="4562445" y="7942853"/>
            <a:ext cx="424180" cy="768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403"/>
              </a:lnSpc>
            </a:pPr>
            <a:r>
              <a:rPr sz="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*</a:t>
            </a: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 </a:t>
            </a:r>
            <a:r>
              <a:rPr sz="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***</a:t>
            </a:r>
            <a:endParaRPr lang="SimSun" altLang="SimSun" sz="300"/>
          </a:p>
        </p:txBody>
      </p:sp>
      <p:pic>
        <p:nvPicPr>
          <p:cNvPr id="166" name="picture 166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 rot="21600000">
            <a:off x="5203845" y="8635981"/>
            <a:ext cx="120627" cy="101587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3076572" y="9304536"/>
            <a:ext cx="142239" cy="64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04"/>
              </a:lnSpc>
            </a:pPr>
            <a:r>
              <a:rPr sz="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上画日面</a:t>
            </a:r>
            <a:endParaRPr lang="SimHei" altLang="SimHei" sz="200"/>
          </a:p>
        </p:txBody>
      </p:sp>
      <p:pic>
        <p:nvPicPr>
          <p:cNvPr id="170" name="picture 170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 rot="21600000">
            <a:off x="3089272" y="9251921"/>
            <a:ext cx="126980" cy="88969"/>
          </a:xfrm>
          <a:prstGeom prst="rect">
            <a:avLst/>
          </a:prstGeom>
        </p:spPr>
      </p:pic>
      <p:sp>
        <p:nvSpPr>
          <p:cNvPr id="172" name="textbox 172"/>
          <p:cNvSpPr/>
          <p:nvPr/>
        </p:nvSpPr>
        <p:spPr>
          <a:xfrm>
            <a:off x="3533746" y="8331244"/>
            <a:ext cx="198754" cy="100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200"/>
          </a:p>
          <a:p>
            <a:pPr marL="95250" algn="l" rtl="0" eaLnBrk="0">
              <a:lnSpc>
                <a:spcPts val="424"/>
              </a:lnSpc>
              <a:spcBef>
                <a:spcPts val="1"/>
              </a:spcBef>
              <a:tabLst>
                <a:tab pos="127000"/>
              </a:tabLst>
            </a:pP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	</a:t>
            </a: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endParaRPr lang="Times New Roman" altLang="Times New Roman" sz="600"/>
          </a:p>
        </p:txBody>
      </p:sp>
      <p:pic>
        <p:nvPicPr>
          <p:cNvPr id="174" name="picture 174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 rot="21600000">
            <a:off x="3546446" y="8343944"/>
            <a:ext cx="82586" cy="44377"/>
          </a:xfrm>
          <a:prstGeom prst="rect">
            <a:avLst/>
          </a:prstGeom>
        </p:spPr>
      </p:pic>
      <p:pic>
        <p:nvPicPr>
          <p:cNvPr id="176" name="picture 176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 rot="21600000">
            <a:off x="3635385" y="8369287"/>
            <a:ext cx="95215" cy="101587"/>
          </a:xfrm>
          <a:prstGeom prst="rect">
            <a:avLst/>
          </a:prstGeom>
        </p:spPr>
      </p:pic>
      <p:pic>
        <p:nvPicPr>
          <p:cNvPr id="178" name="picture 178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 rot="21600000">
            <a:off x="3362291" y="8318493"/>
            <a:ext cx="146113" cy="63518"/>
          </a:xfrm>
          <a:prstGeom prst="rect">
            <a:avLst/>
          </a:prstGeom>
        </p:spPr>
      </p:pic>
      <p:pic>
        <p:nvPicPr>
          <p:cNvPr id="180" name="picture 180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 rot="21600000">
            <a:off x="3508405" y="8267700"/>
            <a:ext cx="222196" cy="38122"/>
          </a:xfrm>
          <a:prstGeom prst="rect">
            <a:avLst/>
          </a:prstGeom>
        </p:spPr>
      </p:pic>
      <p:pic>
        <p:nvPicPr>
          <p:cNvPr id="182" name="picture 182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 rot="21600000">
            <a:off x="4625967" y="8724949"/>
            <a:ext cx="133333" cy="63411"/>
          </a:xfrm>
          <a:prstGeom prst="rect">
            <a:avLst/>
          </a:prstGeom>
        </p:spPr>
      </p:pic>
      <p:pic>
        <p:nvPicPr>
          <p:cNvPr id="184" name="picture 184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 rot="21600000">
            <a:off x="4556162" y="8134353"/>
            <a:ext cx="184079" cy="44484"/>
          </a:xfrm>
          <a:prstGeom prst="rect">
            <a:avLst/>
          </a:prstGeom>
        </p:spPr>
      </p:pic>
      <p:pic>
        <p:nvPicPr>
          <p:cNvPr id="186" name="picture 186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 rot="21600000">
            <a:off x="3044802" y="7753347"/>
            <a:ext cx="76233" cy="69827"/>
          </a:xfrm>
          <a:prstGeom prst="rect">
            <a:avLst/>
          </a:prstGeom>
        </p:spPr>
      </p:pic>
      <p:pic>
        <p:nvPicPr>
          <p:cNvPr id="188" name="picture 188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 rot="21600000">
            <a:off x="4575145" y="8972501"/>
            <a:ext cx="63527" cy="76243"/>
          </a:xfrm>
          <a:prstGeom prst="rect">
            <a:avLst/>
          </a:prstGeom>
        </p:spPr>
      </p:pic>
      <p:pic>
        <p:nvPicPr>
          <p:cNvPr id="190" name="picture 190"/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 rot="21600000">
            <a:off x="5362589" y="9086814"/>
            <a:ext cx="63452" cy="76243"/>
          </a:xfrm>
          <a:prstGeom prst="rect">
            <a:avLst/>
          </a:prstGeom>
        </p:spPr>
      </p:pic>
      <p:sp>
        <p:nvSpPr>
          <p:cNvPr id="192" name="textbox 192"/>
          <p:cNvSpPr/>
          <p:nvPr/>
        </p:nvSpPr>
        <p:spPr>
          <a:xfrm>
            <a:off x="7623206" y="10192253"/>
            <a:ext cx="76200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13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endParaRPr lang="SimSun" altLang="SimSun" sz="800"/>
          </a:p>
        </p:txBody>
      </p:sp>
      <p:pic>
        <p:nvPicPr>
          <p:cNvPr id="194" name="picture 194"/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 rot="21600000">
            <a:off x="3044802" y="8115319"/>
            <a:ext cx="76233" cy="44377"/>
          </a:xfrm>
          <a:prstGeom prst="rect">
            <a:avLst/>
          </a:prstGeom>
        </p:spPr>
      </p:pic>
      <p:pic>
        <p:nvPicPr>
          <p:cNvPr id="196" name="picture 196"/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 rot="21600000">
            <a:off x="4581497" y="8750293"/>
            <a:ext cx="44469" cy="44484"/>
          </a:xfrm>
          <a:prstGeom prst="rect">
            <a:avLst/>
          </a:prstGeom>
        </p:spPr>
      </p:pic>
      <p:pic>
        <p:nvPicPr>
          <p:cNvPr id="198" name="picture 198"/>
          <p:cNvPicPr>
            <a:picLocks noChangeAspect="1"/>
          </p:cNvPicPr>
          <p:nvPr/>
        </p:nvPicPr>
        <p:blipFill>
          <a:blip r:embed="rId39"/>
          <a:stretch>
            <a:fillRect/>
          </a:stretch>
        </p:blipFill>
        <p:spPr>
          <a:xfrm rot="21600000">
            <a:off x="3121036" y="7747038"/>
            <a:ext cx="63452" cy="25343"/>
          </a:xfrm>
          <a:prstGeom prst="rect">
            <a:avLst/>
          </a:prstGeom>
        </p:spPr>
      </p:pic>
      <p:pic>
        <p:nvPicPr>
          <p:cNvPr id="200" name="picture 200"/>
          <p:cNvPicPr>
            <a:picLocks noChangeAspect="1"/>
          </p:cNvPicPr>
          <p:nvPr/>
        </p:nvPicPr>
        <p:blipFill>
          <a:blip r:embed="rId40"/>
          <a:stretch>
            <a:fillRect/>
          </a:stretch>
        </p:blipFill>
        <p:spPr>
          <a:xfrm rot="21600000">
            <a:off x="4873650" y="9239973"/>
            <a:ext cx="68427" cy="21749"/>
          </a:xfrm>
          <a:prstGeom prst="rect">
            <a:avLst/>
          </a:prstGeom>
        </p:spPr>
      </p:pic>
      <p:sp>
        <p:nvSpPr>
          <p:cNvPr id="202" name="textbox 202"/>
          <p:cNvSpPr/>
          <p:nvPr/>
        </p:nvSpPr>
        <p:spPr>
          <a:xfrm>
            <a:off x="3800488" y="9135575"/>
            <a:ext cx="62864" cy="4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88"/>
              </a:lnSpc>
            </a:pPr>
            <a:r>
              <a:rPr sz="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--</a:t>
            </a:r>
            <a:endParaRPr lang="SimSun" altLang="SimSun" sz="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textbox 204"/>
          <p:cNvSpPr/>
          <p:nvPr/>
        </p:nvSpPr>
        <p:spPr>
          <a:xfrm>
            <a:off x="1571640" y="6564638"/>
            <a:ext cx="5690870" cy="2597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24"/>
              </a:lnSpc>
            </a:pPr>
            <a:endParaRPr lang="Arial" altLang="Arial" sz="100"/>
          </a:p>
          <a:p>
            <a:pPr marL="12700" algn="l" rtl="0" eaLnBrk="0">
              <a:lnSpc>
                <a:spcPct val="131000"/>
              </a:lnSpc>
            </a:pP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所谓“转圈粮” ,是指在执行国家政策性粮食收储和储备粮轮换过程中，</a:t>
            </a:r>
            <a:r>
              <a:rPr sz="10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一些人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通过虚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购虚销、以陈顶新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等手段，借助库存不动、账面转圈或库存与账面同时转圈等方式获取不当利益。比如，四川省青神县国粮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管理有限公司原总经理陶永鸿勾结粮商，将1276吨陈粮卖出，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再将其中896吨以新粮名义回购入库，并从 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中获利20万元。</a:t>
            </a:r>
            <a:endParaRPr lang="SimHei" altLang="SimHei" sz="1000"/>
          </a:p>
          <a:p>
            <a:pPr marL="12700" algn="l" rtl="0" eaLnBrk="0">
              <a:lnSpc>
                <a:spcPct val="133000"/>
              </a:lnSpc>
              <a:spcBef>
                <a:spcPts val="581"/>
              </a:spcBef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中央纪委国家监委强调，各级纪检监察机关要始终坚持严的基调，持续加大查办案件力度。要强化督促检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查，层层传导压力，压紧压实粮食购销主体责任、监管责任，推动基层国有粮库强化内部治理，着力解决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监管缺失缺位问题。针对粮食系统单位企业点多线长面广，粮食购销领域补贴资金多、利益关系复杂、监</a:t>
            </a: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督监管难度大等情况，纪检监察机关聚焦领导班子和“关键少数”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,紧盯粮食收购、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储存、销售等关键环 节，查找和防范廉政风险点，发挥“室组地”联合办案优势，统筹好专业力量，借助大数据等手段，深挖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彻查窝案串案，从严从快查办重大典型案件。</a:t>
            </a:r>
            <a:endParaRPr lang="SimHei" altLang="SimHei" sz="10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12700" algn="l" rtl="0" eaLnBrk="0">
              <a:lnSpc>
                <a:spcPct val="121000"/>
              </a:lnSpc>
              <a:spcBef>
                <a:spcPts val="6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整治粮食购销领域违纪违法问题，不仅要保持治理高压，还应该强化党政机关、主管单位、职能部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门等责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任落实，齐抓共管形成监督合力，推动完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善体制机制，共同守护好大国粮仓。</a:t>
            </a:r>
            <a:endParaRPr lang="SimHei" altLang="SimHei" sz="1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387479" y="3344839"/>
            <a:ext cx="6153135" cy="2211442"/>
            <a:chExt cx="6153135" cy="2211442"/>
          </a:xfrm>
        </p:grpSpPr>
        <p:pic>
          <p:nvPicPr>
            <p:cNvPr id="206" name="picture 20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7960"/>
              <a:ext cx="6153135" cy="2203482"/>
            </a:xfrm>
            <a:prstGeom prst="rect">
              <a:avLst/>
            </a:prstGeom>
          </p:spPr>
        </p:pic>
        <p:sp>
          <p:nvSpPr>
            <p:cNvPr id="208" name="textbox 208"/>
            <p:cNvSpPr/>
            <p:nvPr/>
          </p:nvSpPr>
          <p:spPr>
            <a:xfrm>
              <a:off x="184160" y="-12700"/>
              <a:ext cx="5598795" cy="22345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495"/>
                </a:lnSpc>
              </a:pPr>
              <a:endParaRPr lang="Arial" altLang="Arial" sz="100"/>
            </a:p>
            <a:p>
              <a:pPr marL="494665" algn="l" rtl="0" eaLnBrk="0">
                <a:lnSpc>
                  <a:spcPct val="93000"/>
                </a:lnSpc>
              </a:pPr>
              <a:r>
                <a:rPr sz="1600" kern="0" spc="-80">
                  <a:solidFill>
                    <a:srgbClr val="D08128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9·***</a:t>
              </a:r>
              <a:r>
                <a:rPr sz="1600" kern="0" spc="120">
                  <a:solidFill>
                    <a:srgbClr val="D08128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</a:t>
              </a:r>
              <a:r>
                <a:rPr sz="1600" kern="0" spc="-80">
                  <a:solidFill>
                    <a:srgbClr val="D08128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|</a:t>
              </a:r>
              <a:r>
                <a:rPr sz="1600" kern="0" spc="0">
                  <a:solidFill>
                    <a:srgbClr val="D08128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</a:t>
              </a:r>
              <a:endParaRPr lang="SimSun" altLang="SimSun" sz="16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342265" algn="l" rtl="0" eaLnBrk="0">
                <a:lnSpc>
                  <a:spcPct val="76000"/>
                </a:lnSpc>
                <a:spcBef>
                  <a:spcPts val="183"/>
                </a:spcBef>
              </a:pPr>
              <a:r>
                <a:rPr sz="600" kern="0" spc="-10">
                  <a:solidFill>
                    <a:srgbClr val="25639A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原国家地食同觉相成是、籍鸡长</a:t>
              </a:r>
              <a:r>
                <a:rPr sz="600" kern="0" spc="-20">
                  <a:solidFill>
                    <a:srgbClr val="25639A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游填产重还已违法接开除箱</a:t>
              </a:r>
              <a:endParaRPr lang="LiSu" altLang="LiSu" sz="6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75000"/>
                </a:lnSpc>
                <a:spcBef>
                  <a:spcPts val="181"/>
                </a:spcBef>
              </a:pPr>
              <a:r>
                <a:rPr sz="600" kern="0" spc="-50">
                  <a:solidFill>
                    <a:srgbClr val="266E9E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中国现格动能理集团有限公司原实重成员，联总结理水全义严重述</a:t>
              </a:r>
              <a:r>
                <a:rPr sz="600" kern="0" spc="-60">
                  <a:solidFill>
                    <a:srgbClr val="266E9E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记连证接开能党量和公</a:t>
              </a:r>
              <a:endParaRPr lang="LiSu" altLang="LiSu" sz="600"/>
            </a:p>
            <a:p>
              <a:pPr algn="l" rtl="0" eaLnBrk="0">
                <a:lnSpc>
                  <a:spcPct val="178000"/>
                </a:lnSpc>
              </a:pPr>
              <a:endParaRPr lang="Arial" altLang="Arial" sz="1000"/>
            </a:p>
            <a:p>
              <a:pPr marL="342265" algn="l" rtl="0" eaLnBrk="0">
                <a:lnSpc>
                  <a:spcPct val="90000"/>
                </a:lnSpc>
                <a:spcBef>
                  <a:spcPts val="182"/>
                </a:spcBef>
              </a:pPr>
              <a:r>
                <a:rPr sz="600" kern="0" spc="-30">
                  <a:solidFill>
                    <a:srgbClr val="22678A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指家发服过革要源党组成员、国家将食化物资建备周康局长签务</a:t>
              </a:r>
              <a:endParaRPr lang="STXinwei" altLang="STXinwei" sz="600"/>
            </a:p>
            <a:p>
              <a:pPr marL="920750" algn="l" rtl="0" eaLnBrk="0">
                <a:lnSpc>
                  <a:spcPct val="94000"/>
                </a:lnSpc>
                <a:spcBef>
                  <a:spcPts val="725"/>
                </a:spcBef>
              </a:pPr>
              <a:r>
                <a:rPr sz="600" kern="0" spc="30">
                  <a:solidFill>
                    <a:srgbClr val="22678A">
                      <a:alpha val="100000"/>
                    </a:srgbClr>
                  </a:solidFill>
                  <a:latin typeface="STXinwei"/>
                  <a:ea typeface="STXinwei"/>
                  <a:cs typeface="STXinwei"/>
                </a:rPr>
                <a:t>严选记3述增开除党箱和公期</a:t>
              </a:r>
              <a:endParaRPr lang="STXinwei" altLang="STXinwei" sz="600"/>
            </a:p>
            <a:p>
              <a:pPr algn="l" rtl="0" eaLnBrk="0">
                <a:lnSpc>
                  <a:spcPct val="198000"/>
                </a:lnSpc>
              </a:pPr>
              <a:endParaRPr lang="Arial" altLang="Arial" sz="1000"/>
            </a:p>
            <a:p>
              <a:pPr marL="3473450" algn="l" rtl="0" eaLnBrk="0">
                <a:lnSpc>
                  <a:spcPct val="78000"/>
                </a:lnSpc>
                <a:spcBef>
                  <a:spcPts val="421"/>
                </a:spcBef>
                <a:tabLst>
                  <a:tab pos="3599815"/>
                </a:tabLst>
              </a:pPr>
              <a:r>
                <a:rPr sz="1400" kern="0" spc="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	</a:t>
              </a:r>
              <a:r>
                <a:rPr sz="1400" kern="0" spc="20">
                  <a:solidFill>
                    <a:srgbClr val="000000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5进分流中式中</a:t>
              </a:r>
              <a:endParaRPr lang="LiSu" altLang="LiSu" sz="1400"/>
            </a:p>
            <a:p>
              <a:pPr algn="r" rtl="0" eaLnBrk="0">
                <a:lnSpc>
                  <a:spcPct val="95000"/>
                </a:lnSpc>
                <a:spcBef>
                  <a:spcPts val="175"/>
                </a:spcBef>
              </a:pPr>
              <a:r>
                <a:rPr sz="1000" kern="0" spc="-90">
                  <a:solidFill>
                    <a:srgbClr val="1A6AD3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细  </a:t>
              </a:r>
              <a:r>
                <a:rPr sz="1000" kern="0" spc="-80">
                  <a:solidFill>
                    <a:srgbClr val="1A6AD3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下</a:t>
              </a:r>
              <a:r>
                <a:rPr sz="1000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要以系统思维抓好洗粮感败问数的治</a:t>
              </a:r>
              <a:r>
                <a:rPr sz="10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理</a:t>
              </a:r>
              <a:endParaRPr lang="SimHei" altLang="SimHei" sz="1000"/>
            </a:p>
          </p:txBody>
        </p:sp>
        <p:pic>
          <p:nvPicPr>
            <p:cNvPr id="210" name="picture 2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467113" y="1874813"/>
              <a:ext cx="190508" cy="114312"/>
            </a:xfrm>
            <a:prstGeom prst="rect">
              <a:avLst/>
            </a:prstGeom>
          </p:spPr>
        </p:pic>
        <p:pic>
          <p:nvPicPr>
            <p:cNvPr id="212" name="picture 21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1668058" y="103237"/>
              <a:ext cx="812779" cy="82553"/>
            </a:xfrm>
            <a:prstGeom prst="rect">
              <a:avLst/>
            </a:prstGeom>
          </p:spPr>
        </p:pic>
        <p:pic>
          <p:nvPicPr>
            <p:cNvPr id="214" name="picture 21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634976" y="249310"/>
              <a:ext cx="1333481" cy="133346"/>
            </a:xfrm>
            <a:prstGeom prst="rect">
              <a:avLst/>
            </a:prstGeom>
          </p:spPr>
        </p:pic>
        <p:pic>
          <p:nvPicPr>
            <p:cNvPr id="216" name="picture 21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3365468" y="239739"/>
              <a:ext cx="273094" cy="130192"/>
            </a:xfrm>
            <a:prstGeom prst="rect">
              <a:avLst/>
            </a:prstGeom>
          </p:spPr>
        </p:pic>
      </p:grpSp>
      <p:sp>
        <p:nvSpPr>
          <p:cNvPr id="218" name="textbox 218"/>
          <p:cNvSpPr/>
          <p:nvPr/>
        </p:nvSpPr>
        <p:spPr>
          <a:xfrm>
            <a:off x="1571640" y="2138640"/>
            <a:ext cx="5751829" cy="1141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5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自2021年8月，中央纪委国家监委在全国范围内部署开展粮食购销领域腐败问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题专项整治工作以</a:t>
            </a:r>
            <a:endParaRPr lang="SimHei" altLang="SimHei" sz="1000"/>
          </a:p>
          <a:p>
            <a:pPr marL="12700" algn="l" rtl="0" eaLnBrk="0">
              <a:lnSpc>
                <a:spcPct val="161000"/>
              </a:lnSpc>
              <a:spcBef>
                <a:spcPts val="47"/>
              </a:spcBef>
            </a:pP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来，中央纪委国家监委网站已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通报各地查处的百余起典型案例。从查处情况看，粮食购销领域违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纪违法问题涉及粮食主管单位、国有粮食企业、基层粮库等诸多单位。各地查处的典型案例也发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现，粮食购销领域“靠粮吃粮”主要有“转圈粮” “空气粮"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"升溢粮"  "损耗粮"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"</a:t>
            </a:r>
            <a:r>
              <a:rPr sz="10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价</a:t>
            </a:r>
            <a:r>
              <a:rPr sz="1000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差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粮”</a:t>
            </a:r>
            <a:r>
              <a:rPr sz="10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“坑农粮”等几类典型手段。</a:t>
            </a:r>
            <a:endParaRPr lang="SimHei" altLang="SimHei" sz="1000"/>
          </a:p>
        </p:txBody>
      </p:sp>
      <p:sp>
        <p:nvSpPr>
          <p:cNvPr id="220" name="textbox 220"/>
          <p:cNvSpPr/>
          <p:nvPr/>
        </p:nvSpPr>
        <p:spPr>
          <a:xfrm>
            <a:off x="2100511" y="5386689"/>
            <a:ext cx="1576069" cy="17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4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b="1" kern="0" spc="10">
                <a:solidFill>
                  <a:srgbClr val="3D357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压紧压实责任守好大国粮仓</a:t>
            </a:r>
            <a:endParaRPr lang="SimHei" altLang="SimHei" sz="1000"/>
          </a:p>
        </p:txBody>
      </p:sp>
      <p:sp>
        <p:nvSpPr>
          <p:cNvPr id="222" name="textbox 222"/>
          <p:cNvSpPr/>
          <p:nvPr/>
        </p:nvSpPr>
        <p:spPr>
          <a:xfrm>
            <a:off x="6372235" y="1302056"/>
            <a:ext cx="1399539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9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  Wedn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esday</a:t>
            </a:r>
            <a:endParaRPr lang="Arial" altLang="Arial" sz="1000"/>
          </a:p>
        </p:txBody>
      </p:sp>
      <p:sp>
        <p:nvSpPr>
          <p:cNvPr id="224" name="textbox 224"/>
          <p:cNvSpPr/>
          <p:nvPr/>
        </p:nvSpPr>
        <p:spPr>
          <a:xfrm>
            <a:off x="2041520" y="5175165"/>
            <a:ext cx="160020" cy="237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665"/>
              </a:lnSpc>
            </a:pPr>
            <a:r>
              <a:rPr sz="2600" kern="0" spc="-20">
                <a:solidFill>
                  <a:srgbClr val="263EA1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e</a:t>
            </a:r>
            <a:endParaRPr lang="Times New Roman" altLang="Times New Roman" sz="2600"/>
          </a:p>
        </p:txBody>
      </p:sp>
      <p:sp>
        <p:nvSpPr>
          <p:cNvPr id="226" name="textbox 226"/>
          <p:cNvSpPr/>
          <p:nvPr/>
        </p:nvSpPr>
        <p:spPr>
          <a:xfrm>
            <a:off x="7623207" y="10179787"/>
            <a:ext cx="81914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7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400185" y="6126504"/>
            <a:ext cx="6134075" cy="3404834"/>
            <a:chExt cx="6134075" cy="3404834"/>
          </a:xfrm>
        </p:grpSpPr>
        <p:pic>
          <p:nvPicPr>
            <p:cNvPr id="228" name="picture 22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1239528"/>
              <a:ext cx="6134075" cy="2165306"/>
            </a:xfrm>
            <a:prstGeom prst="rect">
              <a:avLst/>
            </a:prstGeom>
          </p:spPr>
        </p:pic>
        <p:sp>
          <p:nvSpPr>
            <p:cNvPr id="230" name="textbox 230"/>
            <p:cNvSpPr/>
            <p:nvPr/>
          </p:nvSpPr>
          <p:spPr>
            <a:xfrm>
              <a:off x="126985" y="-12700"/>
              <a:ext cx="5823584" cy="34258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289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10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此外，以虚增粮食损耗量等方式套取资金的“损耗粮”,违规倒卖政府储备粮、高卖低</a:t>
              </a:r>
              <a:r>
                <a:rPr sz="10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买赚取价差的“价差</a:t>
              </a:r>
              <a:endParaRPr lang="SimHei" altLang="SimHei" sz="1000"/>
            </a:p>
            <a:p>
              <a:pPr marL="12700" algn="l" rtl="0" eaLnBrk="0">
                <a:lnSpc>
                  <a:spcPct val="95000"/>
                </a:lnSpc>
                <a:spcBef>
                  <a:spcPts val="696"/>
                </a:spcBef>
              </a:pPr>
              <a:r>
                <a:rPr sz="1000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粮”,也是较为常见的靠粮吃粮</a:t>
              </a:r>
              <a:r>
                <a:rPr sz="1000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手法。</a:t>
              </a:r>
              <a:endParaRPr lang="SimHei" altLang="SimHei" sz="1000"/>
            </a:p>
            <a:p>
              <a:pPr marL="12700" algn="l" rtl="0" eaLnBrk="0">
                <a:lnSpc>
                  <a:spcPct val="131000"/>
                </a:lnSpc>
                <a:spcBef>
                  <a:spcPts val="427"/>
                </a:spcBef>
              </a:pPr>
              <a:r>
                <a:rPr sz="1000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而在粮食收购过程中，还存</a:t>
              </a:r>
              <a:r>
                <a:rPr sz="1000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在“坑农粮”的问题。</a:t>
              </a:r>
              <a:r>
                <a:rPr sz="1000" kern="0" spc="1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1000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一些人通过克扣斤两、压级压价、拖欠粮款以及提高粮食水 </a:t>
              </a:r>
              <a:r>
                <a:rPr sz="10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分、杂质、霉变比率等不正当手段坑农损农，获取不正当利益。例如，江苏省仪征市粮食购销总公司陈集粮站</a:t>
              </a:r>
              <a:r>
                <a:rPr sz="10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10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原站长高时林，通过压级压价的方式，以三等</a:t>
              </a:r>
              <a:r>
                <a:rPr sz="1000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粮与农户结算，以二等粮与市粮食购销总公司结算，套取差价</a:t>
              </a:r>
              <a:r>
                <a:rPr sz="10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1000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10万余元。</a:t>
              </a:r>
              <a:endParaRPr lang="SimHei" altLang="SimHei" sz="1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marL="4285615" algn="l" rtl="0" eaLnBrk="0">
                <a:lnSpc>
                  <a:spcPct val="98000"/>
                </a:lnSpc>
                <a:spcBef>
                  <a:spcPts val="611"/>
                </a:spcBef>
              </a:pPr>
              <a:r>
                <a:rPr sz="2000" kern="0" spc="1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农镜</a:t>
              </a:r>
              <a:endParaRPr lang="SimHei" altLang="SimHei" sz="2000"/>
            </a:p>
            <a:p>
              <a:pPr marL="3625850" algn="l" rtl="0" eaLnBrk="0">
                <a:lnSpc>
                  <a:spcPct val="75000"/>
                </a:lnSpc>
                <a:spcBef>
                  <a:spcPts val="699"/>
                </a:spcBef>
              </a:pPr>
              <a:r>
                <a:rPr sz="600" kern="0" spc="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在影食发场中，</a:t>
              </a:r>
              <a:r>
                <a:rPr sz="600" kern="0" spc="24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600" kern="0" spc="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一主人再立安文行有由球注优，父</a:t>
              </a:r>
              <a:endParaRPr lang="SimSun" altLang="SimSun" sz="600"/>
            </a:p>
            <a:p>
              <a:pPr marL="3810000" algn="l" rtl="0" eaLnBrk="0">
                <a:lnSpc>
                  <a:spcPct val="81000"/>
                </a:lnSpc>
                <a:spcBef>
                  <a:spcPts val="8"/>
                </a:spcBef>
              </a:pPr>
              <a:r>
                <a:rPr sz="1200" kern="0" spc="-4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期缺此磁</a:t>
              </a:r>
              <a:r>
                <a:rPr sz="1200" kern="0" spc="8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  </a:t>
              </a:r>
              <a:r>
                <a:rPr sz="1100" kern="0" spc="-40" baseline="947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机表素表，我</a:t>
              </a:r>
              <a:endParaRPr lang="SimSun" altLang="SimSun" sz="1100" baseline="9470"/>
            </a:p>
            <a:p>
              <a:pPr marL="3618865" algn="l" rtl="0" eaLnBrk="0">
                <a:lnSpc>
                  <a:spcPts val="872"/>
                </a:lnSpc>
              </a:pPr>
              <a:r>
                <a:rPr sz="700" kern="0" spc="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证</a:t>
              </a:r>
              <a:endParaRPr lang="SimSun" altLang="SimSun" sz="700"/>
            </a:p>
            <a:p>
              <a:pPr marL="3543300" algn="l" rtl="0" eaLnBrk="0">
                <a:lnSpc>
                  <a:spcPct val="82000"/>
                </a:lnSpc>
                <a:spcBef>
                  <a:spcPts val="1181"/>
                </a:spcBef>
              </a:pPr>
              <a:r>
                <a:rPr sz="500" kern="0" spc="110">
                  <a:solidFill>
                    <a:srgbClr val="B8772D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判，工苏者仅班市时食外的总公</a:t>
              </a:r>
              <a:r>
                <a:rPr sz="500" kern="0" spc="100">
                  <a:solidFill>
                    <a:srgbClr val="B8772D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司防建达发是长高林，清</a:t>
              </a:r>
              <a:endParaRPr lang="LiSu" altLang="LiSu" sz="500"/>
            </a:p>
            <a:p>
              <a:pPr marL="3543300" algn="l" rtl="0" eaLnBrk="0">
                <a:lnSpc>
                  <a:spcPct val="85000"/>
                </a:lnSpc>
                <a:spcBef>
                  <a:spcPts val="440"/>
                </a:spcBef>
              </a:pPr>
              <a:r>
                <a:rPr sz="500" kern="0" spc="50">
                  <a:solidFill>
                    <a:srgbClr val="B8772D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过压境5价的方式，以三等期与农户结算，以二等</a:t>
              </a:r>
              <a:r>
                <a:rPr sz="500" kern="0" spc="40">
                  <a:solidFill>
                    <a:srgbClr val="B8772D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擦与市附食防</a:t>
              </a:r>
              <a:endParaRPr lang="LiSu" altLang="LiSu" sz="500"/>
            </a:p>
            <a:p>
              <a:pPr marL="3543300" algn="l" rtl="0" eaLnBrk="0">
                <a:lnSpc>
                  <a:spcPct val="100000"/>
                </a:lnSpc>
                <a:spcBef>
                  <a:spcPts val="362"/>
                </a:spcBef>
              </a:pPr>
              <a:r>
                <a:rPr sz="500" kern="0" spc="130">
                  <a:solidFill>
                    <a:srgbClr val="B8772D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第总公理结算，密红液税1方</a:t>
              </a:r>
              <a:r>
                <a:rPr sz="500" kern="0" spc="120">
                  <a:solidFill>
                    <a:srgbClr val="B8772D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元</a:t>
              </a:r>
              <a:endParaRPr lang="SimHei" altLang="SimHei" sz="5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200"/>
            </a:p>
            <a:p>
              <a:pPr marL="636269" algn="l" rtl="0" eaLnBrk="0">
                <a:lnSpc>
                  <a:spcPct val="95000"/>
                </a:lnSpc>
                <a:spcBef>
                  <a:spcPts val="2"/>
                </a:spcBef>
              </a:pPr>
              <a:r>
                <a:rPr sz="1000" b="1" kern="0" spc="-10">
                  <a:solidFill>
                    <a:srgbClr val="403779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“靠粮吃粮”手法多样严重</a:t>
              </a:r>
              <a:r>
                <a:rPr sz="1000" b="1" kern="0" spc="-20">
                  <a:solidFill>
                    <a:srgbClr val="403779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侵蚀群众利益</a:t>
              </a:r>
              <a:endParaRPr lang="SimHei" altLang="SimHei" sz="1000"/>
            </a:p>
          </p:txBody>
        </p:sp>
        <p:pic>
          <p:nvPicPr>
            <p:cNvPr id="232" name="picture 23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717563" y="3074622"/>
              <a:ext cx="666740" cy="133346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 rot="21600000">
            <a:off x="1387479" y="3448078"/>
            <a:ext cx="6134076" cy="2127237"/>
            <a:chExt cx="6134076" cy="2127237"/>
          </a:xfrm>
        </p:grpSpPr>
        <p:pic>
          <p:nvPicPr>
            <p:cNvPr id="234" name="picture 23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6134076" cy="2127237"/>
            </a:xfrm>
            <a:prstGeom prst="rect">
              <a:avLst/>
            </a:prstGeom>
          </p:spPr>
        </p:pic>
        <p:sp>
          <p:nvSpPr>
            <p:cNvPr id="236" name="textbox 236"/>
            <p:cNvSpPr/>
            <p:nvPr/>
          </p:nvSpPr>
          <p:spPr>
            <a:xfrm>
              <a:off x="281647" y="172286"/>
              <a:ext cx="5330190" cy="19272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710"/>
                </a:lnSpc>
              </a:pPr>
              <a:endParaRPr lang="Arial" altLang="Arial" sz="100"/>
            </a:p>
            <a:p>
              <a:pPr marL="3953509" algn="l" rtl="0" eaLnBrk="0">
                <a:lnSpc>
                  <a:spcPct val="99000"/>
                </a:lnSpc>
              </a:pPr>
              <a:r>
                <a:rPr sz="20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开</a:t>
              </a:r>
              <a:endParaRPr lang="SimHei" altLang="SimHei" sz="2000"/>
            </a:p>
            <a:p>
              <a:pPr marL="3356609" algn="l" rtl="0" eaLnBrk="0">
                <a:lnSpc>
                  <a:spcPts val="618"/>
                </a:lnSpc>
                <a:spcBef>
                  <a:spcPts val="734"/>
                </a:spcBef>
              </a:pPr>
              <a:r>
                <a:rPr sz="500" kern="0" spc="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在费食收购，、入库、仓法，调运。出库过理中，经过扫水分染</a:t>
              </a:r>
              <a:endParaRPr lang="SimSun" altLang="SimSun" sz="500"/>
            </a:p>
            <a:p>
              <a:pPr marL="3356609" algn="l" rtl="0" eaLnBrk="0">
                <a:lnSpc>
                  <a:spcPct val="115000"/>
                </a:lnSpc>
                <a:spcBef>
                  <a:spcPts val="338"/>
                </a:spcBef>
              </a:pPr>
              <a:r>
                <a:rPr sz="500" kern="0" spc="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质及烘干、酒风，加想等过程产生的治全，这本</a:t>
              </a:r>
              <a:r>
                <a:rPr sz="500" kern="0" spc="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是正常现象，</a:t>
              </a:r>
              <a:r>
                <a:rPr sz="500" kern="0" spc="1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500" kern="0" spc="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一    </a:t>
              </a:r>
              <a:r>
                <a:rPr sz="500" kern="0" spc="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些人却通过不计入库存账目</a:t>
              </a:r>
              <a:r>
                <a:rPr sz="500" kern="0" spc="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等方式，隐集并私自出售，开滥核”、    </a:t>
              </a:r>
              <a:r>
                <a:rPr sz="500" kern="0" spc="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侵舌推就。</a:t>
              </a:r>
              <a:endParaRPr lang="SimHei" altLang="SimHei" sz="500"/>
            </a:p>
            <a:p>
              <a:pPr marL="283209" algn="l" rtl="0" eaLnBrk="0">
                <a:lnSpc>
                  <a:spcPct val="100000"/>
                </a:lnSpc>
                <a:spcBef>
                  <a:spcPts val="498"/>
                </a:spcBef>
              </a:pPr>
              <a:r>
                <a:rPr sz="500" kern="0" spc="40">
                  <a:solidFill>
                    <a:srgbClr val="A95F27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比如，辽宁省抚顺市粮食集团有限公司原总经理陈德军，在担任</a:t>
              </a:r>
              <a:endParaRPr lang="SimHei" altLang="SimHei" sz="500"/>
            </a:p>
            <a:p>
              <a:pPr marL="3305809" algn="l" rtl="0" eaLnBrk="0">
                <a:lnSpc>
                  <a:spcPct val="133000"/>
                </a:lnSpc>
                <a:spcBef>
                  <a:spcPts val="199"/>
                </a:spcBef>
              </a:pPr>
              <a:r>
                <a:rPr sz="500" kern="0" spc="70">
                  <a:solidFill>
                    <a:srgbClr val="9F6422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比如，河南省鲁山县正沥粮油购</a:t>
              </a:r>
              <a:r>
                <a:rPr sz="500" kern="0" spc="60">
                  <a:solidFill>
                    <a:srgbClr val="9F6422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销有限公司原重事长王金平私自</a:t>
              </a:r>
              <a:r>
                <a:rPr sz="500" kern="0" spc="0">
                  <a:solidFill>
                    <a:srgbClr val="9F6422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500" kern="0" spc="70">
                  <a:solidFill>
                    <a:srgbClr val="9F6422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售卖“升滋粮”,侵吞5.7</a:t>
              </a:r>
              <a:r>
                <a:rPr sz="500" kern="0" spc="60">
                  <a:solidFill>
                    <a:srgbClr val="9F6422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万元。</a:t>
              </a:r>
              <a:endParaRPr lang="SimHei" altLang="SimHei" sz="5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marL="418465" algn="l" rtl="0" eaLnBrk="0">
                <a:lnSpc>
                  <a:spcPct val="96000"/>
                </a:lnSpc>
                <a:spcBef>
                  <a:spcPts val="304"/>
                </a:spcBef>
              </a:pPr>
              <a:r>
                <a:rPr sz="1000" b="1" kern="0" spc="-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严查粮仓项</a:t>
              </a:r>
              <a:endParaRPr lang="SimHei" altLang="SimHei" sz="1000"/>
            </a:p>
            <a:p>
              <a:pPr marL="12700" algn="l" rtl="0" eaLnBrk="0">
                <a:lnSpc>
                  <a:spcPct val="100000"/>
                </a:lnSpc>
                <a:spcBef>
                  <a:spcPts val="65"/>
                </a:spcBef>
              </a:pPr>
              <a:r>
                <a:rPr sz="1200" b="1" kern="0" spc="-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法下</a:t>
              </a:r>
              <a:r>
                <a:rPr sz="1200" kern="0" spc="50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1000" b="1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“靠粮吃粮”手</a:t>
              </a:r>
              <a:r>
                <a:rPr sz="1000" b="1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法多样严重侵蚀群众利益</a:t>
              </a:r>
              <a:endParaRPr lang="SimHei" altLang="SimHei" sz="1000"/>
            </a:p>
          </p:txBody>
        </p:sp>
      </p:grpSp>
      <p:sp>
        <p:nvSpPr>
          <p:cNvPr id="238" name="textbox 238"/>
          <p:cNvSpPr/>
          <p:nvPr/>
        </p:nvSpPr>
        <p:spPr>
          <a:xfrm>
            <a:off x="1527171" y="2132330"/>
            <a:ext cx="5899150" cy="1257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98"/>
              </a:lnSpc>
            </a:pPr>
            <a:endParaRPr lang="Arial" altLang="Arial" sz="100"/>
          </a:p>
          <a:p>
            <a:pPr marL="12700" algn="l" rtl="0" eaLnBrk="0">
              <a:lnSpc>
                <a:spcPct val="128000"/>
              </a:lnSpc>
            </a:pP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在粮库与粮商、粮库之间或粮库内部“无中生有”的“空气粮”,可以看作“转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圈粮”的升级版。比如，辽宁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省抚顺市粮食集团有限公司原总经理陈德军，在担任抚顺市中心粮库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副经理、抚顺市粮食集团有限公司副经理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期间，弄虚作假，虚构粮食买卖交易，用以掩盖亏库问题。</a:t>
            </a:r>
            <a:endParaRPr lang="SimHei" altLang="SimHei" sz="10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2700" indent="82550" algn="l" rtl="0" eaLnBrk="0">
              <a:lnSpc>
                <a:spcPct val="120000"/>
              </a:lnSpc>
              <a:spcBef>
                <a:spcPts val="3"/>
              </a:spcBef>
            </a:pP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“升溢粮”是指在粮食收购、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入库、仓储、调运、出库过程中，经过扣除水分杂质及烘干、通风、加湿等过程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产生的溢余。这本是正常现象，</a:t>
            </a:r>
            <a:r>
              <a:rPr sz="1000" kern="0" spc="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一些人却通过不计入库存账目等方式，隐瞒并私自出售“升溢</a:t>
            </a:r>
            <a:r>
              <a:rPr sz="10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粮”、侵吞粮款。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比如，河南省鲁山县正源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粮油购销有限公司原董事长王金平私自售卖“升溢粮”,侵吞5.7万元。</a:t>
            </a:r>
            <a:endParaRPr lang="SimHei" altLang="SimHei" sz="1000"/>
          </a:p>
        </p:txBody>
      </p:sp>
      <p:sp>
        <p:nvSpPr>
          <p:cNvPr id="240" name="textbox 240"/>
          <p:cNvSpPr/>
          <p:nvPr/>
        </p:nvSpPr>
        <p:spPr>
          <a:xfrm>
            <a:off x="2150743" y="7783896"/>
            <a:ext cx="1659889" cy="6115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88"/>
              </a:lnSpc>
            </a:pPr>
            <a:endParaRPr lang="Arial" altLang="Arial" sz="100"/>
          </a:p>
          <a:p>
            <a:pPr marL="436880" algn="l" rtl="0" eaLnBrk="0">
              <a:lnSpc>
                <a:spcPct val="99000"/>
              </a:lnSpc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阶差镇</a:t>
            </a:r>
            <a:endParaRPr lang="SimHei" altLang="SimHei" sz="20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algn="l" rtl="0" eaLnBrk="0">
              <a:lnSpc>
                <a:spcPct val="8081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700" b="1" kern="0" spc="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违规境卖政府情备粮，高卖低买第取</a:t>
            </a:r>
            <a:r>
              <a:rPr sz="700" b="1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价差</a:t>
            </a:r>
            <a:endParaRPr lang="SimSun" altLang="SimSun" sz="700"/>
          </a:p>
        </p:txBody>
      </p:sp>
      <p:sp>
        <p:nvSpPr>
          <p:cNvPr id="242" name="textbox 242"/>
          <p:cNvSpPr/>
          <p:nvPr/>
        </p:nvSpPr>
        <p:spPr>
          <a:xfrm>
            <a:off x="5058901" y="5253211"/>
            <a:ext cx="2376804" cy="292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5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00" b="1" kern="0" spc="-3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</a:t>
            </a:r>
            <a:r>
              <a:rPr sz="600" kern="0" spc="-6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00" b="1" kern="0" spc="-3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查</a:t>
            </a:r>
            <a:r>
              <a:rPr sz="600" kern="0" spc="-8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00" b="1" kern="0" spc="-3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粮</a:t>
            </a:r>
            <a:r>
              <a:rPr sz="600" kern="0" spc="-8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00" b="1" kern="0" spc="-3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仓</a:t>
            </a:r>
            <a:r>
              <a:rPr sz="600" kern="0" spc="-8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00" b="1" kern="0" spc="-3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项</a:t>
            </a:r>
            <a:r>
              <a:rPr sz="600" kern="0" spc="-7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00" b="1" kern="0" spc="-3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</a:t>
            </a:r>
            <a:r>
              <a:rPr sz="600" kern="0" spc="-6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00" b="1" kern="0" spc="-30">
                <a:solidFill>
                  <a:srgbClr val="1E438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”</a:t>
            </a:r>
            <a:endParaRPr lang="SimHei" altLang="SimHei" sz="600"/>
          </a:p>
          <a:p>
            <a:pPr algn="r" rtl="0" eaLnBrk="0">
              <a:lnSpc>
                <a:spcPct val="95000"/>
              </a:lnSpc>
              <a:spcBef>
                <a:spcPts val="271"/>
              </a:spcBef>
            </a:pP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“靠粮吃粮”手法多样严重侵蚀群众利益</a:t>
            </a:r>
            <a:endParaRPr lang="SimHei" altLang="SimHei" sz="1000"/>
          </a:p>
        </p:txBody>
      </p:sp>
      <p:sp>
        <p:nvSpPr>
          <p:cNvPr id="244" name="textbox 244"/>
          <p:cNvSpPr/>
          <p:nvPr/>
        </p:nvSpPr>
        <p:spPr>
          <a:xfrm>
            <a:off x="1939951" y="4583984"/>
            <a:ext cx="1963420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0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500" kern="0" spc="40">
                <a:solidFill>
                  <a:srgbClr val="9C806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抚质市中心粮库副经理、抚顺</a:t>
            </a:r>
            <a:r>
              <a:rPr sz="500" kern="0" spc="30">
                <a:solidFill>
                  <a:srgbClr val="9C806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市粮食集团有限公司副经理期间，</a:t>
            </a:r>
            <a:endParaRPr lang="SimHei" altLang="SimHei" sz="500"/>
          </a:p>
          <a:p>
            <a:pPr algn="l" rtl="0" eaLnBrk="0">
              <a:lnSpc>
                <a:spcPct val="145000"/>
              </a:lnSpc>
            </a:pPr>
            <a:endParaRPr lang="Arial" altLang="Arial" sz="200"/>
          </a:p>
          <a:p>
            <a:pPr marL="12700" algn="l" rtl="0" eaLnBrk="0">
              <a:lnSpc>
                <a:spcPct val="100000"/>
              </a:lnSpc>
              <a:spcBef>
                <a:spcPts val="2"/>
              </a:spcBef>
            </a:pPr>
            <a:r>
              <a:rPr sz="500" kern="0" spc="30">
                <a:solidFill>
                  <a:srgbClr val="A95F2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弄应作假，虚构根食买卖交易，用以掩盖</a:t>
            </a:r>
            <a:r>
              <a:rPr sz="500" kern="0" spc="20">
                <a:solidFill>
                  <a:srgbClr val="A95F2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亏库问题。</a:t>
            </a:r>
            <a:endParaRPr lang="SimHei" altLang="SimHei" sz="500"/>
          </a:p>
        </p:txBody>
      </p:sp>
      <p:sp>
        <p:nvSpPr>
          <p:cNvPr id="246" name="textbox 246"/>
          <p:cNvSpPr/>
          <p:nvPr/>
        </p:nvSpPr>
        <p:spPr>
          <a:xfrm>
            <a:off x="2016109" y="4059352"/>
            <a:ext cx="1844039" cy="2260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31"/>
              </a:lnSpc>
            </a:pPr>
            <a:endParaRPr lang="Arial" altLang="Arial" sz="100"/>
          </a:p>
          <a:p>
            <a:pPr marL="12700" algn="l" rtl="0" eaLnBrk="0">
              <a:lnSpc>
                <a:spcPct val="132000"/>
              </a:lnSpc>
            </a:pPr>
            <a:r>
              <a:rPr sz="5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在粮库与规育，根库之可或规库内部无中生有”的空气</a:t>
            </a:r>
            <a:r>
              <a:rPr sz="5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候”,</a:t>
            </a:r>
            <a:r>
              <a:rPr sz="5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5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可以看作转搜胶”的升级版</a:t>
            </a:r>
            <a:r>
              <a:rPr sz="5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500"/>
          </a:p>
        </p:txBody>
      </p:sp>
      <p:sp>
        <p:nvSpPr>
          <p:cNvPr id="248" name="textbox 248"/>
          <p:cNvSpPr/>
          <p:nvPr/>
        </p:nvSpPr>
        <p:spPr>
          <a:xfrm>
            <a:off x="6365882" y="1295639"/>
            <a:ext cx="1424939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9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1000" b="1" kern="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esday</a:t>
            </a:r>
            <a:endParaRPr lang="Arial" altLang="Arial" sz="1000"/>
          </a:p>
        </p:txBody>
      </p:sp>
      <p:sp>
        <p:nvSpPr>
          <p:cNvPr id="250" name="textbox 250"/>
          <p:cNvSpPr/>
          <p:nvPr/>
        </p:nvSpPr>
        <p:spPr>
          <a:xfrm>
            <a:off x="2638456" y="3657091"/>
            <a:ext cx="532130" cy="207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空气粮</a:t>
            </a:r>
            <a:endParaRPr lang="SimHei" altLang="SimHei" sz="1200"/>
          </a:p>
        </p:txBody>
      </p:sp>
      <p:sp>
        <p:nvSpPr>
          <p:cNvPr id="252" name="textbox 252"/>
          <p:cNvSpPr/>
          <p:nvPr/>
        </p:nvSpPr>
        <p:spPr>
          <a:xfrm>
            <a:off x="4791070" y="9327694"/>
            <a:ext cx="338454" cy="207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20">
                <a:solidFill>
                  <a:srgbClr val="BEC5E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航下</a:t>
            </a:r>
            <a:endParaRPr lang="SimHei" altLang="SimHei" sz="1200"/>
          </a:p>
        </p:txBody>
      </p:sp>
      <p:sp>
        <p:nvSpPr>
          <p:cNvPr id="254" name="textbox 254"/>
          <p:cNvSpPr/>
          <p:nvPr/>
        </p:nvSpPr>
        <p:spPr>
          <a:xfrm>
            <a:off x="7623206" y="10192253"/>
            <a:ext cx="74930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7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12"/>
          <p:cNvGrpSpPr/>
          <p:nvPr/>
        </p:nvGrpSpPr>
        <p:grpSpPr>
          <a:xfrm rot="21600000">
            <a:off x="1400185" y="2089160"/>
            <a:ext cx="5022866" cy="2940043"/>
            <a:chExt cx="5022866" cy="2940043"/>
          </a:xfrm>
        </p:grpSpPr>
        <p:pic>
          <p:nvPicPr>
            <p:cNvPr id="256" name="picture 25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022866" cy="2940043"/>
            </a:xfrm>
            <a:prstGeom prst="rect">
              <a:avLst/>
            </a:prstGeom>
          </p:spPr>
        </p:pic>
        <p:sp>
          <p:nvSpPr>
            <p:cNvPr id="258" name="textbox 258"/>
            <p:cNvSpPr/>
            <p:nvPr/>
          </p:nvSpPr>
          <p:spPr>
            <a:xfrm>
              <a:off x="378664" y="165913"/>
              <a:ext cx="4592320" cy="26562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13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6000"/>
                </a:lnSpc>
              </a:pPr>
              <a:r>
                <a:rPr sz="2200" b="1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1、会计职业道德的要求</a:t>
              </a:r>
              <a:endParaRPr lang="SimHei" altLang="SimHei" sz="2200"/>
            </a:p>
            <a:p>
              <a:pPr marL="122554" algn="l" rtl="0" eaLnBrk="0">
                <a:lnSpc>
                  <a:spcPct val="95000"/>
                </a:lnSpc>
                <a:spcBef>
                  <a:spcPts val="1410"/>
                </a:spcBef>
              </a:pP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当前财会领域规范财务会计工作的主要法律法规</a:t>
              </a:r>
              <a:endParaRPr lang="SimHei" altLang="SimHei" sz="1400"/>
            </a:p>
            <a:p>
              <a:pPr algn="l" rtl="0" eaLnBrk="0">
                <a:lnSpc>
                  <a:spcPct val="156000"/>
                </a:lnSpc>
              </a:pPr>
              <a:endParaRPr lang="Arial" altLang="Arial" sz="1000"/>
            </a:p>
            <a:p>
              <a:pPr marL="4053204" algn="l" rtl="0" eaLnBrk="0">
                <a:lnSpc>
                  <a:spcPct val="106000"/>
                </a:lnSpc>
                <a:spcBef>
                  <a:spcPts val="272"/>
                </a:spcBef>
              </a:pPr>
              <a:r>
                <a:rPr sz="9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含地方政</a:t>
              </a:r>
              <a:r>
                <a:rPr sz="9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府的财政</a:t>
              </a:r>
              <a:r>
                <a:rPr sz="9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900" kern="0" spc="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税收政策</a:t>
              </a:r>
              <a:endParaRPr lang="SimHei" altLang="SimHei" sz="900"/>
            </a:p>
            <a:p>
              <a:pPr marL="2961004" algn="l" rtl="0" eaLnBrk="0">
                <a:lnSpc>
                  <a:spcPct val="83000"/>
                </a:lnSpc>
                <a:spcBef>
                  <a:spcPts val="2"/>
                </a:spcBef>
              </a:pPr>
              <a:r>
                <a:rPr sz="700" kern="0" spc="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中华人民共和国</a:t>
              </a:r>
              <a:endParaRPr lang="SimSun" altLang="SimSun" sz="700"/>
            </a:p>
            <a:p>
              <a:pPr marL="3100704" algn="l" rtl="0" eaLnBrk="0">
                <a:lnSpc>
                  <a:spcPts val="1058"/>
                </a:lnSpc>
              </a:pPr>
              <a:r>
                <a:rPr sz="700" kern="0" spc="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公司法</a:t>
              </a:r>
              <a:endParaRPr lang="SimSun" altLang="SimSun" sz="700"/>
            </a:p>
            <a:p>
              <a:pPr marL="770255" algn="l" rtl="0" eaLnBrk="0">
                <a:lnSpc>
                  <a:spcPct val="95000"/>
                </a:lnSpc>
                <a:spcBef>
                  <a:spcPts val="283"/>
                </a:spcBef>
              </a:pPr>
              <a:r>
                <a:rPr sz="4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中华人民共和国企业所</a:t>
              </a:r>
              <a:endParaRPr lang="SimHei" altLang="SimHei" sz="400"/>
            </a:p>
            <a:p>
              <a:pPr marL="2294254" algn="l" rtl="0" eaLnBrk="0">
                <a:lnSpc>
                  <a:spcPct val="96000"/>
                </a:lnSpc>
                <a:spcBef>
                  <a:spcPts val="1304"/>
                </a:spcBef>
              </a:pPr>
              <a:r>
                <a:rPr sz="700" kern="0" spc="-40">
                  <a:solidFill>
                    <a:srgbClr val="C6452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人民共和证券法</a:t>
              </a:r>
              <a:endParaRPr lang="SimHei" altLang="SimHei" sz="700"/>
            </a:p>
            <a:p>
              <a:pPr marL="1468755" algn="l" rtl="0" eaLnBrk="0">
                <a:lnSpc>
                  <a:spcPct val="89000"/>
                </a:lnSpc>
                <a:spcBef>
                  <a:spcPts val="542"/>
                </a:spcBef>
              </a:pPr>
              <a:r>
                <a:rPr sz="600" kern="0" spc="-10">
                  <a:solidFill>
                    <a:srgbClr val="C84031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中华人民共和国会计法</a:t>
              </a:r>
              <a:r>
                <a:rPr sz="600" kern="0" spc="40">
                  <a:solidFill>
                    <a:srgbClr val="C84031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</a:t>
              </a:r>
              <a:r>
                <a:rPr sz="600" kern="0" spc="-1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a*</a:t>
              </a:r>
              <a:endParaRPr lang="Times New Roman" altLang="Times New Roman" sz="600"/>
            </a:p>
            <a:p>
              <a:pPr marL="1017905" algn="l" rtl="0" eaLnBrk="0">
                <a:lnSpc>
                  <a:spcPts val="871"/>
                </a:lnSpc>
              </a:pPr>
              <a:r>
                <a:rPr sz="700" kern="0" spc="-10">
                  <a:solidFill>
                    <a:srgbClr val="BAB37C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*</a:t>
              </a:r>
              <a:endParaRPr lang="SimSun" altLang="SimSun" sz="7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200"/>
            </a:p>
            <a:p>
              <a:pPr marL="1591310" algn="l" rtl="0" eaLnBrk="0">
                <a:lnSpc>
                  <a:spcPts val="1092"/>
                </a:lnSpc>
              </a:pPr>
              <a:r>
                <a:rPr sz="900" b="1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根本大法</a:t>
              </a:r>
              <a:endParaRPr lang="SimHei" altLang="SimHei" sz="900"/>
            </a:p>
          </p:txBody>
        </p:sp>
      </p:grpSp>
      <p:sp>
        <p:nvSpPr>
          <p:cNvPr id="260" name="textbox 260"/>
          <p:cNvSpPr/>
          <p:nvPr/>
        </p:nvSpPr>
        <p:spPr>
          <a:xfrm>
            <a:off x="1787560" y="7253972"/>
            <a:ext cx="4309745" cy="1701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9"/>
              </a:lnSpc>
            </a:pPr>
            <a:endParaRPr lang="Arial" altLang="Arial" sz="100"/>
          </a:p>
          <a:p>
            <a:pPr marL="13970" algn="l" rtl="0" eaLnBrk="0">
              <a:lnSpc>
                <a:spcPct val="100000"/>
              </a:lnSpc>
            </a:pPr>
            <a:r>
              <a:rPr sz="9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0依法办事</a:t>
            </a:r>
            <a:endParaRPr lang="SimHei" altLang="SimHei" sz="900"/>
          </a:p>
          <a:p>
            <a:pPr marL="12700" algn="l" rtl="0" eaLnBrk="0">
              <a:lnSpc>
                <a:spcPct val="97000"/>
              </a:lnSpc>
              <a:spcBef>
                <a:spcPts val="293"/>
              </a:spcBef>
            </a:pPr>
            <a:r>
              <a:rPr sz="7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即会计人员应当按照会计法律、法规和国家统一会计制度进行会计工作，保证所提供的会计信息合法</a:t>
            </a:r>
            <a:r>
              <a:rPr sz="7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、真实、</a:t>
            </a: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</a:t>
            </a:r>
            <a:r>
              <a:rPr sz="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准确、完整，</a:t>
            </a:r>
            <a:endParaRPr lang="SimHei" altLang="SimHei" sz="600"/>
          </a:p>
          <a:p>
            <a:pPr marL="13970" algn="l" rtl="0" eaLnBrk="0">
              <a:lnSpc>
                <a:spcPts val="1088"/>
              </a:lnSpc>
              <a:spcBef>
                <a:spcPts val="819"/>
              </a:spcBef>
            </a:pPr>
            <a:r>
              <a:rPr sz="9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0客观公正</a:t>
            </a:r>
            <a:endParaRPr lang="SimHei" altLang="SimHei" sz="900"/>
          </a:p>
          <a:p>
            <a:pPr marL="12700" algn="l" rtl="0" eaLnBrk="0">
              <a:lnSpc>
                <a:spcPct val="92000"/>
              </a:lnSpc>
              <a:spcBef>
                <a:spcPts val="279"/>
              </a:spcBef>
            </a:pP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即会计人员在办理会计事务中，应当实事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求是、客观公正.</a:t>
            </a:r>
            <a:endParaRPr lang="SimHei" altLang="SimHei" sz="700"/>
          </a:p>
          <a:p>
            <a:pPr marL="13970" algn="l" rtl="0" eaLnBrk="0">
              <a:lnSpc>
                <a:spcPct val="100000"/>
              </a:lnSpc>
              <a:spcBef>
                <a:spcPts val="754"/>
              </a:spcBef>
            </a:pP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搞好服务</a:t>
            </a:r>
            <a:endParaRPr lang="SimHei" altLang="SimHei" sz="900"/>
          </a:p>
          <a:p>
            <a:pPr marL="12700" algn="l" rtl="0" eaLnBrk="0">
              <a:lnSpc>
                <a:spcPct val="138000"/>
              </a:lnSpc>
              <a:spcBef>
                <a:spcPts val="385"/>
              </a:spcBef>
            </a:pPr>
            <a:r>
              <a:rPr sz="500" kern="0" spc="14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即会计人员应当熟悉本单位的生产经营和业务管理情况，运</a:t>
            </a:r>
            <a:r>
              <a:rPr sz="500" kern="0" spc="13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用所掌握的会计信息和会计方法，为改善单位的内         </a:t>
            </a:r>
            <a:r>
              <a:rPr sz="500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部管理、提高经济效</a:t>
            </a:r>
            <a:r>
              <a:rPr sz="5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益服务。</a:t>
            </a:r>
            <a:endParaRPr lang="SimSun" altLang="SimSun" sz="500"/>
          </a:p>
          <a:p>
            <a:pPr marL="13970" algn="l" rtl="0" eaLnBrk="0">
              <a:lnSpc>
                <a:spcPct val="100000"/>
              </a:lnSpc>
              <a:spcBef>
                <a:spcPts val="580"/>
              </a:spcBef>
            </a:pPr>
            <a:r>
              <a:rPr sz="9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0保守秘密</a:t>
            </a:r>
            <a:endParaRPr lang="SimHei" altLang="SimHei" sz="900"/>
          </a:p>
          <a:p>
            <a:pPr marL="12700" algn="l" rtl="0" eaLnBrk="0">
              <a:lnSpc>
                <a:spcPct val="97000"/>
              </a:lnSpc>
              <a:spcBef>
                <a:spcPts val="185"/>
              </a:spcBef>
            </a:pP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即会计人员应当保守本单位的商业秘密，除法律规定和单位领导人同意外，不能私自向外界提供或者</a:t>
            </a:r>
            <a:r>
              <a:rPr sz="7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泄露单位的会计信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息，此外，会计人员廉洁奉公是保证</a:t>
            </a:r>
            <a:r>
              <a:rPr sz="7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会计工作服务质量的重要条件，也应作为会计人员应具备的职业道德。</a:t>
            </a:r>
            <a:endParaRPr lang="SimHei" altLang="SimHei" sz="700"/>
          </a:p>
        </p:txBody>
      </p:sp>
      <p:sp>
        <p:nvSpPr>
          <p:cNvPr id="262" name="textbox 262"/>
          <p:cNvSpPr/>
          <p:nvPr/>
        </p:nvSpPr>
        <p:spPr>
          <a:xfrm>
            <a:off x="1787559" y="6562272"/>
            <a:ext cx="3549650" cy="653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3970" algn="l" rtl="0" eaLnBrk="0">
              <a:lnSpc>
                <a:spcPts val="1085"/>
              </a:lnSpc>
            </a:pPr>
            <a:r>
              <a:rPr sz="9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0敬业爱岗</a:t>
            </a:r>
            <a:endParaRPr lang="SimHei" altLang="SimHei" sz="900"/>
          </a:p>
          <a:p>
            <a:pPr marL="12700" algn="l" rtl="0" eaLnBrk="0">
              <a:lnSpc>
                <a:spcPts val="759"/>
              </a:lnSpc>
              <a:spcBef>
                <a:spcPts val="201"/>
              </a:spcBef>
            </a:pPr>
            <a:r>
              <a:rPr sz="600" kern="0" spc="4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即会计人员应当热爱本职工作，努力钻研业务，</a:t>
            </a:r>
            <a:r>
              <a:rPr sz="600" kern="0" spc="3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使自己的知识和技能适应工作的要求。</a:t>
            </a:r>
            <a:endParaRPr lang="YouYuan" altLang="YouYuan" sz="600"/>
          </a:p>
          <a:p>
            <a:pPr marL="13970" algn="l" rtl="0" eaLnBrk="0">
              <a:lnSpc>
                <a:spcPct val="100000"/>
              </a:lnSpc>
              <a:spcBef>
                <a:spcPts val="753"/>
              </a:spcBef>
            </a:pPr>
            <a:r>
              <a:rPr sz="9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0熟悉法规</a:t>
            </a:r>
            <a:endParaRPr lang="SimHei" altLang="SimHei" sz="900"/>
          </a:p>
          <a:p>
            <a:pPr algn="l" rtl="0" eaLnBrk="0">
              <a:lnSpc>
                <a:spcPct val="110000"/>
              </a:lnSpc>
            </a:pPr>
            <a:endParaRPr lang="Arial" altLang="Arial" sz="2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700" kern="0" spc="-6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即会计人员应当熟悉财经法律、法规、规章和国家统一会计制度，并结合会计工作进</a:t>
            </a:r>
            <a:r>
              <a:rPr sz="700" kern="0" spc="-7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行广泛宜传。</a:t>
            </a:r>
            <a:endParaRPr lang="YouYuan" altLang="YouYuan" sz="7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425596" y="5111757"/>
            <a:ext cx="5003808" cy="393730"/>
            <a:chExt cx="5003808" cy="393730"/>
          </a:xfrm>
        </p:grpSpPr>
        <p:pic>
          <p:nvPicPr>
            <p:cNvPr id="264" name="picture 26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003808" cy="393730"/>
            </a:xfrm>
            <a:prstGeom prst="rect">
              <a:avLst/>
            </a:prstGeom>
          </p:spPr>
        </p:pic>
        <p:sp>
          <p:nvSpPr>
            <p:cNvPr id="266" name="textbox 266"/>
            <p:cNvSpPr/>
            <p:nvPr/>
          </p:nvSpPr>
          <p:spPr>
            <a:xfrm>
              <a:off x="-12700" y="-12700"/>
              <a:ext cx="5029834" cy="4292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900"/>
            </a:p>
            <a:p>
              <a:pPr algn="l" rtl="0" eaLnBrk="0">
                <a:lnSpc>
                  <a:spcPct val="7747"/>
                </a:lnSpc>
              </a:pPr>
              <a:endParaRPr lang="Arial" altLang="Arial" sz="100"/>
            </a:p>
            <a:p>
              <a:pPr marL="316865" algn="l" rtl="0" eaLnBrk="0">
                <a:lnSpc>
                  <a:spcPct val="97000"/>
                </a:lnSpc>
              </a:pPr>
              <a:r>
                <a:rPr sz="900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⑦上述法律法规不仅对财会人员的</a:t>
              </a:r>
              <a:r>
                <a:rPr sz="900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工作具有指导性作用，还制约着企业的经营行为。</a:t>
              </a:r>
              <a:endParaRPr lang="SimHei" altLang="SimHei" sz="9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1406538" y="6064217"/>
            <a:ext cx="5016513" cy="298452"/>
            <a:chExt cx="5016513" cy="298452"/>
          </a:xfrm>
        </p:grpSpPr>
        <p:pic>
          <p:nvPicPr>
            <p:cNvPr id="268" name="picture 26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016513" cy="298452"/>
            </a:xfrm>
            <a:prstGeom prst="rect">
              <a:avLst/>
            </a:prstGeom>
          </p:spPr>
        </p:pic>
        <p:sp>
          <p:nvSpPr>
            <p:cNvPr id="270" name="textbox 270"/>
            <p:cNvSpPr/>
            <p:nvPr/>
          </p:nvSpPr>
          <p:spPr>
            <a:xfrm>
              <a:off x="-12700" y="-12700"/>
              <a:ext cx="5042534" cy="3390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800"/>
            </a:p>
            <a:p>
              <a:pPr marL="151764" algn="l" rtl="0" eaLnBrk="0">
                <a:lnSpc>
                  <a:spcPct val="100000"/>
                </a:lnSpc>
                <a:spcBef>
                  <a:spcPts val="6"/>
                </a:spcBef>
              </a:pPr>
              <a:r>
                <a:rPr sz="900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财政部在1996年发布的《会计基础工</a:t>
              </a:r>
              <a:r>
                <a:rPr sz="9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作规范》中对会计人员应当具备的职业道德做出了具体规定：</a:t>
              </a:r>
              <a:endParaRPr lang="SimHei" altLang="SimHei" sz="900"/>
            </a:p>
          </p:txBody>
        </p:sp>
      </p:grpSp>
      <p:pic>
        <p:nvPicPr>
          <p:cNvPr id="272" name="picture 27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429405" y="7308823"/>
            <a:ext cx="857249" cy="996945"/>
          </a:xfrm>
          <a:prstGeom prst="rect">
            <a:avLst/>
          </a:prstGeom>
        </p:spPr>
      </p:pic>
      <p:pic>
        <p:nvPicPr>
          <p:cNvPr id="274" name="picture 27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321407" y="8489909"/>
            <a:ext cx="1098579" cy="717634"/>
          </a:xfrm>
          <a:prstGeom prst="rect">
            <a:avLst/>
          </a:prstGeom>
        </p:spPr>
      </p:pic>
      <p:pic>
        <p:nvPicPr>
          <p:cNvPr id="276" name="picture 27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410346" y="6318293"/>
            <a:ext cx="901642" cy="787355"/>
          </a:xfrm>
          <a:prstGeom prst="rect">
            <a:avLst/>
          </a:prstGeom>
        </p:spPr>
      </p:pic>
      <p:sp>
        <p:nvSpPr>
          <p:cNvPr id="278" name="textbox 278"/>
          <p:cNvSpPr/>
          <p:nvPr/>
        </p:nvSpPr>
        <p:spPr>
          <a:xfrm>
            <a:off x="2530458" y="3917929"/>
            <a:ext cx="638809" cy="380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92100" algn="l" rtl="0" eaLnBrk="0">
              <a:lnSpc>
                <a:spcPts val="1207"/>
              </a:lnSpc>
              <a:tabLst>
                <a:tab pos="31877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  <a:p>
            <a:pPr marL="12700" algn="l" rtl="0" eaLnBrk="0">
              <a:lnSpc>
                <a:spcPts val="512"/>
              </a:lnSpc>
              <a:spcBef>
                <a:spcPts val="511"/>
              </a:spcBef>
            </a:pPr>
            <a:r>
              <a:rPr sz="4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中华人民共和国个人所</a:t>
            </a:r>
            <a:endParaRPr lang="SimHei" altLang="SimHei" sz="400"/>
          </a:p>
          <a:p>
            <a:pPr algn="l" rtl="0" eaLnBrk="0">
              <a:lnSpc>
                <a:spcPct val="122000"/>
              </a:lnSpc>
            </a:pPr>
            <a:endParaRPr lang="Arial" altLang="Arial" sz="100"/>
          </a:p>
          <a:p>
            <a:pPr marL="114300" algn="l" rtl="0" eaLnBrk="0">
              <a:lnSpc>
                <a:spcPct val="86000"/>
              </a:lnSpc>
              <a:spcBef>
                <a:spcPts val="1"/>
              </a:spcBef>
            </a:pPr>
            <a:r>
              <a:rPr sz="400" kern="0" spc="10">
                <a:solidFill>
                  <a:srgbClr val="A9A373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hetlesh</a:t>
            </a:r>
            <a:endParaRPr lang="Times New Roman" altLang="Times New Roman" sz="400"/>
          </a:p>
        </p:txBody>
      </p:sp>
      <p:sp>
        <p:nvSpPr>
          <p:cNvPr id="280" name="textbox 280"/>
          <p:cNvSpPr/>
          <p:nvPr/>
        </p:nvSpPr>
        <p:spPr>
          <a:xfrm>
            <a:off x="6365882" y="1314384"/>
            <a:ext cx="1412239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b="1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9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900"/>
          </a:p>
        </p:txBody>
      </p:sp>
      <p:sp>
        <p:nvSpPr>
          <p:cNvPr id="282" name="textbox 282"/>
          <p:cNvSpPr/>
          <p:nvPr/>
        </p:nvSpPr>
        <p:spPr>
          <a:xfrm>
            <a:off x="1882776" y="3306467"/>
            <a:ext cx="58039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8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900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企业会计洲</a:t>
            </a:r>
            <a:endParaRPr lang="SimSun" altLang="SimSun" sz="900"/>
          </a:p>
        </p:txBody>
      </p:sp>
      <p:sp>
        <p:nvSpPr>
          <p:cNvPr id="284" name="textbox 284"/>
          <p:cNvSpPr/>
          <p:nvPr/>
        </p:nvSpPr>
        <p:spPr>
          <a:xfrm>
            <a:off x="1851012" y="4192004"/>
            <a:ext cx="492125" cy="109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4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700" kern="0" spc="-10">
                <a:solidFill>
                  <a:srgbClr val="F9F124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CHINA=PB(</a:t>
            </a:r>
            <a:endParaRPr lang="Times New Roman" altLang="Times New Roman" sz="700"/>
          </a:p>
        </p:txBody>
      </p:sp>
      <p:sp>
        <p:nvSpPr>
          <p:cNvPr id="286" name="textbox 286"/>
          <p:cNvSpPr/>
          <p:nvPr/>
        </p:nvSpPr>
        <p:spPr>
          <a:xfrm>
            <a:off x="2136812" y="3461922"/>
            <a:ext cx="198754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8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2006</a:t>
            </a:r>
            <a:endParaRPr lang="SimSun" altLang="SimSun" sz="700"/>
          </a:p>
        </p:txBody>
      </p:sp>
      <p:sp>
        <p:nvSpPr>
          <p:cNvPr id="288" name="textbox 288"/>
          <p:cNvSpPr/>
          <p:nvPr/>
        </p:nvSpPr>
        <p:spPr>
          <a:xfrm>
            <a:off x="7623206" y="10184194"/>
            <a:ext cx="78739" cy="136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36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textbox 290"/>
          <p:cNvSpPr/>
          <p:nvPr/>
        </p:nvSpPr>
        <p:spPr>
          <a:xfrm>
            <a:off x="1666856" y="7282371"/>
            <a:ext cx="4664709" cy="1160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4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牢固树立诚信理念，以诚立身、以信立业，严于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律己、心存敬畏。学法知法守法，公私分明、克己奉公，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树立良好职业形象，维护会计行业声誉。</a:t>
            </a:r>
            <a:endParaRPr lang="SimHei" altLang="SimHei" sz="800"/>
          </a:p>
          <a:p>
            <a:pPr marL="13970" algn="l" rtl="0" eaLnBrk="0">
              <a:lnSpc>
                <a:spcPct val="97000"/>
              </a:lnSpc>
              <a:spcBef>
                <a:spcPts val="557"/>
              </a:spcBef>
            </a:pPr>
            <a:r>
              <a:rPr sz="8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O</a:t>
            </a:r>
            <a:r>
              <a:rPr sz="800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坚持准则，守责敬业</a:t>
            </a:r>
            <a:endParaRPr lang="SimHei" altLang="SimHei" sz="800"/>
          </a:p>
          <a:p>
            <a:pPr marL="12700" algn="l" rtl="0" eaLnBrk="0">
              <a:lnSpc>
                <a:spcPct val="93000"/>
              </a:lnSpc>
              <a:spcBef>
                <a:spcPts val="727"/>
              </a:spcBef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严格执行准则制度，保证会计信息真实完整。勤勉尽责、爱岗敬业，忠于职守、敢于斗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争，自觉抵制会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计造假行为，维护国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家财经纪律和经济秩序。</a:t>
            </a:r>
            <a:endParaRPr lang="SimHei" altLang="SimHei" sz="800"/>
          </a:p>
          <a:p>
            <a:pPr marL="13970" algn="l" rtl="0" eaLnBrk="0">
              <a:lnSpc>
                <a:spcPct val="97000"/>
              </a:lnSpc>
              <a:spcBef>
                <a:spcPts val="607"/>
              </a:spcBef>
            </a:pPr>
            <a:r>
              <a:rPr sz="8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0坚持学习，守正创</a:t>
            </a:r>
            <a:r>
              <a:rPr sz="8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新</a:t>
            </a:r>
            <a:endParaRPr lang="SimHei" altLang="SimHei" sz="800"/>
          </a:p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12700" algn="l" rtl="0" eaLnBrk="0">
              <a:lnSpc>
                <a:spcPct val="97000"/>
              </a:lnSpc>
              <a:spcBef>
                <a:spcPts val="5"/>
              </a:spcBef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始终秉持专业精神，勤于学习、锐意进取，持续提</a:t>
            </a: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升会计专业能力。不断适应新形势新要求，与时俱进、</a:t>
            </a:r>
            <a:endParaRPr lang="SimHei" altLang="SimHei" sz="800"/>
          </a:p>
        </p:txBody>
      </p:sp>
      <p:sp>
        <p:nvSpPr>
          <p:cNvPr id="292" name="textbox 292"/>
          <p:cNvSpPr/>
          <p:nvPr/>
        </p:nvSpPr>
        <p:spPr>
          <a:xfrm>
            <a:off x="1666856" y="8412664"/>
            <a:ext cx="4736465" cy="1020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9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开拓创新，努力推动会计事业高质量发展。</a:t>
            </a:r>
            <a:endParaRPr lang="SimHei" altLang="SimHei" sz="800"/>
          </a:p>
          <a:p>
            <a:pPr marL="12700" algn="l" rtl="0" eaLnBrk="0">
              <a:lnSpc>
                <a:spcPct val="98000"/>
              </a:lnSpc>
              <a:spcBef>
                <a:spcPts val="278"/>
              </a:spcBef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会计人员承担着生成和提供会计信息、维护国家财经纪律和经济秩序的重要职责。党的十八大以来，党中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央、国务院部署加快社会信用体系建设、构筑诚实守信的经济社会环境，将会计人员作为职业信用建设的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重点人群，要求引导职业道德建设与行为规范。加强会计人员职业道德建设，对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长期以来会计职业活动实</a:t>
            </a:r>
            <a:endParaRPr lang="SimHei" altLang="SimHei" sz="800"/>
          </a:p>
          <a:p>
            <a:pPr marL="12700" algn="l" rtl="0" eaLnBrk="0">
              <a:lnSpc>
                <a:spcPct val="97000"/>
              </a:lnSpc>
              <a:spcBef>
                <a:spcPts val="19"/>
              </a:spcBef>
            </a:pP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践中形成的职业道德要求进行总结提炼和大力宣传，引导会计人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员形成正确的价值追求和行为规范，对于</a:t>
            </a:r>
            <a:endParaRPr lang="SimHei" altLang="SimHei" sz="800"/>
          </a:p>
          <a:p>
            <a:pPr marL="12700" algn="l" rtl="0" eaLnBrk="0">
              <a:lnSpc>
                <a:spcPct val="97000"/>
              </a:lnSpc>
              <a:spcBef>
                <a:spcPts val="57"/>
              </a:spcBef>
            </a:pP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提高会计工作水平和会计信息质量，加强社会信用体系建设，推动经济社会高质量发展具有重要意义。三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条要求逻辑清晰、层层递进：第一条“坚持诚信，守法奉公”是对会计人员的自律要求；第二条“坚持准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则，守责敬业”是对会计人员的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履职要求；第三条“坚持学习，守正创新”是对会计人员的发展要求。</a:t>
            </a:r>
            <a:endParaRPr lang="SimHei" altLang="SimHei" sz="800"/>
          </a:p>
        </p:txBody>
      </p:sp>
      <p:sp>
        <p:nvSpPr>
          <p:cNvPr id="294" name="textbox 294"/>
          <p:cNvSpPr/>
          <p:nvPr/>
        </p:nvSpPr>
        <p:spPr>
          <a:xfrm>
            <a:off x="1666857" y="6448865"/>
            <a:ext cx="4703445" cy="791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52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财政部于2023年1月12日制定印发了《会计人员职业道德规范》,这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是我国首次制定全国性的会计人员职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业道德规范。根据新闻报道中财政部会计司有关负责人的介绍，此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次制定的规范，将新时代会计人员职业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道德要求总结提炼为三条核心表述，即“坚持诚信，守法奉公”“坚持准则，守责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敬业”“坚持学习，守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正创新”。该规范提出‘三坚三守，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强调会计人员‘坚”和‘守’的职业特性和价值追求，是对会计人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员职业道德要求的集中表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达，推进会计诚信体系建设，提高会计人员职业道德水平。</a:t>
            </a:r>
            <a:endParaRPr lang="SimHei" altLang="SimHei" sz="800"/>
          </a:p>
          <a:p>
            <a:pPr algn="l" rtl="0" eaLnBrk="0">
              <a:lnSpc>
                <a:spcPct val="112000"/>
              </a:lnSpc>
            </a:pPr>
            <a:endParaRPr lang="Arial" altLang="Arial" sz="300"/>
          </a:p>
          <a:p>
            <a:pPr marL="13970" algn="l" rtl="0" eaLnBrk="0">
              <a:lnSpc>
                <a:spcPct val="97000"/>
              </a:lnSpc>
              <a:spcBef>
                <a:spcPts val="3"/>
              </a:spcBef>
            </a:pPr>
            <a:r>
              <a:rPr sz="8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0坚持诚信，守法奉公</a:t>
            </a:r>
            <a:endParaRPr lang="SimHei" altLang="SimHei" sz="800"/>
          </a:p>
        </p:txBody>
      </p:sp>
      <p:sp>
        <p:nvSpPr>
          <p:cNvPr id="296" name="textbox 296"/>
          <p:cNvSpPr/>
          <p:nvPr/>
        </p:nvSpPr>
        <p:spPr>
          <a:xfrm>
            <a:off x="2517753" y="4139051"/>
            <a:ext cx="456501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3"/>
              </a:lnSpc>
            </a:pPr>
            <a:endParaRPr lang="Arial" altLang="Arial" sz="100"/>
          </a:p>
          <a:p>
            <a:pPr marL="19050" algn="l" rtl="0" eaLnBrk="0">
              <a:lnSpc>
                <a:spcPct val="88000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0严禁采取收入不记账、虚报冒领、伪造、变造支出单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据等违法行为</a:t>
            </a:r>
            <a:endParaRPr lang="SimHei" altLang="SimHei" sz="1200"/>
          </a:p>
          <a:p>
            <a:pPr marL="12700" algn="l" rtl="0" eaLnBrk="0">
              <a:lnSpc>
                <a:spcPts val="2496"/>
              </a:lnSpc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0严禁利用职务之便利，贪污、挪用公款，以权谋私，侵害企业利益</a:t>
            </a:r>
            <a:endParaRPr lang="SimHei" altLang="SimHei" sz="12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1400185" y="6064217"/>
            <a:ext cx="5029219" cy="298452"/>
            <a:chExt cx="5029219" cy="298452"/>
          </a:xfrm>
        </p:grpSpPr>
        <p:pic>
          <p:nvPicPr>
            <p:cNvPr id="298" name="picture 29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029219" cy="298452"/>
            </a:xfrm>
            <a:prstGeom prst="rect">
              <a:avLst/>
            </a:prstGeom>
          </p:spPr>
        </p:pic>
        <p:sp>
          <p:nvSpPr>
            <p:cNvPr id="300" name="textbox 300"/>
            <p:cNvSpPr/>
            <p:nvPr/>
          </p:nvSpPr>
          <p:spPr>
            <a:xfrm>
              <a:off x="-12700" y="-12700"/>
              <a:ext cx="5055234" cy="3371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900"/>
            </a:p>
            <a:p>
              <a:pPr marL="164464" algn="l" rtl="0" eaLnBrk="0">
                <a:lnSpc>
                  <a:spcPts val="967"/>
                </a:lnSpc>
                <a:spcBef>
                  <a:spcPts val="5"/>
                </a:spcBef>
              </a:pPr>
              <a:r>
                <a:rPr sz="800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财政部在2023年发布的《会计人员职业道德规范》中对会计人员应当具备的职业道德做出了具体规定：</a:t>
              </a:r>
              <a:endParaRPr lang="SimHei" altLang="SimHei" sz="8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1870065" y="2673341"/>
            <a:ext cx="1320776" cy="876324"/>
            <a:chExt cx="1320776" cy="876324"/>
          </a:xfrm>
        </p:grpSpPr>
        <p:pic>
          <p:nvPicPr>
            <p:cNvPr id="302" name="picture 30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320776" cy="876324"/>
            </a:xfrm>
            <a:prstGeom prst="rect">
              <a:avLst/>
            </a:prstGeom>
          </p:spPr>
        </p:pic>
        <p:sp>
          <p:nvSpPr>
            <p:cNvPr id="304" name="textbox 304"/>
            <p:cNvSpPr/>
            <p:nvPr/>
          </p:nvSpPr>
          <p:spPr>
            <a:xfrm>
              <a:off x="-12700" y="-12700"/>
              <a:ext cx="1346200" cy="9156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9000"/>
                </a:lnSpc>
              </a:pPr>
              <a:endParaRPr lang="Arial" altLang="Arial" sz="1000"/>
            </a:p>
            <a:p>
              <a:pPr marL="215900" algn="l" rtl="0" eaLnBrk="0">
                <a:lnSpc>
                  <a:spcPct val="100000"/>
                </a:lnSpc>
                <a:spcBef>
                  <a:spcPts val="1"/>
                </a:spcBef>
              </a:pPr>
              <a:r>
                <a:rPr sz="8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①《会计法》</a:t>
              </a:r>
              <a:endParaRPr lang="SimHei" altLang="SimHei" sz="800"/>
            </a:p>
            <a:p>
              <a:pPr algn="l" rtl="0" eaLnBrk="0">
                <a:lnSpc>
                  <a:spcPct val="116000"/>
                </a:lnSpc>
              </a:pPr>
              <a:endParaRPr lang="Arial" altLang="Arial" sz="200"/>
            </a:p>
            <a:p>
              <a:pPr marL="215900" algn="l" rtl="0" eaLnBrk="0">
                <a:lnSpc>
                  <a:spcPct val="106000"/>
                </a:lnSpc>
              </a:pPr>
              <a:r>
                <a:rPr sz="8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⑦《企业会计准则》    </a:t>
              </a:r>
              <a:r>
                <a:rPr sz="800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0《企业会计制度》</a:t>
              </a:r>
              <a:endParaRPr lang="SimHei" altLang="SimHei" sz="800"/>
            </a:p>
          </p:txBody>
        </p:sp>
      </p:grpSp>
      <p:sp>
        <p:nvSpPr>
          <p:cNvPr id="306" name="textbox 306"/>
          <p:cNvSpPr/>
          <p:nvPr/>
        </p:nvSpPr>
        <p:spPr>
          <a:xfrm>
            <a:off x="5965807" y="2714507"/>
            <a:ext cx="1189355" cy="854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7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应当怎么做</a:t>
            </a:r>
            <a:endParaRPr lang="SimHei" altLang="SimHei" sz="1800"/>
          </a:p>
          <a:p>
            <a:pPr marL="25400" algn="l" rtl="0" eaLnBrk="0">
              <a:lnSpc>
                <a:spcPts val="4649"/>
              </a:lnSpc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禁止做什么</a:t>
            </a:r>
            <a:endParaRPr lang="SimHei" altLang="SimHei" sz="1800"/>
          </a:p>
        </p:txBody>
      </p:sp>
      <p:pic>
        <p:nvPicPr>
          <p:cNvPr id="308" name="picture 3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501754" y="3975048"/>
            <a:ext cx="952540" cy="958877"/>
          </a:xfrm>
          <a:prstGeom prst="rect">
            <a:avLst/>
          </a:prstGeom>
        </p:spPr>
      </p:pic>
      <p:pic>
        <p:nvPicPr>
          <p:cNvPr id="310" name="picture 3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384935" y="8496324"/>
            <a:ext cx="1035051" cy="723836"/>
          </a:xfrm>
          <a:prstGeom prst="rect">
            <a:avLst/>
          </a:prstGeom>
        </p:spPr>
      </p:pic>
      <p:pic>
        <p:nvPicPr>
          <p:cNvPr id="312" name="picture 3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473798" y="7353307"/>
            <a:ext cx="781090" cy="914392"/>
          </a:xfrm>
          <a:prstGeom prst="rect">
            <a:avLst/>
          </a:prstGeom>
        </p:spPr>
      </p:pic>
      <p:pic>
        <p:nvPicPr>
          <p:cNvPr id="314" name="picture 3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416699" y="6318293"/>
            <a:ext cx="895289" cy="787355"/>
          </a:xfrm>
          <a:prstGeom prst="rect">
            <a:avLst/>
          </a:prstGeom>
        </p:spPr>
      </p:pic>
      <p:sp>
        <p:nvSpPr>
          <p:cNvPr id="316" name="textbox 316"/>
          <p:cNvSpPr/>
          <p:nvPr/>
        </p:nvSpPr>
        <p:spPr>
          <a:xfrm>
            <a:off x="6372235" y="1320116"/>
            <a:ext cx="139890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800" b="1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</a:t>
            </a: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800"/>
          </a:p>
        </p:txBody>
      </p:sp>
      <p:sp>
        <p:nvSpPr>
          <p:cNvPr id="318" name="textbox 318"/>
          <p:cNvSpPr/>
          <p:nvPr/>
        </p:nvSpPr>
        <p:spPr>
          <a:xfrm>
            <a:off x="3603627" y="3045261"/>
            <a:ext cx="598169" cy="148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967"/>
              </a:lnSpc>
            </a:pP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明确规定了</a:t>
            </a:r>
            <a:endParaRPr lang="SimHei" altLang="SimHei" sz="800"/>
          </a:p>
        </p:txBody>
      </p:sp>
      <p:sp>
        <p:nvSpPr>
          <p:cNvPr id="320" name="textbox 320"/>
          <p:cNvSpPr/>
          <p:nvPr/>
        </p:nvSpPr>
        <p:spPr>
          <a:xfrm>
            <a:off x="7623206" y="10192253"/>
            <a:ext cx="74930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7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group 22"/>
          <p:cNvGrpSpPr/>
          <p:nvPr/>
        </p:nvGrpSpPr>
        <p:grpSpPr>
          <a:xfrm rot="21600000">
            <a:off x="1704968" y="2914691"/>
            <a:ext cx="5480041" cy="1981166"/>
            <a:chExt cx="5480041" cy="1981166"/>
          </a:xfrm>
        </p:grpSpPr>
        <p:pic>
          <p:nvPicPr>
            <p:cNvPr id="322" name="picture 32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480041" cy="1981166"/>
            </a:xfrm>
            <a:prstGeom prst="rect">
              <a:avLst/>
            </a:prstGeom>
          </p:spPr>
        </p:pic>
        <p:sp>
          <p:nvSpPr>
            <p:cNvPr id="324" name="textbox 324"/>
            <p:cNvSpPr/>
            <p:nvPr/>
          </p:nvSpPr>
          <p:spPr>
            <a:xfrm>
              <a:off x="1949481" y="37297"/>
              <a:ext cx="1507489" cy="18910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263"/>
                </a:lnSpc>
              </a:pPr>
              <a:endParaRPr lang="Arial" altLang="Arial" sz="100"/>
            </a:p>
            <a:p>
              <a:pPr marL="310515" indent="-69850" algn="l" rtl="0" eaLnBrk="0">
                <a:lnSpc>
                  <a:spcPct val="100000"/>
                </a:lnSpc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中国注册会计师   </a:t>
              </a: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职业道德守则</a:t>
              </a:r>
              <a:endParaRPr lang="SimSun" altLang="SimSun" sz="12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marL="75564" algn="l" rtl="0" eaLnBrk="0">
                <a:lnSpc>
                  <a:spcPct val="83000"/>
                </a:lnSpc>
                <a:spcBef>
                  <a:spcPts val="360"/>
                </a:spcBef>
              </a:pPr>
              <a:r>
                <a:rPr sz="12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1.职业道德基本原</a:t>
              </a: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则</a:t>
              </a:r>
              <a:endParaRPr lang="SimSun" altLang="SimSun" sz="1200"/>
            </a:p>
            <a:p>
              <a:pPr marL="12700" algn="l" rtl="0" eaLnBrk="0">
                <a:lnSpc>
                  <a:spcPts val="2003"/>
                </a:lnSpc>
              </a:pPr>
              <a:r>
                <a:rPr sz="1200" kern="0" spc="8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2.职业道德概念框架</a:t>
              </a:r>
              <a:endParaRPr lang="SimSun" altLang="SimSun" sz="1200"/>
            </a:p>
            <a:p>
              <a:pPr algn="l" rtl="0" eaLnBrk="0">
                <a:lnSpc>
                  <a:spcPct val="156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300"/>
            </a:p>
            <a:p>
              <a:pPr marL="170814" indent="-76200" algn="l" rtl="0" eaLnBrk="0">
                <a:lnSpc>
                  <a:spcPct val="97000"/>
                </a:lnSpc>
                <a:spcBef>
                  <a:spcPts val="3"/>
                </a:spcBef>
              </a:pP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4.审计和审阅业务</a:t>
              </a:r>
              <a:r>
                <a:rPr sz="12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</a:t>
              </a: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对独立性的要求</a:t>
              </a:r>
              <a:endParaRPr lang="SimSun" altLang="SimSun" sz="1200"/>
            </a:p>
          </p:txBody>
        </p:sp>
      </p:grpSp>
      <p:pic>
        <p:nvPicPr>
          <p:cNvPr id="326" name="picture 3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206612" y="6896058"/>
            <a:ext cx="4032284" cy="2622556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1222382" y="6064218"/>
            <a:ext cx="5784823" cy="641390"/>
            <a:chExt cx="5784823" cy="641390"/>
          </a:xfrm>
        </p:grpSpPr>
        <p:pic>
          <p:nvPicPr>
            <p:cNvPr id="328" name="picture 32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784823" cy="641390"/>
            </a:xfrm>
            <a:prstGeom prst="rect">
              <a:avLst/>
            </a:prstGeom>
          </p:spPr>
        </p:pic>
        <p:sp>
          <p:nvSpPr>
            <p:cNvPr id="330" name="textbox 330"/>
            <p:cNvSpPr/>
            <p:nvPr/>
          </p:nvSpPr>
          <p:spPr>
            <a:xfrm>
              <a:off x="-12700" y="-12700"/>
              <a:ext cx="5810250" cy="7035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marL="588009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2200" b="1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2、集团对财务人员的根本要求</a:t>
              </a:r>
              <a:endParaRPr lang="SimHei" altLang="SimHei" sz="2200"/>
            </a:p>
          </p:txBody>
        </p:sp>
      </p:grpSp>
      <p:sp>
        <p:nvSpPr>
          <p:cNvPr id="332" name="textbox 332"/>
          <p:cNvSpPr/>
          <p:nvPr/>
        </p:nvSpPr>
        <p:spPr>
          <a:xfrm>
            <a:off x="2416184" y="8048269"/>
            <a:ext cx="956310" cy="568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8"/>
              </a:lnSpc>
            </a:pPr>
            <a:endParaRPr lang="Arial" altLang="Arial" sz="100"/>
          </a:p>
          <a:p>
            <a:pPr marL="12700" indent="6350" algn="l" rtl="0" eaLnBrk="0">
              <a:lnSpc>
                <a:spcPct val="99000"/>
              </a:lnSpc>
            </a:pP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专业知识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的要求</a:t>
            </a:r>
            <a:endParaRPr lang="SimHei" altLang="SimHei" sz="1800"/>
          </a:p>
        </p:txBody>
      </p:sp>
      <p:sp>
        <p:nvSpPr>
          <p:cNvPr id="334" name="textbox 334"/>
          <p:cNvSpPr/>
          <p:nvPr/>
        </p:nvSpPr>
        <p:spPr>
          <a:xfrm>
            <a:off x="4930756" y="7558574"/>
            <a:ext cx="954405" cy="563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54"/>
              </a:lnSpc>
            </a:pPr>
            <a:endParaRPr lang="Arial" altLang="Arial" sz="100"/>
          </a:p>
          <a:p>
            <a:pPr marL="19050" indent="-6350" algn="l" rtl="0" eaLnBrk="0">
              <a:lnSpc>
                <a:spcPct val="98000"/>
              </a:lnSpc>
            </a:pP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综合素质</a:t>
            </a: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的要求</a:t>
            </a:r>
            <a:endParaRPr lang="SimHei" altLang="SimHei" sz="1800"/>
          </a:p>
        </p:txBody>
      </p:sp>
      <p:sp>
        <p:nvSpPr>
          <p:cNvPr id="336" name="textbox 336"/>
          <p:cNvSpPr/>
          <p:nvPr/>
        </p:nvSpPr>
        <p:spPr>
          <a:xfrm>
            <a:off x="3679860" y="7825953"/>
            <a:ext cx="952500" cy="5562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751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97000"/>
              </a:lnSpc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专业技能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的要求</a:t>
            </a:r>
            <a:endParaRPr lang="SimHei" altLang="SimHei" sz="1800"/>
          </a:p>
        </p:txBody>
      </p:sp>
      <p:sp>
        <p:nvSpPr>
          <p:cNvPr id="338" name="textbox 338"/>
          <p:cNvSpPr/>
          <p:nvPr/>
        </p:nvSpPr>
        <p:spPr>
          <a:xfrm>
            <a:off x="2057214" y="2222017"/>
            <a:ext cx="1688464" cy="285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25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8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职</a:t>
            </a:r>
            <a:r>
              <a:rPr sz="1800" b="1" kern="0" spc="-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业道德守则框</a:t>
            </a:r>
            <a:r>
              <a:rPr sz="1800" b="1" kern="0" spc="-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架</a:t>
            </a:r>
            <a:endParaRPr lang="SimSun" altLang="SimSun" sz="1800"/>
          </a:p>
        </p:txBody>
      </p:sp>
      <p:sp>
        <p:nvSpPr>
          <p:cNvPr id="340" name="textbox 340"/>
          <p:cNvSpPr/>
          <p:nvPr/>
        </p:nvSpPr>
        <p:spPr>
          <a:xfrm>
            <a:off x="1908187" y="4476012"/>
            <a:ext cx="1219200" cy="360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48"/>
              </a:lnSpc>
            </a:pPr>
            <a:endParaRPr lang="Arial" altLang="Arial" sz="100"/>
          </a:p>
          <a:p>
            <a:pPr marL="316865" indent="-304165" algn="l" rtl="0" eaLnBrk="0">
              <a:lnSpc>
                <a:spcPct val="92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3.提供专业服务的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具体要求</a:t>
            </a:r>
            <a:endParaRPr lang="SimSun" altLang="SimSun" sz="1200"/>
          </a:p>
        </p:txBody>
      </p:sp>
      <p:sp>
        <p:nvSpPr>
          <p:cNvPr id="342" name="textbox 342"/>
          <p:cNvSpPr/>
          <p:nvPr/>
        </p:nvSpPr>
        <p:spPr>
          <a:xfrm>
            <a:off x="5718199" y="4476468"/>
            <a:ext cx="1073150" cy="360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5.其他鉴证业务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对独立性的要求</a:t>
            </a:r>
            <a:endParaRPr lang="SimSun" altLang="SimSun" sz="1200"/>
          </a:p>
        </p:txBody>
      </p:sp>
      <p:sp>
        <p:nvSpPr>
          <p:cNvPr id="344" name="textbox 344"/>
          <p:cNvSpPr/>
          <p:nvPr/>
        </p:nvSpPr>
        <p:spPr>
          <a:xfrm>
            <a:off x="6372235" y="1308076"/>
            <a:ext cx="1412239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b="1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9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900"/>
          </a:p>
        </p:txBody>
      </p:sp>
      <p:sp>
        <p:nvSpPr>
          <p:cNvPr id="346" name="textbox 346"/>
          <p:cNvSpPr/>
          <p:nvPr/>
        </p:nvSpPr>
        <p:spPr>
          <a:xfrm>
            <a:off x="7623206" y="10189766"/>
            <a:ext cx="80644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7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9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textbox 348"/>
          <p:cNvSpPr/>
          <p:nvPr/>
        </p:nvSpPr>
        <p:spPr>
          <a:xfrm>
            <a:off x="1783931" y="6379694"/>
            <a:ext cx="5262245" cy="2568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成本核算能力</a:t>
            </a:r>
            <a:endParaRPr lang="SimHei" altLang="SimHei" sz="1500"/>
          </a:p>
          <a:p>
            <a:pPr marL="231775" algn="l" rtl="0" eaLnBrk="0">
              <a:lnSpc>
                <a:spcPct val="85000"/>
              </a:lnSpc>
              <a:spcBef>
                <a:spcPts val="969"/>
              </a:spcBef>
            </a:pP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正确计算和报告各种产品(服务或项目)成本，分析成本指</a:t>
            </a:r>
            <a:endParaRPr lang="SimHei" altLang="SimHei" sz="1500"/>
          </a:p>
          <a:p>
            <a:pPr marL="377825" algn="l" rtl="0" eaLnBrk="0">
              <a:lnSpc>
                <a:spcPts val="2400"/>
              </a:lnSpc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标，在经营管理过程中提高企业利润水平</a:t>
            </a: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377190" indent="-145414" algn="l" rtl="0" eaLnBrk="0">
              <a:lnSpc>
                <a:spcPct val="116000"/>
              </a:lnSpc>
              <a:spcBef>
                <a:spcPts val="460"/>
              </a:spcBef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v</a:t>
            </a:r>
            <a:r>
              <a:rPr sz="1500" kern="0" spc="-19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利用成本资料分析各种产品(服务或项目)成本，预测产品  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(服务或项目)发展前景，依此确定企业产品(服务或项目) </a:t>
            </a:r>
            <a:r>
              <a:rPr sz="1500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结构，为成本决策提供依据。</a:t>
            </a:r>
            <a:endParaRPr lang="SimHei" altLang="SimHei" sz="1500"/>
          </a:p>
          <a:p>
            <a:pPr marL="231775" algn="l" rtl="0" eaLnBrk="0">
              <a:lnSpc>
                <a:spcPct val="85000"/>
              </a:lnSpc>
              <a:spcBef>
                <a:spcPts val="1339"/>
              </a:spcBef>
            </a:pPr>
            <a:r>
              <a:rPr sz="15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</a:t>
            </a:r>
            <a:r>
              <a:rPr sz="15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可以这样讲，在任何一个企业，成本问题都是他们最关心的</a:t>
            </a:r>
            <a:endParaRPr lang="SimHei" altLang="SimHei" sz="1500"/>
          </a:p>
          <a:p>
            <a:pPr marL="377825" algn="l" rtl="0" eaLnBrk="0">
              <a:lnSpc>
                <a:spcPts val="2499"/>
              </a:lnSpc>
            </a:pPr>
            <a:r>
              <a:rPr sz="1500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问题，也是最考察会计人员业务</a:t>
            </a:r>
            <a:r>
              <a:rPr sz="15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能力的一个重要方面。</a:t>
            </a:r>
            <a:endParaRPr lang="SimHei" altLang="SimHei" sz="1500"/>
          </a:p>
        </p:txBody>
      </p:sp>
      <p:pic>
        <p:nvPicPr>
          <p:cNvPr id="350" name="picture 3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965357" y="3219453"/>
            <a:ext cx="1758892" cy="1574816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 rot="21600000">
            <a:off x="1412890" y="2089160"/>
            <a:ext cx="5187963" cy="419074"/>
            <a:chExt cx="5187963" cy="419074"/>
          </a:xfrm>
        </p:grpSpPr>
        <p:pic>
          <p:nvPicPr>
            <p:cNvPr id="352" name="picture 35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187963" cy="419074"/>
            </a:xfrm>
            <a:prstGeom prst="rect">
              <a:avLst/>
            </a:prstGeom>
          </p:spPr>
        </p:pic>
        <p:sp>
          <p:nvSpPr>
            <p:cNvPr id="354" name="textbox 354"/>
            <p:cNvSpPr/>
            <p:nvPr/>
          </p:nvSpPr>
          <p:spPr>
            <a:xfrm>
              <a:off x="-12700" y="-12700"/>
              <a:ext cx="5213984" cy="48323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500"/>
            </a:p>
            <a:p>
              <a:pPr marL="391159" algn="l" rtl="0" eaLnBrk="0">
                <a:lnSpc>
                  <a:spcPct val="96000"/>
                </a:lnSpc>
                <a:spcBef>
                  <a:spcPts val="4"/>
                </a:spcBef>
              </a:pPr>
              <a:r>
                <a:rPr sz="2200" b="1" kern="0" spc="-1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专业知识的要求：</a:t>
              </a:r>
              <a:endParaRPr lang="SimHei" altLang="SimHei" sz="2200"/>
            </a:p>
          </p:txBody>
        </p:sp>
      </p:grpSp>
      <p:sp>
        <p:nvSpPr>
          <p:cNvPr id="356" name="textbox 356"/>
          <p:cNvSpPr/>
          <p:nvPr/>
        </p:nvSpPr>
        <p:spPr>
          <a:xfrm>
            <a:off x="4918050" y="4084337"/>
            <a:ext cx="1481455" cy="718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5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103提供会计信息</a:t>
            </a:r>
            <a:endParaRPr lang="SimHei" altLang="SimHei" sz="1500"/>
          </a:p>
          <a:p>
            <a:pPr marL="520065" algn="l" rtl="0" eaLnBrk="0">
              <a:lnSpc>
                <a:spcPts val="3931"/>
              </a:lnSpc>
            </a:pP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15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 审</a:t>
            </a:r>
            <a:r>
              <a:rPr sz="15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计</a:t>
            </a:r>
            <a:endParaRPr lang="SimSun" altLang="SimSun" sz="1500"/>
          </a:p>
        </p:txBody>
      </p:sp>
      <p:sp>
        <p:nvSpPr>
          <p:cNvPr id="358" name="textbox 358"/>
          <p:cNvSpPr/>
          <p:nvPr/>
        </p:nvSpPr>
        <p:spPr>
          <a:xfrm>
            <a:off x="3902057" y="3080366"/>
            <a:ext cx="2425700" cy="257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2"/>
              </a:lnSpc>
            </a:pPr>
            <a:endParaRPr lang="Arial" altLang="Arial" sz="100"/>
          </a:p>
          <a:p>
            <a:pPr marL="12700" algn="l" rtl="0" eaLnBrk="0">
              <a:lnSpc>
                <a:spcPct val="103000"/>
              </a:lnSpc>
              <a:tabLst>
                <a:tab pos="97789"/>
                <a:tab pos="2412364"/>
              </a:tabLst>
            </a:pPr>
            <a:r>
              <a:rPr sz="1400" u="sng" kern="0" spc="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	</a:t>
            </a:r>
            <a:r>
              <a:rPr sz="1400" b="1" u="sng" kern="0" spc="-4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01</a:t>
            </a:r>
            <a:r>
              <a:rPr sz="1400" u="sng" kern="0" spc="46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</a:t>
            </a:r>
            <a:r>
              <a:rPr sz="1400" u="sng" kern="0" spc="-4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成本核</a:t>
            </a:r>
            <a:r>
              <a:rPr sz="1400" u="sng" strike="sngStrike" kern="0" spc="-4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算立</a:t>
            </a:r>
            <a:r>
              <a:rPr sz="1400" strike="sngStrike" kern="0" spc="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	</a:t>
            </a:r>
            <a:endParaRPr lang="YouYuan" altLang="YouYuan" sz="1400"/>
          </a:p>
        </p:txBody>
      </p:sp>
      <p:sp>
        <p:nvSpPr>
          <p:cNvPr id="360" name="textbox 360"/>
          <p:cNvSpPr/>
          <p:nvPr/>
        </p:nvSpPr>
        <p:spPr>
          <a:xfrm>
            <a:off x="4505346" y="3577611"/>
            <a:ext cx="1315085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5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kern="0" spc="16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02预测和计划</a:t>
            </a:r>
            <a:endParaRPr lang="YouYuan" altLang="YouYuan" sz="1500"/>
          </a:p>
        </p:txBody>
      </p:sp>
      <p:sp>
        <p:nvSpPr>
          <p:cNvPr id="362" name="textbox 362"/>
          <p:cNvSpPr/>
          <p:nvPr/>
        </p:nvSpPr>
        <p:spPr>
          <a:xfrm>
            <a:off x="6365882" y="1302056"/>
            <a:ext cx="1405889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9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  Wednesday</a:t>
            </a:r>
            <a:endParaRPr lang="Arial" altLang="Arial" sz="1000"/>
          </a:p>
        </p:txBody>
      </p:sp>
      <p:pic>
        <p:nvPicPr>
          <p:cNvPr id="364" name="picture 36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89421" y="2882910"/>
            <a:ext cx="2057397" cy="6350"/>
          </a:xfrm>
          <a:prstGeom prst="rect">
            <a:avLst/>
          </a:prstGeom>
        </p:spPr>
      </p:pic>
      <p:pic>
        <p:nvPicPr>
          <p:cNvPr id="366" name="picture 36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921109" y="3060655"/>
            <a:ext cx="1181089" cy="6415"/>
          </a:xfrm>
          <a:prstGeom prst="rect">
            <a:avLst/>
          </a:prstGeom>
        </p:spPr>
      </p:pic>
      <p:sp>
        <p:nvSpPr>
          <p:cNvPr id="368" name="textbox 368"/>
          <p:cNvSpPr/>
          <p:nvPr/>
        </p:nvSpPr>
        <p:spPr>
          <a:xfrm>
            <a:off x="7631102" y="10191140"/>
            <a:ext cx="121285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10</a:t>
            </a:r>
            <a:endParaRPr lang="SimSun" altLang="SimSun" sz="800"/>
          </a:p>
        </p:txBody>
      </p:sp>
      <p:pic>
        <p:nvPicPr>
          <p:cNvPr id="370" name="picture 37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257955" y="4019533"/>
            <a:ext cx="1028698" cy="6415"/>
          </a:xfrm>
          <a:prstGeom prst="rect">
            <a:avLst/>
          </a:prstGeom>
        </p:spPr>
      </p:pic>
      <p:sp>
        <p:nvSpPr>
          <p:cNvPr id="372" name="rect"/>
          <p:cNvSpPr/>
          <p:nvPr/>
        </p:nvSpPr>
        <p:spPr>
          <a:xfrm>
            <a:off x="3927463" y="3054347"/>
            <a:ext cx="6352" cy="311177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4" name="picture 3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959004" y="6546811"/>
            <a:ext cx="5384748" cy="2838456"/>
          </a:xfrm>
          <a:prstGeom prst="rect">
            <a:avLst/>
          </a:prstGeom>
        </p:spPr>
      </p:pic>
      <p:sp>
        <p:nvSpPr>
          <p:cNvPr id="376" name="textbox 376"/>
          <p:cNvSpPr/>
          <p:nvPr/>
        </p:nvSpPr>
        <p:spPr>
          <a:xfrm>
            <a:off x="1895482" y="2438165"/>
            <a:ext cx="5254625" cy="2860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15"/>
              </a:lnSpc>
            </a:pPr>
            <a:endParaRPr lang="Arial" altLang="Arial" sz="100"/>
          </a:p>
          <a:p>
            <a:pPr marL="14604" algn="l" rtl="0" eaLnBrk="0">
              <a:lnSpc>
                <a:spcPct val="97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</a:t>
            </a:r>
            <a:r>
              <a:rPr sz="1200" kern="0" spc="-2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预测和计划能力</a:t>
            </a:r>
            <a:endParaRPr lang="SimHei" altLang="SimHei" sz="1200"/>
          </a:p>
          <a:p>
            <a:pPr marL="393065" indent="-139064" algn="l" rtl="0" eaLnBrk="0">
              <a:lnSpc>
                <a:spcPct val="110000"/>
              </a:lnSpc>
              <a:spcBef>
                <a:spcPts val="343"/>
              </a:spcBef>
            </a:pP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</a:t>
            </a:r>
            <a:r>
              <a:rPr sz="1200" kern="0" spc="-3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根据市场情况编制年度预算，并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依据成本和费用水平确定企业现金预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算，确定企业现金溢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余的用途和缺口的筹措方法。</a:t>
            </a:r>
            <a:endParaRPr lang="SimHei" altLang="SimHei" sz="1200"/>
          </a:p>
          <a:p>
            <a:pPr marL="14604" algn="l" rtl="0" eaLnBrk="0">
              <a:lnSpc>
                <a:spcPct val="97000"/>
              </a:lnSpc>
              <a:spcBef>
                <a:spcPts val="893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p</a:t>
            </a:r>
            <a:r>
              <a:rPr sz="12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提供会计信息能力</a:t>
            </a:r>
            <a:endParaRPr lang="SimHei" altLang="SimHei" sz="1200"/>
          </a:p>
          <a:p>
            <a:pPr marL="393065" indent="-139064" algn="l" rtl="0" eaLnBrk="0">
              <a:lnSpc>
                <a:spcPct val="110000"/>
              </a:lnSpc>
              <a:spcBef>
                <a:spcPts val="443"/>
              </a:spcBef>
            </a:pP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一般情况下，我们认为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凭证、账簿是会计内部信息，会计报表是会计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外部信息，但这也不是绝对不变的。</a:t>
            </a:r>
            <a:endParaRPr lang="SimHei" altLang="SimHei" sz="1200"/>
          </a:p>
          <a:p>
            <a:pPr marL="393065" indent="-139064" algn="l" rtl="0" eaLnBrk="0">
              <a:lnSpc>
                <a:spcPct val="113000"/>
              </a:lnSpc>
              <a:spcBef>
                <a:spcPts val="829"/>
              </a:spcBef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</a:t>
            </a:r>
            <a:r>
              <a:rPr sz="12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财税部门、审计部门及贷款银行为检验会计信息的真实性，是可以调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用企业内部信息的。</a:t>
            </a:r>
            <a:endParaRPr lang="SimHei" altLang="SimHei" sz="1200"/>
          </a:p>
          <a:p>
            <a:pPr marL="12700" algn="l" rtl="0" eaLnBrk="0">
              <a:lnSpc>
                <a:spcPct val="95000"/>
              </a:lnSpc>
              <a:spcBef>
                <a:spcPts val="539"/>
              </a:spcBef>
            </a:pP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p </a:t>
            </a:r>
            <a:r>
              <a:rPr sz="12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具备审计能力</a:t>
            </a:r>
            <a:endParaRPr lang="SimHei" altLang="SimHei" sz="1200"/>
          </a:p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393065" indent="-139064" algn="l" rtl="0" eaLnBrk="0">
              <a:lnSpc>
                <a:spcPct val="115000"/>
              </a:lnSpc>
              <a:spcBef>
                <a:spcPts val="1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v</a:t>
            </a:r>
            <a:r>
              <a:rPr sz="12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为保证企业会计工作的真实、合法、合理性，保证日常经营的有效性，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保证公司政策能够正确贯彻执行，</a:t>
            </a:r>
            <a:r>
              <a:rPr sz="12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一般大型企业都设置内部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审计人员  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,定时、不定时地对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会计业务进行审计。</a:t>
            </a:r>
            <a:endParaRPr lang="SimHei" altLang="SimHei" sz="12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1412890" y="6070634"/>
            <a:ext cx="5181611" cy="419074"/>
            <a:chExt cx="5181611" cy="419074"/>
          </a:xfrm>
        </p:grpSpPr>
        <p:pic>
          <p:nvPicPr>
            <p:cNvPr id="378" name="picture 37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181611" cy="419074"/>
            </a:xfrm>
            <a:prstGeom prst="rect">
              <a:avLst/>
            </a:prstGeom>
          </p:spPr>
        </p:pic>
        <p:sp>
          <p:nvSpPr>
            <p:cNvPr id="380" name="textbox 380"/>
            <p:cNvSpPr/>
            <p:nvPr/>
          </p:nvSpPr>
          <p:spPr>
            <a:xfrm>
              <a:off x="-12700" y="-12700"/>
              <a:ext cx="5207634" cy="4845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500"/>
            </a:p>
            <a:p>
              <a:pPr marL="397509" algn="l" rtl="0" eaLnBrk="0">
                <a:lnSpc>
                  <a:spcPct val="95000"/>
                </a:lnSpc>
                <a:spcBef>
                  <a:spcPts val="2"/>
                </a:spcBef>
              </a:pPr>
              <a:r>
                <a:rPr sz="2200" b="1" kern="0" spc="-20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专业技能的要求：</a:t>
              </a:r>
              <a:endParaRPr lang="SimSun" altLang="SimSun" sz="2200"/>
            </a:p>
          </p:txBody>
        </p:sp>
      </p:grpSp>
      <p:sp>
        <p:nvSpPr>
          <p:cNvPr id="382" name="textbox 382"/>
          <p:cNvSpPr/>
          <p:nvPr/>
        </p:nvSpPr>
        <p:spPr>
          <a:xfrm>
            <a:off x="5324478" y="8430958"/>
            <a:ext cx="1899920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28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ACCA</a:t>
            </a:r>
            <a:r>
              <a:rPr sz="9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(英国特许公认会计师)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CGA</a:t>
            </a:r>
            <a:r>
              <a:rPr sz="900" kern="0" spc="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(加拿大注册会计师)</a:t>
            </a:r>
            <a:endParaRPr lang="SimHei" altLang="SimHei" sz="900"/>
          </a:p>
          <a:p>
            <a:pPr marL="12700" algn="l" rtl="0" eaLnBrk="0">
              <a:lnSpc>
                <a:spcPct val="100000"/>
              </a:lnSpc>
              <a:spcBef>
                <a:spcPts val="463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CMA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(美国管理会计师)</a:t>
            </a:r>
            <a:endParaRPr lang="SimHei" altLang="SimHei" sz="900"/>
          </a:p>
          <a:p>
            <a:pPr marL="12700" algn="l" rtl="0" eaLnBrk="0">
              <a:lnSpc>
                <a:spcPts val="1085"/>
              </a:lnSpc>
              <a:spcBef>
                <a:spcPts val="622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ASCPA</a:t>
            </a:r>
            <a:r>
              <a:rPr sz="900" kern="0" spc="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(澳大利亚注册会计师)</a:t>
            </a:r>
            <a:endParaRPr lang="SimHei" altLang="SimHei" sz="900"/>
          </a:p>
          <a:p>
            <a:pPr marL="12700" algn="l" rtl="0" eaLnBrk="0">
              <a:lnSpc>
                <a:spcPts val="1085"/>
              </a:lnSpc>
              <a:spcBef>
                <a:spcPts val="264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ACA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(英格兰及威尔士特许会计师)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endParaRPr lang="SimHei" altLang="SimHei" sz="900"/>
          </a:p>
        </p:txBody>
      </p:sp>
      <p:sp>
        <p:nvSpPr>
          <p:cNvPr id="384" name="textbox 384"/>
          <p:cNvSpPr/>
          <p:nvPr/>
        </p:nvSpPr>
        <p:spPr>
          <a:xfrm>
            <a:off x="4006829" y="7198971"/>
            <a:ext cx="953135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52"/>
              </a:lnSpc>
            </a:pPr>
            <a:endParaRPr lang="Arial" altLang="Arial" sz="100"/>
          </a:p>
          <a:p>
            <a:pPr marL="73025" algn="l" rtl="0" eaLnBrk="0">
              <a:lnSpc>
                <a:spcPct val="145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《助理会计师证》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《中级会计师证》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《高级会计师证》</a:t>
            </a:r>
            <a:endParaRPr lang="SimHei" altLang="SimHei" sz="800"/>
          </a:p>
        </p:txBody>
      </p:sp>
      <p:sp>
        <p:nvSpPr>
          <p:cNvPr id="386" name="textbox 386"/>
          <p:cNvSpPr/>
          <p:nvPr/>
        </p:nvSpPr>
        <p:spPr>
          <a:xfrm>
            <a:off x="2403478" y="6725162"/>
            <a:ext cx="2435225" cy="232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4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上岗证</a:t>
            </a:r>
            <a:r>
              <a:rPr sz="1200" kern="0" spc="5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   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《会计从业资格</a:t>
            </a:r>
            <a:r>
              <a:rPr sz="14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证书》</a:t>
            </a:r>
            <a:endParaRPr lang="SimHei" altLang="SimHei" sz="1400"/>
          </a:p>
        </p:txBody>
      </p:sp>
      <p:sp>
        <p:nvSpPr>
          <p:cNvPr id="388" name="textbox 388"/>
          <p:cNvSpPr/>
          <p:nvPr/>
        </p:nvSpPr>
        <p:spPr>
          <a:xfrm>
            <a:off x="4460876" y="8058839"/>
            <a:ext cx="1507489" cy="344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2510"/>
              </a:lnSpc>
            </a:pPr>
            <a:r>
              <a:rPr sz="1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</a:t>
            </a:r>
            <a:r>
              <a:rPr sz="1900" kern="0" spc="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9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</a:t>
            </a:r>
            <a:r>
              <a:rPr sz="1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(cla)}</a:t>
            </a:r>
            <a:endParaRPr lang="SimSun" altLang="SimSun" sz="1900"/>
          </a:p>
        </p:txBody>
      </p:sp>
      <p:sp>
        <p:nvSpPr>
          <p:cNvPr id="390" name="textbox 390"/>
          <p:cNvSpPr/>
          <p:nvPr/>
        </p:nvSpPr>
        <p:spPr>
          <a:xfrm>
            <a:off x="6365882" y="1308076"/>
            <a:ext cx="1418589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b="1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    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900"/>
          </a:p>
        </p:txBody>
      </p:sp>
      <p:sp>
        <p:nvSpPr>
          <p:cNvPr id="392" name="textbox 392"/>
          <p:cNvSpPr/>
          <p:nvPr/>
        </p:nvSpPr>
        <p:spPr>
          <a:xfrm>
            <a:off x="2949592" y="7954147"/>
            <a:ext cx="933450" cy="205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国内执业资格</a:t>
            </a:r>
            <a:endParaRPr lang="SimHei" altLang="SimHei" sz="1200"/>
          </a:p>
        </p:txBody>
      </p:sp>
      <p:sp>
        <p:nvSpPr>
          <p:cNvPr id="394" name="textbox 394"/>
          <p:cNvSpPr/>
          <p:nvPr/>
        </p:nvSpPr>
        <p:spPr>
          <a:xfrm>
            <a:off x="3660802" y="8659055"/>
            <a:ext cx="933450" cy="205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国外执业资格</a:t>
            </a:r>
            <a:endParaRPr lang="SimHei" altLang="SimHei" sz="1200"/>
          </a:p>
        </p:txBody>
      </p:sp>
      <p:sp>
        <p:nvSpPr>
          <p:cNvPr id="396" name="textbox 396"/>
          <p:cNvSpPr/>
          <p:nvPr/>
        </p:nvSpPr>
        <p:spPr>
          <a:xfrm>
            <a:off x="2949592" y="7257560"/>
            <a:ext cx="337184" cy="207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54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职称</a:t>
            </a:r>
            <a:endParaRPr lang="SimHei" altLang="SimHei" sz="1200"/>
          </a:p>
        </p:txBody>
      </p:sp>
      <p:sp>
        <p:nvSpPr>
          <p:cNvPr id="398" name="textbox 398"/>
          <p:cNvSpPr/>
          <p:nvPr/>
        </p:nvSpPr>
        <p:spPr>
          <a:xfrm>
            <a:off x="7635912" y="10191821"/>
            <a:ext cx="121285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47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11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0" name="picture 4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244728" y="7696244"/>
            <a:ext cx="1638264" cy="273002"/>
          </a:xfrm>
          <a:prstGeom prst="rect">
            <a:avLst/>
          </a:prstGeom>
        </p:spPr>
      </p:pic>
      <p:pic>
        <p:nvPicPr>
          <p:cNvPr id="402" name="picture 4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212964" y="6375396"/>
            <a:ext cx="1435126" cy="260384"/>
          </a:xfrm>
          <a:prstGeom prst="rect">
            <a:avLst/>
          </a:prstGeom>
        </p:spPr>
      </p:pic>
      <p:sp>
        <p:nvSpPr>
          <p:cNvPr id="404" name="textbox 404"/>
          <p:cNvSpPr/>
          <p:nvPr/>
        </p:nvSpPr>
        <p:spPr>
          <a:xfrm>
            <a:off x="2041520" y="6393226"/>
            <a:ext cx="4965700" cy="2776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9050" algn="l" rtl="0" eaLnBrk="0">
              <a:lnSpc>
                <a:spcPts val="1935"/>
              </a:lnSpc>
            </a:pPr>
            <a:r>
              <a:rPr sz="2100" kern="0" spc="-40" baseline="10047">
                <a:solidFill>
                  <a:srgbClr val="F9E8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</a:t>
            </a:r>
            <a:r>
              <a:rPr sz="1300" kern="0" spc="510">
                <a:solidFill>
                  <a:srgbClr val="F9E8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600" b="1" i="1" kern="0" spc="-40">
                <a:solidFill>
                  <a:srgbClr val="FFF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参与决策能力</a:t>
            </a:r>
            <a:endParaRPr lang="SimHei" altLang="SimHei" sz="1600"/>
          </a:p>
          <a:p>
            <a:pPr algn="r" rtl="0" eaLnBrk="0">
              <a:lnSpc>
                <a:spcPct val="85000"/>
              </a:lnSpc>
              <a:spcBef>
                <a:spcPts val="404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财务人员要经常参与到单位的各种决策活动中，主要职责是当</a:t>
            </a:r>
            <a:endParaRPr lang="SimHei" altLang="SimHei" sz="1400"/>
          </a:p>
          <a:p>
            <a:pPr marL="279400" indent="5714" algn="l" rtl="0" eaLnBrk="0">
              <a:lnSpc>
                <a:spcPct val="153000"/>
              </a:lnSpc>
              <a:spcBef>
                <a:spcPts val="23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好参谋，为最高决策层的采纳定案提供建议和资金及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财务方面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的支持。</a:t>
            </a:r>
            <a:endParaRPr lang="SimHei" altLang="SimHei" sz="14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491"/>
              </a:spcBef>
            </a:pPr>
            <a:r>
              <a:rPr sz="1300" kern="0" spc="40" baseline="32054">
                <a:solidFill>
                  <a:srgbClr val="C7E6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</a:t>
            </a:r>
            <a:r>
              <a:rPr sz="800" kern="0" spc="40">
                <a:solidFill>
                  <a:srgbClr val="C7E6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600" i="1" kern="0" spc="40">
                <a:solidFill>
                  <a:srgbClr val="FEF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海通与交流能</a:t>
            </a:r>
            <a:r>
              <a:rPr sz="1600" i="1" kern="0" spc="30">
                <a:solidFill>
                  <a:srgbClr val="FEF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</a:t>
            </a:r>
            <a:endParaRPr lang="SimHei" altLang="SimHei" sz="1600"/>
          </a:p>
          <a:p>
            <a:pPr marL="291465" algn="l" rtl="0" eaLnBrk="0">
              <a:lnSpc>
                <a:spcPct val="85000"/>
              </a:lnSpc>
              <a:spcBef>
                <a:spcPts val="193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有效地与别人进行交流与沟通能减少彼此之间的矛盾，获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得</a:t>
            </a:r>
            <a:endParaRPr lang="SimHei" altLang="SimHei" sz="1400"/>
          </a:p>
          <a:p>
            <a:pPr marL="291465" algn="l" rtl="0" eaLnBrk="0">
              <a:lnSpc>
                <a:spcPct val="150000"/>
              </a:lnSpc>
              <a:spcBef>
                <a:spcPts val="34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别人和其他部门的支持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。只有团结协作，才会使各部门凝聚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在一起，在市场竞争中赢得整体优</a:t>
            </a:r>
            <a:r>
              <a:rPr sz="14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势，自己的工作价值此时才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能得以实现。</a:t>
            </a:r>
            <a:endParaRPr lang="SimHei" altLang="SimHei" sz="1400"/>
          </a:p>
        </p:txBody>
      </p:sp>
      <p:sp>
        <p:nvSpPr>
          <p:cNvPr id="406" name="textbox 406"/>
          <p:cNvSpPr/>
          <p:nvPr/>
        </p:nvSpPr>
        <p:spPr>
          <a:xfrm>
            <a:off x="2320892" y="4267944"/>
            <a:ext cx="4488179" cy="860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应具备从相关信息中分析出自己所在单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位所面临的问题及</a:t>
            </a:r>
            <a:endParaRPr lang="SimHei" altLang="SimHei" sz="1400"/>
          </a:p>
          <a:p>
            <a:pPr marL="12700" algn="l" rtl="0" eaLnBrk="0">
              <a:lnSpc>
                <a:spcPct val="153000"/>
              </a:lnSpc>
              <a:spcBef>
                <a:spcPts val="12"/>
              </a:spcBef>
            </a:pP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相应解决方案的能力，应当从纷繁复杂的财务活动中，揭示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其规律性的东西，找出存在的问题并提出解决的方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案。</a:t>
            </a:r>
            <a:endParaRPr lang="SimHei" altLang="SimHei" sz="1400"/>
          </a:p>
        </p:txBody>
      </p:sp>
      <p:sp>
        <p:nvSpPr>
          <p:cNvPr id="408" name="textbox 408"/>
          <p:cNvSpPr/>
          <p:nvPr/>
        </p:nvSpPr>
        <p:spPr>
          <a:xfrm>
            <a:off x="2320892" y="3166830"/>
            <a:ext cx="4669790" cy="544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组织能力就是策划指挥，安排调度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的能力，能把下属组织成为</a:t>
            </a:r>
            <a:endParaRPr lang="SimHei" altLang="SimHei" sz="1400"/>
          </a:p>
          <a:p>
            <a:pPr marL="12700" algn="l" rtl="0" eaLnBrk="0">
              <a:lnSpc>
                <a:spcPts val="2665"/>
              </a:lnSpc>
            </a:pPr>
            <a:r>
              <a:rPr sz="14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一个有较强凝聚力和战斗力的团体。</a:t>
            </a:r>
            <a:endParaRPr lang="SimHei" altLang="SimHei" sz="1400"/>
          </a:p>
        </p:txBody>
      </p:sp>
      <p:sp>
        <p:nvSpPr>
          <p:cNvPr id="410" name="textbox 410"/>
          <p:cNvSpPr/>
          <p:nvPr/>
        </p:nvSpPr>
        <p:spPr>
          <a:xfrm>
            <a:off x="1412890" y="2089160"/>
            <a:ext cx="5201284" cy="426084"/>
          </a:xfrm>
          <a:prstGeom prst="rect">
            <a:avLst/>
          </a:prstGeom>
          <a:solidFill>
            <a:srgbClr val="19ACE1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500"/>
          </a:p>
          <a:p>
            <a:pPr marL="391159" algn="l" rtl="0" eaLnBrk="0">
              <a:lnSpc>
                <a:spcPct val="95000"/>
              </a:lnSpc>
              <a:spcBef>
                <a:spcPts val="5"/>
              </a:spcBef>
            </a:pPr>
            <a:r>
              <a:rPr sz="2200" b="1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综合素质的要求：</a:t>
            </a:r>
            <a:endParaRPr lang="SimSun" altLang="SimSun" sz="22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2257434" y="3936979"/>
            <a:ext cx="1390656" cy="266693"/>
            <a:chExt cx="1390656" cy="266693"/>
          </a:xfrm>
        </p:grpSpPr>
        <p:pic>
          <p:nvPicPr>
            <p:cNvPr id="412" name="picture 41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390656" cy="266693"/>
            </a:xfrm>
            <a:prstGeom prst="rect">
              <a:avLst/>
            </a:prstGeom>
          </p:spPr>
        </p:pic>
        <p:sp>
          <p:nvSpPr>
            <p:cNvPr id="414" name="textbox 414"/>
            <p:cNvSpPr/>
            <p:nvPr/>
          </p:nvSpPr>
          <p:spPr>
            <a:xfrm>
              <a:off x="-12700" y="-12700"/>
              <a:ext cx="1416685" cy="3200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400"/>
            </a:p>
            <a:p>
              <a:pPr marL="87630" algn="l" rtl="0" eaLnBrk="0">
                <a:lnSpc>
                  <a:spcPct val="96000"/>
                </a:lnSpc>
                <a:spcBef>
                  <a:spcPts val="3"/>
                </a:spcBef>
              </a:pPr>
              <a:r>
                <a:rPr sz="1600" b="1" i="1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分析判断能力</a:t>
              </a:r>
              <a:endParaRPr lang="SimHei" altLang="SimHei" sz="1600"/>
            </a:p>
          </p:txBody>
        </p:sp>
      </p:grpSp>
      <p:sp>
        <p:nvSpPr>
          <p:cNvPr id="416" name="rect"/>
          <p:cNvSpPr/>
          <p:nvPr/>
        </p:nvSpPr>
        <p:spPr>
          <a:xfrm>
            <a:off x="2798150" y="2862068"/>
            <a:ext cx="749916" cy="202996"/>
          </a:xfrm>
          <a:prstGeom prst="rect">
            <a:avLst/>
          </a:prstGeom>
          <a:solidFill>
            <a:srgbClr val="00059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8" name="textbox 418"/>
          <p:cNvSpPr/>
          <p:nvPr/>
        </p:nvSpPr>
        <p:spPr>
          <a:xfrm>
            <a:off x="2783210" y="2849367"/>
            <a:ext cx="834389" cy="259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6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600" b="1" i="1" kern="0" spc="-30">
                <a:solidFill>
                  <a:srgbClr val="F6000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数烧常力</a:t>
            </a:r>
            <a:endParaRPr lang="SimHei" altLang="SimHei" sz="1600"/>
          </a:p>
        </p:txBody>
      </p:sp>
      <p:sp>
        <p:nvSpPr>
          <p:cNvPr id="420" name="textbox 420"/>
          <p:cNvSpPr/>
          <p:nvPr/>
        </p:nvSpPr>
        <p:spPr>
          <a:xfrm>
            <a:off x="6378588" y="1314097"/>
            <a:ext cx="1398905" cy="137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5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      Wednesday</a:t>
            </a:r>
            <a:endParaRPr lang="Arial" altLang="Arial" sz="900"/>
          </a:p>
        </p:txBody>
      </p:sp>
      <p:sp>
        <p:nvSpPr>
          <p:cNvPr id="422" name="textbox 422"/>
          <p:cNvSpPr/>
          <p:nvPr/>
        </p:nvSpPr>
        <p:spPr>
          <a:xfrm>
            <a:off x="7635912" y="10193760"/>
            <a:ext cx="127000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4" name="picture 4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93832" y="6064218"/>
            <a:ext cx="5460982" cy="3048046"/>
          </a:xfrm>
          <a:prstGeom prst="rect">
            <a:avLst/>
          </a:prstGeom>
        </p:spPr>
      </p:pic>
      <p:sp>
        <p:nvSpPr>
          <p:cNvPr id="426" name="textbox 426"/>
          <p:cNvSpPr/>
          <p:nvPr/>
        </p:nvSpPr>
        <p:spPr>
          <a:xfrm>
            <a:off x="2143089" y="2931900"/>
            <a:ext cx="5166359" cy="2119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1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财务经理或主管作为部门负责人，要学会有效地培养和使用骨干，</a:t>
            </a:r>
            <a:endParaRPr lang="SimHei" altLang="SimHei" sz="1400"/>
          </a:p>
          <a:p>
            <a:pPr marL="12700" algn="l" rtl="0" eaLnBrk="0">
              <a:lnSpc>
                <a:spcPts val="2499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依靠骨干的力量，带动整个财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务工作的顺利开展。</a:t>
            </a:r>
            <a:endParaRPr lang="SimHei" altLang="SimHei" sz="1400"/>
          </a:p>
          <a:p>
            <a:pPr marL="12700" algn="l" rtl="0" eaLnBrk="0">
              <a:lnSpc>
                <a:spcPct val="88000"/>
              </a:lnSpc>
              <a:spcBef>
                <a:spcPts val="1172"/>
              </a:spcBef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集团制定的“助理制”,把人才培养上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升到了企业战略高度，就</a:t>
            </a:r>
            <a:endParaRPr lang="SimHei" altLang="SimHei" sz="1400"/>
          </a:p>
          <a:p>
            <a:pPr marL="12700" algn="l" rtl="0" eaLnBrk="0">
              <a:lnSpc>
                <a:spcPts val="245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是为了更好的培养核心骨干，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使企业发展能够后继有人。</a:t>
            </a:r>
            <a:endParaRPr lang="SimHei" altLang="SimHei" sz="1400"/>
          </a:p>
          <a:p>
            <a:pPr marL="12700" algn="l" rtl="0" eaLnBrk="0">
              <a:lnSpc>
                <a:spcPct val="88000"/>
              </a:lnSpc>
              <a:spcBef>
                <a:spcPts val="772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随着集团的快速发展，多元化经营，财务人员需要不断“充电”,</a:t>
            </a:r>
            <a:endParaRPr lang="SimHei" altLang="SimHei" sz="1400"/>
          </a:p>
          <a:p>
            <a:pPr marL="12700" algn="l" rtl="0" eaLnBrk="0">
              <a:lnSpc>
                <a:spcPct val="153000"/>
              </a:lnSpc>
              <a:spcBef>
                <a:spcPts val="26"/>
              </a:spcBef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在不同的岗位间“轮岗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”,才能在关键的时候在关键的岗位“顶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岗”。</a:t>
            </a:r>
            <a:endParaRPr lang="SimHei" altLang="SimHei" sz="1400"/>
          </a:p>
        </p:txBody>
      </p:sp>
      <p:sp>
        <p:nvSpPr>
          <p:cNvPr id="428" name="textbox 428"/>
          <p:cNvSpPr/>
          <p:nvPr/>
        </p:nvSpPr>
        <p:spPr>
          <a:xfrm>
            <a:off x="1797560" y="6247912"/>
            <a:ext cx="2680970" cy="1835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2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0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3、</a:t>
            </a:r>
            <a:r>
              <a:rPr sz="2000" kern="0" spc="-2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财务与会计的区别</a:t>
            </a:r>
            <a:endParaRPr lang="SimSun" altLang="SimSun" sz="2000"/>
          </a:p>
          <a:p>
            <a:pPr marL="654684" algn="l" rtl="0" eaLnBrk="0">
              <a:lnSpc>
                <a:spcPts val="5786"/>
              </a:lnSpc>
            </a:pPr>
            <a:r>
              <a:rPr sz="24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财务</a:t>
            </a:r>
            <a:r>
              <a:rPr sz="24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3100" b="1" kern="0" spc="-30" baseline="-180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VS</a:t>
            </a:r>
            <a:endParaRPr lang="Arial" altLang="Arial" sz="3100" baseline="-1807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2233295" algn="l" rtl="0" eaLnBrk="0">
              <a:lnSpc>
                <a:spcPct val="88000"/>
              </a:lnSpc>
              <a:spcBef>
                <a:spcPts val="308"/>
              </a:spcBef>
            </a:pP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</a:t>
            </a:r>
            <a:r>
              <a:rPr sz="10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</a:t>
            </a:r>
            <a:endParaRPr lang="SimHei" altLang="SimHei" sz="1000"/>
          </a:p>
          <a:p>
            <a:pPr marL="1256030" algn="l" rtl="0" eaLnBrk="0">
              <a:lnSpc>
                <a:spcPct val="98000"/>
              </a:lnSpc>
              <a:spcBef>
                <a:spcPts val="7"/>
              </a:spcBef>
            </a:pPr>
            <a:r>
              <a:rPr sz="14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依据</a:t>
            </a:r>
            <a:endParaRPr lang="SimHei" altLang="SimHei" sz="1400"/>
          </a:p>
        </p:txBody>
      </p:sp>
      <p:sp>
        <p:nvSpPr>
          <p:cNvPr id="430" name="textbox 430"/>
          <p:cNvSpPr/>
          <p:nvPr/>
        </p:nvSpPr>
        <p:spPr>
          <a:xfrm>
            <a:off x="5148582" y="6935637"/>
            <a:ext cx="989964" cy="1007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88"/>
              </a:lnSpc>
            </a:pPr>
            <a:endParaRPr lang="Arial" altLang="Arial" sz="100"/>
          </a:p>
          <a:p>
            <a:pPr algn="r" rtl="0" eaLnBrk="0">
              <a:lnSpc>
                <a:spcPct val="96000"/>
              </a:lnSpc>
            </a:pPr>
            <a:r>
              <a:rPr sz="24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</a:t>
            </a:r>
            <a:endParaRPr lang="SimHei" altLang="SimHei" sz="24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200"/>
          </a:p>
          <a:p>
            <a:pPr marL="12700" algn="l" rtl="0" eaLnBrk="0">
              <a:lnSpc>
                <a:spcPts val="1208"/>
              </a:lnSpc>
              <a:spcBef>
                <a:spcPts val="1"/>
              </a:spcBef>
            </a:pPr>
            <a:r>
              <a:rPr sz="10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</a:t>
            </a:r>
            <a:endParaRPr lang="SimHei" altLang="SimHei" sz="1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2136806" y="2603513"/>
            <a:ext cx="2235200" cy="253968"/>
            <a:chExt cx="2235200" cy="253968"/>
          </a:xfrm>
        </p:grpSpPr>
        <p:pic>
          <p:nvPicPr>
            <p:cNvPr id="432" name="picture 43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235200" cy="253968"/>
            </a:xfrm>
            <a:prstGeom prst="rect">
              <a:avLst/>
            </a:prstGeom>
          </p:spPr>
        </p:pic>
        <p:sp>
          <p:nvSpPr>
            <p:cNvPr id="434" name="textbox 434"/>
            <p:cNvSpPr/>
            <p:nvPr/>
          </p:nvSpPr>
          <p:spPr>
            <a:xfrm>
              <a:off x="-12700" y="-12700"/>
              <a:ext cx="2261235" cy="3048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132714" algn="l" rtl="0" eaLnBrk="0">
                <a:lnSpc>
                  <a:spcPct val="93000"/>
                </a:lnSpc>
                <a:spcBef>
                  <a:spcPts val="2"/>
                </a:spcBef>
              </a:pPr>
              <a:r>
                <a:rPr sz="1500" b="1" i="1" kern="0" spc="100">
                  <a:solidFill>
                    <a:srgbClr val="000A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使用人及培养人的能力</a:t>
              </a:r>
              <a:endParaRPr lang="SimHei" altLang="SimHei" sz="1500"/>
            </a:p>
          </p:txBody>
        </p:sp>
      </p:grpSp>
      <p:sp>
        <p:nvSpPr>
          <p:cNvPr id="436" name="textbox 436"/>
          <p:cNvSpPr/>
          <p:nvPr/>
        </p:nvSpPr>
        <p:spPr>
          <a:xfrm>
            <a:off x="6365882" y="1296036"/>
            <a:ext cx="1412239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1000" b="1" kern="0" spc="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1000"/>
          </a:p>
        </p:txBody>
      </p:sp>
      <p:sp>
        <p:nvSpPr>
          <p:cNvPr id="438" name="textbox 438"/>
          <p:cNvSpPr/>
          <p:nvPr/>
        </p:nvSpPr>
        <p:spPr>
          <a:xfrm>
            <a:off x="4177784" y="8703695"/>
            <a:ext cx="393065" cy="236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5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4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区别</a:t>
            </a:r>
            <a:endParaRPr lang="SimHei" altLang="SimHei" sz="1400"/>
          </a:p>
        </p:txBody>
      </p:sp>
      <p:sp>
        <p:nvSpPr>
          <p:cNvPr id="440" name="textbox 440"/>
          <p:cNvSpPr/>
          <p:nvPr/>
        </p:nvSpPr>
        <p:spPr>
          <a:xfrm>
            <a:off x="2482345" y="8583626"/>
            <a:ext cx="386715" cy="237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1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4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职能</a:t>
            </a:r>
            <a:endParaRPr lang="SimHei" altLang="SimHei" sz="1400"/>
          </a:p>
        </p:txBody>
      </p:sp>
      <p:sp>
        <p:nvSpPr>
          <p:cNvPr id="442" name="textbox 442"/>
          <p:cNvSpPr/>
          <p:nvPr/>
        </p:nvSpPr>
        <p:spPr>
          <a:xfrm>
            <a:off x="5802617" y="8591303"/>
            <a:ext cx="318770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23"/>
              </a:lnSpc>
            </a:pP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</a:t>
            </a:r>
            <a:r>
              <a:rPr sz="10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论</a:t>
            </a:r>
            <a:endParaRPr lang="SimHei" altLang="SimHei" sz="1000"/>
          </a:p>
        </p:txBody>
      </p:sp>
      <p:sp>
        <p:nvSpPr>
          <p:cNvPr id="444" name="textbox 444"/>
          <p:cNvSpPr/>
          <p:nvPr/>
        </p:nvSpPr>
        <p:spPr>
          <a:xfrm>
            <a:off x="7637456" y="10191140"/>
            <a:ext cx="121285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46" name="table 446"/>
          <p:cNvGraphicFramePr>
            <a:graphicFrameLocks noGrp="1"/>
          </p:cNvGraphicFramePr>
          <p:nvPr/>
        </p:nvGraphicFramePr>
        <p:xfrm>
          <a:off x="1416068" y="2098709"/>
          <a:ext cx="6089014" cy="3434714"/>
        </p:xfrm>
        <a:graphic>
          <a:graphicData uri="http://schemas.openxmlformats.org/drawingml/2006/table">
            <a:tbl>
              <a:tblPr/>
              <a:tblGrid>
                <a:gridCol w="492125"/>
                <a:gridCol w="2837814"/>
                <a:gridCol w="2759075"/>
              </a:tblGrid>
              <a:tr h="2628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131445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b="1" kern="0" spc="10">
                          <a:solidFill>
                            <a:srgbClr val="001034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区别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80B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400"/>
                    </a:p>
                    <a:p>
                      <a:pPr marL="1303019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900" b="1" kern="0" spc="-20">
                          <a:solidFill>
                            <a:srgbClr val="001134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财务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80B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1265555" algn="l" rtl="0" eaLnBrk="0">
                        <a:lnSpc>
                          <a:spcPct val="94000"/>
                        </a:lnSpc>
                      </a:pPr>
                      <a:r>
                        <a:rPr sz="900" b="1" kern="0" spc="-20">
                          <a:solidFill>
                            <a:srgbClr val="00133A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会计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E80BC"/>
                    </a:solidFill>
                  </a:tcPr>
                </a:tc>
              </a:tr>
              <a:tr h="457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39"/>
                        </a:lnSpc>
                      </a:pPr>
                      <a:endParaRPr lang="Arial" altLang="Arial" sz="100"/>
                    </a:p>
                    <a:p>
                      <a:pPr marL="131445" algn="l" rtl="0" eaLnBrk="0">
                        <a:lnSpc>
                          <a:spcPct val="95000"/>
                        </a:lnSpc>
                      </a:pPr>
                      <a:r>
                        <a:rPr sz="9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职能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6E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400"/>
                    </a:p>
                    <a:p>
                      <a:pPr marL="57150" algn="l" rtl="0" eaLnBrk="0">
                        <a:lnSpc>
                          <a:spcPct val="122000"/>
                        </a:lnSpc>
                        <a:spcBef>
                          <a:spcPts val="4"/>
                        </a:spcBef>
                      </a:pP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预测、决策、计划和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控制，侧重于对资金的组织、运用 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和管理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5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505"/>
                        </a:lnSpc>
                      </a:pPr>
                      <a:endParaRPr lang="Arial" altLang="Arial" sz="100"/>
                    </a:p>
                    <a:p>
                      <a:pPr marL="63500" algn="l" rtl="0" eaLnBrk="0">
                        <a:lnSpc>
                          <a:spcPct val="95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核算和监督，侧重于对资金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的反映和监督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5E7"/>
                    </a:solidFill>
                  </a:tcPr>
                </a:tc>
              </a:tr>
              <a:tr h="717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8000"/>
                        </a:lnSpc>
                      </a:pPr>
                      <a:endParaRPr lang="Arial" altLang="Arial" sz="1000"/>
                    </a:p>
                    <a:p>
                      <a:pPr marL="13144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依据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57150" algn="l" rtl="0" eaLnBrk="0">
                        <a:lnSpc>
                          <a:spcPct val="83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在国家政策法律允许范围内，根据管理当局的意图决定</a:t>
                      </a:r>
                      <a:endParaRPr lang="SimSun" altLang="SimSun" sz="900"/>
                    </a:p>
                    <a:p>
                      <a:pPr marL="57150" algn="l" rtl="0" eaLnBrk="0">
                        <a:lnSpc>
                          <a:spcPct val="153000"/>
                        </a:lnSpc>
                        <a:spcBef>
                          <a:spcPts val="2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单位制定内部财务管理办法，享有独立的理财自主权、</a:t>
                      </a:r>
                      <a:r>
                        <a:rPr sz="900" kern="0" spc="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自主决策权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63500" algn="l" rtl="0" eaLnBrk="0">
                        <a:lnSpc>
                          <a:spcPct val="131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,国家的统一会计制度，具体会计政策、会计估计的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选 用由企</a:t>
                      </a:r>
                      <a:r>
                        <a:rPr sz="900" u="sng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业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根据国家统一会计政策，结合企</a:t>
                      </a:r>
                      <a:r>
                        <a:rPr sz="900" u="sng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业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实际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情况选定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4"/>
                    </a:solidFill>
                  </a:tcPr>
                </a:tc>
              </a:tr>
              <a:tr h="9715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0"/>
                    </a:p>
                    <a:p>
                      <a:pPr marL="131445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9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时间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6E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marL="57150" indent="1270" algn="l" rtl="0" eaLnBrk="0">
                        <a:lnSpc>
                          <a:spcPct val="122000"/>
                        </a:lnSpc>
                        <a:spcBef>
                          <a:spcPts val="5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注重未来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，是基于一定的假设条件，在对历史资料和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现 </a:t>
                      </a:r>
                      <a:r>
                        <a:rPr sz="9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实状况进行分析以及对未来情况预测和判断的基础上</a:t>
                      </a:r>
                      <a:endParaRPr lang="SimSun" altLang="SimSun" sz="900"/>
                    </a:p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400"/>
                    </a:p>
                    <a:p>
                      <a:pPr marL="57150" algn="l" rtl="0" eaLnBrk="0">
                        <a:lnSpc>
                          <a:spcPct val="121000"/>
                        </a:lnSpc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侧重对未来的预测和决策。经济业务或事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项应不应该发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生</a:t>
                      </a:r>
                      <a:r>
                        <a:rPr sz="9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、</a:t>
                      </a:r>
                      <a:r>
                        <a:rPr sz="900" u="sng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应发生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多少，是财务需要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考虑的问题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7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marL="63500" indent="1270" algn="l" rtl="0" eaLnBrk="0">
                        <a:lnSpc>
                          <a:spcPct val="122000"/>
                        </a:lnSpc>
                        <a:spcBef>
                          <a:spcPts val="5"/>
                        </a:spcBef>
                      </a:pPr>
                      <a:r>
                        <a:rPr sz="9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面向过去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，必须以过去的交易或事项为依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据，是对过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去的交易或事项进行确认和记录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6E8"/>
                    </a:solidFill>
                  </a:tcPr>
                </a:tc>
              </a:tr>
              <a:tr h="323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131445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9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目的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5715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在于使</a:t>
                      </a:r>
                      <a:r>
                        <a:rPr sz="900" u="sng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企业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财富的最大化或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价值最大化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6350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出一本“真账”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4"/>
                    </a:solidFill>
                  </a:tcPr>
                </a:tc>
              </a:tr>
              <a:tr h="7016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5000"/>
                        </a:lnSpc>
                      </a:pPr>
                      <a:endParaRPr lang="Arial" altLang="Arial" sz="1000"/>
                    </a:p>
                    <a:p>
                      <a:pPr marL="131445" algn="l" rtl="0" eaLnBrk="0">
                        <a:lnSpc>
                          <a:spcPct val="95000"/>
                        </a:lnSpc>
                      </a:pPr>
                      <a:r>
                        <a:rPr sz="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结论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6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500"/>
                    </a:p>
                    <a:p>
                      <a:pPr marL="57150" algn="l" rtl="0" eaLnBrk="0">
                        <a:lnSpc>
                          <a:spcPct val="131000"/>
                        </a:lnSpc>
                        <a:spcBef>
                          <a:spcPts val="2"/>
                        </a:spcBef>
                      </a:pP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结论相对来讲是“活的”,它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没有极值，只有恰当的、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合理的，其结果不是唯一的，不同的人，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由于经验、取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舍、偏好等的不同，得出的结论可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能差异较大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FD5E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6350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结论具有合法性、公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允性、</a:t>
                      </a:r>
                      <a:r>
                        <a:rPr sz="900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一贯性，相对来讲结论是</a:t>
                      </a:r>
                      <a:endParaRPr lang="SimSun" altLang="SimSun" sz="900"/>
                    </a:p>
                    <a:p>
                      <a:pPr marL="63500" algn="l" rtl="0" eaLnBrk="0">
                        <a:lnSpc>
                          <a:spcPct val="93000"/>
                        </a:lnSpc>
                        <a:spcBef>
                          <a:spcPts val="568"/>
                        </a:spcBef>
                      </a:pPr>
                      <a:r>
                        <a:rPr sz="900" kern="0" spc="0">
                          <a:solidFill>
                            <a:srgbClr val="001B86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“死的”,不同的人对相同的会计业务进行核算，在</a:t>
                      </a:r>
                      <a:endParaRPr lang="SimSun" altLang="SimSun" sz="9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63500" algn="l" rtl="0" eaLnBrk="0">
                        <a:lnSpc>
                          <a:spcPct val="95000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所有重大方面不应存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在大的出入</a:t>
                      </a:r>
                      <a:endParaRPr lang="SimSun" altLang="SimSun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5E7"/>
                    </a:solidFill>
                  </a:tcPr>
                </a:tc>
              </a:tr>
            </a:tbl>
          </a:graphicData>
        </a:graphic>
      </p:graphicFrame>
      <p:pic>
        <p:nvPicPr>
          <p:cNvPr id="448" name="picture 4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87554" y="6337327"/>
            <a:ext cx="5600668" cy="2946352"/>
          </a:xfrm>
          <a:prstGeom prst="rect">
            <a:avLst/>
          </a:prstGeom>
        </p:spPr>
      </p:pic>
      <p:sp>
        <p:nvSpPr>
          <p:cNvPr id="450" name="textbox 450"/>
          <p:cNvSpPr/>
          <p:nvPr/>
        </p:nvSpPr>
        <p:spPr>
          <a:xfrm>
            <a:off x="3940174" y="6539188"/>
            <a:ext cx="1557019" cy="2480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204"/>
              </a:lnSpc>
            </a:pPr>
            <a:endParaRPr lang="Arial" altLang="Arial" sz="100"/>
          </a:p>
          <a:p>
            <a:pPr marL="50800" algn="l" rtl="0" eaLnBrk="0">
              <a:lnSpc>
                <a:spcPct val="144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会计是财务的基础，财务离不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开会计。会计基础薄弱，财务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管理必将缺乏坚实的基础，财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务预测、决策、计划和控制将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缺乏可靠的依据。</a:t>
            </a:r>
            <a:endParaRPr lang="SimHei" altLang="SimHei" sz="900"/>
          </a:p>
          <a:p>
            <a:pPr algn="l" rtl="0" eaLnBrk="0">
              <a:lnSpc>
                <a:spcPct val="16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ct val="141000"/>
              </a:lnSpc>
              <a:spcBef>
                <a:spcPts val="1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会计从业人员必须掌握有关财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务知识，熟悉单位的内部财务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规定，如差旅费、医药费等报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销的规定等。同样，财务人员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必须懂会计能熟练分析和运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用相关会计信息资料：</a:t>
            </a:r>
            <a:endParaRPr lang="SimHei" altLang="SimHei" sz="900"/>
          </a:p>
        </p:txBody>
      </p:sp>
      <p:sp>
        <p:nvSpPr>
          <p:cNvPr id="452" name="textbox 452"/>
          <p:cNvSpPr/>
          <p:nvPr/>
        </p:nvSpPr>
        <p:spPr>
          <a:xfrm>
            <a:off x="6594507" y="7496170"/>
            <a:ext cx="518794" cy="679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39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1700" i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/T-1=</a:t>
            </a:r>
            <a:endParaRPr lang="Arial" altLang="Arial" sz="17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323215" algn="l" rtl="0" eaLnBrk="0">
              <a:lnSpc>
                <a:spcPct val="77000"/>
              </a:lnSpc>
              <a:spcBef>
                <a:spcPts val="2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O</a:t>
            </a:r>
            <a:endParaRPr lang="Times New Roman" altLang="Times New Roman" sz="1000"/>
          </a:p>
        </p:txBody>
      </p:sp>
      <p:sp>
        <p:nvSpPr>
          <p:cNvPr id="454" name="textbox 454"/>
          <p:cNvSpPr/>
          <p:nvPr/>
        </p:nvSpPr>
        <p:spPr>
          <a:xfrm>
            <a:off x="6365882" y="1302056"/>
            <a:ext cx="1405889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9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  Wednesday</a:t>
            </a:r>
            <a:endParaRPr lang="Arial" altLang="Arial" sz="1000"/>
          </a:p>
        </p:txBody>
      </p:sp>
      <p:sp>
        <p:nvSpPr>
          <p:cNvPr id="456" name="textbox 456"/>
          <p:cNvSpPr/>
          <p:nvPr/>
        </p:nvSpPr>
        <p:spPr>
          <a:xfrm>
            <a:off x="2238381" y="7004118"/>
            <a:ext cx="92710" cy="1516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47"/>
              </a:lnSpc>
            </a:pPr>
            <a:endParaRPr lang="Arial" altLang="Arial" sz="100"/>
          </a:p>
          <a:p>
            <a:pPr algn="r" rtl="0" eaLnBrk="0">
              <a:lnSpc>
                <a:spcPct val="82000"/>
              </a:lnSpc>
            </a:pPr>
            <a:r>
              <a:rPr sz="800" kern="0" spc="-10">
                <a:solidFill>
                  <a:srgbClr val="444853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8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200"/>
          </a:p>
          <a:p>
            <a:pPr marL="12700" algn="l" rtl="0" eaLnBrk="0">
              <a:lnSpc>
                <a:spcPct val="78000"/>
              </a:lnSpc>
              <a:spcBef>
                <a:spcPts val="1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endParaRPr lang="SimSun" altLang="SimSun" sz="1000"/>
          </a:p>
        </p:txBody>
      </p:sp>
      <p:sp>
        <p:nvSpPr>
          <p:cNvPr id="458" name="textbox 458"/>
          <p:cNvSpPr/>
          <p:nvPr/>
        </p:nvSpPr>
        <p:spPr>
          <a:xfrm>
            <a:off x="2670144" y="8335365"/>
            <a:ext cx="64770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我 中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</a:t>
            </a:r>
            <a:r>
              <a:rPr sz="10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你</a:t>
            </a:r>
            <a:endParaRPr lang="SimHei" altLang="SimHei" sz="1000"/>
          </a:p>
        </p:txBody>
      </p:sp>
      <p:sp>
        <p:nvSpPr>
          <p:cNvPr id="460" name="textbox 460"/>
          <p:cNvSpPr/>
          <p:nvPr/>
        </p:nvSpPr>
        <p:spPr>
          <a:xfrm>
            <a:off x="2695556" y="6989173"/>
            <a:ext cx="62103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你中有我</a:t>
            </a:r>
            <a:endParaRPr lang="SimHei" altLang="SimHei" sz="1000"/>
          </a:p>
        </p:txBody>
      </p:sp>
      <p:sp>
        <p:nvSpPr>
          <p:cNvPr id="462" name="textbox 462"/>
          <p:cNvSpPr/>
          <p:nvPr/>
        </p:nvSpPr>
        <p:spPr>
          <a:xfrm>
            <a:off x="7629559" y="10191821"/>
            <a:ext cx="121285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47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14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4" name="picture 4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12890" y="6064218"/>
            <a:ext cx="6121370" cy="3460812"/>
          </a:xfrm>
          <a:prstGeom prst="rect">
            <a:avLst/>
          </a:prstGeom>
        </p:spPr>
      </p:pic>
      <p:sp>
        <p:nvSpPr>
          <p:cNvPr id="466" name="textbox 466"/>
          <p:cNvSpPr/>
          <p:nvPr/>
        </p:nvSpPr>
        <p:spPr>
          <a:xfrm>
            <a:off x="1406538" y="2082851"/>
            <a:ext cx="5251450" cy="660400"/>
          </a:xfrm>
          <a:prstGeom prst="rect">
            <a:avLst/>
          </a:prstGeom>
          <a:solidFill>
            <a:srgbClr val="1AAAE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9422"/>
              </a:lnSpc>
            </a:pPr>
            <a:endParaRPr lang="Arial" altLang="Arial" sz="100"/>
          </a:p>
          <a:p>
            <a:pPr marL="378459" algn="l" rtl="0" eaLnBrk="0">
              <a:lnSpc>
                <a:spcPct val="97000"/>
              </a:lnSpc>
            </a:pPr>
            <a:r>
              <a:rPr sz="2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4、</a:t>
            </a:r>
            <a:r>
              <a:rPr sz="2100" kern="0" spc="-3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财务人员的开展梯次</a:t>
            </a:r>
            <a:endParaRPr lang="SimSun" altLang="SimSun" sz="2100"/>
          </a:p>
        </p:txBody>
      </p:sp>
      <p:pic>
        <p:nvPicPr>
          <p:cNvPr id="468" name="picture 46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17896" y="3422627"/>
            <a:ext cx="1943123" cy="1638336"/>
          </a:xfrm>
          <a:prstGeom prst="rect">
            <a:avLst/>
          </a:prstGeom>
        </p:spPr>
      </p:pic>
      <p:pic>
        <p:nvPicPr>
          <p:cNvPr id="470" name="picture 4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800704" y="3219453"/>
            <a:ext cx="1174737" cy="1473230"/>
          </a:xfrm>
          <a:prstGeom prst="rect">
            <a:avLst/>
          </a:prstGeom>
        </p:spPr>
      </p:pic>
      <p:sp>
        <p:nvSpPr>
          <p:cNvPr id="472" name="textbox 472"/>
          <p:cNvSpPr/>
          <p:nvPr/>
        </p:nvSpPr>
        <p:spPr>
          <a:xfrm>
            <a:off x="2754389" y="7899575"/>
            <a:ext cx="1047750" cy="1412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81"/>
              </a:lnSpc>
            </a:pPr>
            <a:endParaRPr lang="Arial" altLang="Arial" sz="100"/>
          </a:p>
          <a:p>
            <a:pPr marL="309245" algn="l" rtl="0" eaLnBrk="0">
              <a:lnSpc>
                <a:spcPct val="97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老</a:t>
            </a:r>
            <a:endParaRPr lang="YouYuan" altLang="YouYuan" sz="1000"/>
          </a:p>
          <a:p>
            <a:pPr marL="302895" algn="l" rtl="0" eaLnBrk="0">
              <a:lnSpc>
                <a:spcPct val="92000"/>
              </a:lnSpc>
              <a:spcBef>
                <a:spcPts val="8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板</a:t>
            </a:r>
            <a:endParaRPr lang="SimHei" altLang="SimHei" sz="1000"/>
          </a:p>
          <a:p>
            <a:pPr marL="31750" indent="-19050" algn="l" rtl="0" eaLnBrk="0">
              <a:lnSpc>
                <a:spcPct val="129000"/>
              </a:lnSpc>
              <a:spcBef>
                <a:spcPts val="894"/>
              </a:spcBef>
            </a:pPr>
            <a:r>
              <a:rPr sz="9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老板权利来自资本，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0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老板是投资者。老</a:t>
            </a:r>
            <a:endParaRPr lang="SimHei" altLang="SimHei" sz="1000"/>
          </a:p>
          <a:p>
            <a:pPr algn="l" rtl="0" eaLnBrk="0">
              <a:lnSpc>
                <a:spcPct val="112000"/>
              </a:lnSpc>
            </a:pPr>
            <a:endParaRPr lang="Arial" altLang="Arial" sz="300"/>
          </a:p>
          <a:p>
            <a:pPr marL="29844" algn="l" rtl="0" eaLnBrk="0">
              <a:lnSpc>
                <a:spcPct val="136000"/>
              </a:lnSpc>
              <a:spcBef>
                <a:spcPts val="1"/>
              </a:spcBef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板可以授予某个部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门或者岗位从事某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项工作的权利。</a:t>
            </a:r>
            <a:endParaRPr lang="SimHei" altLang="SimHei" sz="900"/>
          </a:p>
        </p:txBody>
      </p:sp>
      <p:sp>
        <p:nvSpPr>
          <p:cNvPr id="474" name="textbox 474"/>
          <p:cNvSpPr/>
          <p:nvPr/>
        </p:nvSpPr>
        <p:spPr>
          <a:xfrm>
            <a:off x="1791464" y="6242736"/>
            <a:ext cx="2963545" cy="3352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3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5、</a:t>
            </a:r>
            <a:r>
              <a:rPr sz="2100" kern="0" spc="-4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财务人员权利的来源</a:t>
            </a:r>
            <a:endParaRPr lang="SimSun" altLang="SimSun" sz="2100"/>
          </a:p>
        </p:txBody>
      </p:sp>
      <p:sp>
        <p:nvSpPr>
          <p:cNvPr id="476" name="textbox 476"/>
          <p:cNvSpPr/>
          <p:nvPr/>
        </p:nvSpPr>
        <p:spPr>
          <a:xfrm>
            <a:off x="2971192" y="3357319"/>
            <a:ext cx="1296669" cy="421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31"/>
              </a:lnSpc>
            </a:pPr>
            <a:endParaRPr lang="Arial" altLang="Arial" sz="100"/>
          </a:p>
          <a:p>
            <a:pPr algn="r" rtl="0" eaLnBrk="0">
              <a:lnSpc>
                <a:spcPct val="89000"/>
              </a:lnSpc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</a:t>
            </a:r>
            <a:endParaRPr lang="SimHei" altLang="SimHei" sz="1400"/>
          </a:p>
          <a:p>
            <a:pPr marL="12700" algn="l" rtl="0" eaLnBrk="0">
              <a:lnSpc>
                <a:spcPct val="96000"/>
              </a:lnSpc>
              <a:spcBef>
                <a:spcPts val="2"/>
              </a:spcBef>
            </a:pPr>
            <a:r>
              <a:rPr sz="14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出纳</a:t>
            </a:r>
            <a:endParaRPr lang="SimHei" altLang="SimHei" sz="1400"/>
          </a:p>
        </p:txBody>
      </p:sp>
      <p:sp>
        <p:nvSpPr>
          <p:cNvPr id="478" name="textbox 478"/>
          <p:cNvSpPr/>
          <p:nvPr/>
        </p:nvSpPr>
        <p:spPr>
          <a:xfrm>
            <a:off x="5784116" y="2943415"/>
            <a:ext cx="1223644" cy="229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财务经理(外派)</a:t>
            </a:r>
            <a:endParaRPr lang="SimHei" altLang="SimHei" sz="1400"/>
          </a:p>
        </p:txBody>
      </p:sp>
      <p:sp>
        <p:nvSpPr>
          <p:cNvPr id="480" name="textbox 480"/>
          <p:cNvSpPr/>
          <p:nvPr/>
        </p:nvSpPr>
        <p:spPr>
          <a:xfrm>
            <a:off x="6372235" y="1296036"/>
            <a:ext cx="1392555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1000"/>
          </a:p>
        </p:txBody>
      </p:sp>
      <p:sp>
        <p:nvSpPr>
          <p:cNvPr id="482" name="textbox 482"/>
          <p:cNvSpPr/>
          <p:nvPr/>
        </p:nvSpPr>
        <p:spPr>
          <a:xfrm>
            <a:off x="4711102" y="3147834"/>
            <a:ext cx="731519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2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会计主管</a:t>
            </a:r>
            <a:endParaRPr lang="SimHei" altLang="SimHei" sz="1400"/>
          </a:p>
        </p:txBody>
      </p:sp>
      <p:sp>
        <p:nvSpPr>
          <p:cNvPr id="484" name="textbox 484"/>
          <p:cNvSpPr/>
          <p:nvPr/>
        </p:nvSpPr>
        <p:spPr>
          <a:xfrm>
            <a:off x="2435242" y="6983032"/>
            <a:ext cx="348615" cy="370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6"/>
              </a:lnSpc>
            </a:pPr>
            <a:endParaRPr lang="Arial" altLang="Arial" sz="100"/>
          </a:p>
          <a:p>
            <a:pPr marL="19050" indent="-6350" algn="l" rtl="0" eaLnBrk="0">
              <a:lnSpc>
                <a:spcPct val="113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</a:t>
            </a:r>
            <a:r>
              <a:rPr sz="10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人</a:t>
            </a:r>
            <a:r>
              <a:rPr sz="10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员</a:t>
            </a:r>
            <a:endParaRPr lang="SimSun" altLang="SimSun" sz="1000"/>
          </a:p>
        </p:txBody>
      </p:sp>
      <p:sp>
        <p:nvSpPr>
          <p:cNvPr id="486" name="textbox 486"/>
          <p:cNvSpPr/>
          <p:nvPr/>
        </p:nvSpPr>
        <p:spPr>
          <a:xfrm>
            <a:off x="3768724" y="6977657"/>
            <a:ext cx="342900" cy="373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60"/>
              </a:lnSpc>
            </a:pPr>
            <a:endParaRPr lang="Arial" altLang="Arial" sz="100"/>
          </a:p>
          <a:p>
            <a:pPr marL="25400" indent="-12700" algn="l" rtl="0" eaLnBrk="0">
              <a:lnSpc>
                <a:spcPct val="114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 他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员</a:t>
            </a:r>
            <a:endParaRPr lang="SimHei" altLang="SimHei" sz="1000"/>
          </a:p>
        </p:txBody>
      </p:sp>
      <p:sp>
        <p:nvSpPr>
          <p:cNvPr id="488" name="textbox 488"/>
          <p:cNvSpPr/>
          <p:nvPr/>
        </p:nvSpPr>
        <p:spPr>
          <a:xfrm>
            <a:off x="1910729" y="3749804"/>
            <a:ext cx="553084" cy="229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收费员</a:t>
            </a:r>
            <a:endParaRPr lang="SimHei" altLang="SimHei" sz="1400"/>
          </a:p>
        </p:txBody>
      </p:sp>
      <p:sp>
        <p:nvSpPr>
          <p:cNvPr id="490" name="textbox 490"/>
          <p:cNvSpPr/>
          <p:nvPr/>
        </p:nvSpPr>
        <p:spPr>
          <a:xfrm>
            <a:off x="3103890" y="7077337"/>
            <a:ext cx="288290" cy="178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07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000" b="1" kern="0" spc="20">
                <a:solidFill>
                  <a:srgbClr val="00A6E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授权</a:t>
            </a:r>
            <a:endParaRPr lang="SimHei" altLang="SimHei" sz="1000"/>
          </a:p>
        </p:txBody>
      </p:sp>
      <p:sp>
        <p:nvSpPr>
          <p:cNvPr id="492" name="textbox 492"/>
          <p:cNvSpPr/>
          <p:nvPr/>
        </p:nvSpPr>
        <p:spPr>
          <a:xfrm>
            <a:off x="7637456" y="10191140"/>
            <a:ext cx="121285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15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4" name="picture 4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74774" y="2247849"/>
            <a:ext cx="5981685" cy="3302015"/>
          </a:xfrm>
          <a:prstGeom prst="rect">
            <a:avLst/>
          </a:prstGeom>
        </p:spPr>
      </p:pic>
      <p:grpSp>
        <p:nvGrpSpPr>
          <p:cNvPr id="34" name="group 34"/>
          <p:cNvGrpSpPr/>
          <p:nvPr/>
        </p:nvGrpSpPr>
        <p:grpSpPr>
          <a:xfrm rot="21600000">
            <a:off x="1679557" y="6877023"/>
            <a:ext cx="5727724" cy="2038375"/>
            <a:chExt cx="5727724" cy="2038375"/>
          </a:xfrm>
        </p:grpSpPr>
        <p:pic>
          <p:nvPicPr>
            <p:cNvPr id="496" name="picture 49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727724" cy="2038375"/>
            </a:xfrm>
            <a:prstGeom prst="rect">
              <a:avLst/>
            </a:prstGeom>
          </p:spPr>
        </p:pic>
        <p:sp>
          <p:nvSpPr>
            <p:cNvPr id="498" name="textbox 498"/>
            <p:cNvSpPr/>
            <p:nvPr/>
          </p:nvSpPr>
          <p:spPr>
            <a:xfrm>
              <a:off x="-12700" y="-12700"/>
              <a:ext cx="5753734" cy="20872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97000"/>
                </a:lnSpc>
              </a:pPr>
              <a:endParaRPr lang="Arial" altLang="Arial" sz="1000"/>
            </a:p>
            <a:p>
              <a:pPr algn="l" rtl="0" eaLnBrk="0">
                <a:lnSpc>
                  <a:spcPct val="6362"/>
                </a:lnSpc>
              </a:pPr>
              <a:endParaRPr lang="Arial" altLang="Arial" sz="100"/>
            </a:p>
            <a:p>
              <a:pPr marL="173354" algn="l" rtl="0" eaLnBrk="0">
                <a:lnSpc>
                  <a:spcPct val="99000"/>
                </a:lnSpc>
              </a:pPr>
              <a:r>
                <a:rPr sz="1300" b="1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日常看到我们财务人员干的活</a:t>
              </a:r>
              <a:r>
                <a:rPr sz="1300" b="1" kern="0" spc="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就是：记账、</a:t>
              </a:r>
              <a:endParaRPr lang="SimHei" altLang="SimHei" sz="13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73354" algn="l" rtl="0" eaLnBrk="0">
                <a:lnSpc>
                  <a:spcPct val="99000"/>
                </a:lnSpc>
                <a:spcBef>
                  <a:spcPts val="398"/>
                </a:spcBef>
              </a:pPr>
              <a:r>
                <a:rPr sz="1300" b="1" kern="0" spc="9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算账、报费用、出报</a:t>
              </a:r>
              <a:r>
                <a:rPr sz="1300" b="1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表、发工资。给人的感</a:t>
              </a:r>
              <a:endParaRPr lang="SimHei" altLang="SimHei" sz="1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173354" algn="l" rtl="0" eaLnBrk="0">
                <a:lnSpc>
                  <a:spcPct val="95000"/>
                </a:lnSpc>
                <a:spcBef>
                  <a:spcPts val="394"/>
                </a:spcBef>
              </a:pPr>
              <a:r>
                <a:rPr sz="1300" b="1" kern="0" spc="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觉就是特别死板，钱难借，帐催的急，手</a:t>
              </a:r>
              <a:r>
                <a:rPr sz="1300" b="1" kern="0" spc="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续</a:t>
              </a:r>
              <a:endParaRPr lang="SimHei" altLang="SimHei" sz="13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300"/>
            </a:p>
            <a:p>
              <a:pPr marL="173354" algn="l" rtl="0" eaLnBrk="0">
                <a:lnSpc>
                  <a:spcPct val="99000"/>
                </a:lnSpc>
                <a:spcBef>
                  <a:spcPts val="4"/>
                </a:spcBef>
              </a:pPr>
              <a:r>
                <a:rPr sz="1300" b="1" kern="0" spc="-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卡的严。</a:t>
              </a:r>
              <a:endParaRPr lang="SimHei" altLang="SimHei" sz="1300"/>
            </a:p>
          </p:txBody>
        </p:sp>
      </p:grpSp>
      <p:sp>
        <p:nvSpPr>
          <p:cNvPr id="500" name="textbox 500"/>
          <p:cNvSpPr/>
          <p:nvPr/>
        </p:nvSpPr>
        <p:spPr>
          <a:xfrm>
            <a:off x="1412890" y="6064218"/>
            <a:ext cx="5201284" cy="661034"/>
          </a:xfrm>
          <a:prstGeom prst="rect">
            <a:avLst/>
          </a:prstGeom>
          <a:solidFill>
            <a:srgbClr val="1CABE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391159" algn="l" rtl="0" eaLnBrk="0">
              <a:lnSpc>
                <a:spcPct val="95000"/>
              </a:lnSpc>
              <a:spcBef>
                <a:spcPts val="1"/>
              </a:spcBef>
            </a:pPr>
            <a:r>
              <a:rPr sz="2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6、</a:t>
            </a:r>
            <a:r>
              <a:rPr sz="2100" kern="0" spc="-3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100" b="1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财务人员的工作状态</a:t>
            </a:r>
            <a:endParaRPr lang="SimSun" altLang="SimSun" sz="2100"/>
          </a:p>
        </p:txBody>
      </p:sp>
      <p:sp>
        <p:nvSpPr>
          <p:cNvPr id="502" name="textbox 502"/>
          <p:cNvSpPr/>
          <p:nvPr/>
        </p:nvSpPr>
        <p:spPr>
          <a:xfrm>
            <a:off x="4276721" y="2729443"/>
            <a:ext cx="2524760" cy="6102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9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集团的财务部属垂直管理机构，即同时接受</a:t>
            </a:r>
            <a:endParaRPr lang="SimHei" altLang="SimHei" sz="800"/>
          </a:p>
          <a:p>
            <a:pPr marL="12700" algn="l" rtl="0" eaLnBrk="0">
              <a:lnSpc>
                <a:spcPct val="97000"/>
              </a:lnSpc>
              <a:spcBef>
                <a:spcPts val="869"/>
              </a:spcBef>
            </a:pP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董事会和总经理的双重领导，子公司的财务部同时</a:t>
            </a:r>
            <a:endParaRPr lang="SimHei" altLang="SimHei" sz="800"/>
          </a:p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12700" algn="l" rtl="0" eaLnBrk="0">
              <a:lnSpc>
                <a:spcPts val="967"/>
              </a:lnSpc>
              <a:spcBef>
                <a:spcPts val="4"/>
              </a:spcBef>
            </a:pPr>
            <a:r>
              <a:rPr sz="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接受所属子公司总经理和集团财务部</a:t>
            </a:r>
            <a:r>
              <a:rPr sz="8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的双重领导。</a:t>
            </a:r>
            <a:endParaRPr lang="SimHei" altLang="SimHei" sz="800"/>
          </a:p>
        </p:txBody>
      </p:sp>
      <p:sp>
        <p:nvSpPr>
          <p:cNvPr id="504" name="textbox 504"/>
          <p:cNvSpPr/>
          <p:nvPr/>
        </p:nvSpPr>
        <p:spPr>
          <a:xfrm>
            <a:off x="4308485" y="3967631"/>
            <a:ext cx="2301875" cy="626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9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权利来源于董事会的直接授权，授予每个财务</a:t>
            </a:r>
            <a:endParaRPr lang="SimHei" altLang="SimHei" sz="800"/>
          </a:p>
          <a:p>
            <a:pPr marL="12700" algn="l" rtl="0" eaLnBrk="0">
              <a:lnSpc>
                <a:spcPct val="97000"/>
              </a:lnSpc>
              <a:spcBef>
                <a:spcPts val="969"/>
              </a:spcBef>
            </a:pPr>
            <a:r>
              <a:rPr sz="8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人员的签字权，在相关单</a:t>
            </a: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据上面的签字体现的</a:t>
            </a:r>
            <a:endParaRPr lang="SimHei" altLang="SimHei" sz="8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l" rtl="0" eaLnBrk="0">
              <a:lnSpc>
                <a:spcPct val="7114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是一种权利，更提现了一种责任，</a:t>
            </a:r>
            <a:r>
              <a:rPr sz="800" kern="0" spc="3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8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一种信任。</a:t>
            </a:r>
            <a:endParaRPr lang="SimHei" altLang="SimHei" sz="800"/>
          </a:p>
        </p:txBody>
      </p:sp>
      <p:sp>
        <p:nvSpPr>
          <p:cNvPr id="506" name="textbox 506"/>
          <p:cNvSpPr/>
          <p:nvPr/>
        </p:nvSpPr>
        <p:spPr>
          <a:xfrm>
            <a:off x="6372235" y="1320116"/>
            <a:ext cx="1398905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1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8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800" b="1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</a:t>
            </a:r>
            <a:r>
              <a:rPr sz="8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800"/>
          </a:p>
        </p:txBody>
      </p:sp>
      <p:sp>
        <p:nvSpPr>
          <p:cNvPr id="508" name="textbox 508"/>
          <p:cNvSpPr/>
          <p:nvPr/>
        </p:nvSpPr>
        <p:spPr>
          <a:xfrm>
            <a:off x="2124106" y="4427484"/>
            <a:ext cx="190500" cy="226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84"/>
              </a:lnSpc>
            </a:pPr>
            <a:r>
              <a:rPr sz="1300" kern="0" spc="-10">
                <a:solidFill>
                  <a:srgbClr val="B78E6A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签</a:t>
            </a:r>
            <a:endParaRPr lang="SimSun" altLang="SimSun" sz="1300"/>
          </a:p>
        </p:txBody>
      </p:sp>
      <p:sp>
        <p:nvSpPr>
          <p:cNvPr id="510" name="textbox 510"/>
          <p:cNvSpPr/>
          <p:nvPr/>
        </p:nvSpPr>
        <p:spPr>
          <a:xfrm>
            <a:off x="7637456" y="10197557"/>
            <a:ext cx="121285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16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" name="textbox 512"/>
          <p:cNvSpPr/>
          <p:nvPr/>
        </p:nvSpPr>
        <p:spPr>
          <a:xfrm>
            <a:off x="1882770" y="2578062"/>
            <a:ext cx="3606800" cy="2223135"/>
          </a:xfrm>
          <a:prstGeom prst="rect">
            <a:avLst/>
          </a:prstGeom>
          <a:solidFill>
            <a:srgbClr val="0186ED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8062"/>
              </a:lnSpc>
            </a:pPr>
            <a:endParaRPr lang="Arial" altLang="Arial" sz="100"/>
          </a:p>
          <a:p>
            <a:pPr marL="241300" algn="l" rtl="0" eaLnBrk="0">
              <a:lnSpc>
                <a:spcPct val="85000"/>
              </a:lnSpc>
            </a:pP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子公司销售部负责人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在节假日期间与重要客户</a:t>
            </a:r>
            <a:endParaRPr lang="SimHei" altLang="SimHei" sz="1100"/>
          </a:p>
          <a:p>
            <a:pPr marL="241300" algn="l" rtl="0" eaLnBrk="0">
              <a:lnSpc>
                <a:spcPct val="164000"/>
              </a:lnSpc>
              <a:spcBef>
                <a:spcPts val="56"/>
              </a:spcBef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达成了一笔金额较大的购房意向合同，需要开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1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销一笔非常规的招待费用(超过了子公司总</a:t>
            </a:r>
            <a:r>
              <a:rPr sz="11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100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理的审批权限),事情紧急(如无法达成会对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11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公司业绩造成较大损失),而此</a:t>
            </a:r>
            <a:r>
              <a:rPr sz="11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时子公司无法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取得集团领导书面或口头的审批。作为外派的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财务负责人应该如何处理?</a:t>
            </a:r>
            <a:endParaRPr lang="SimHei" altLang="SimHei" sz="1100"/>
          </a:p>
        </p:txBody>
      </p:sp>
      <p:pic>
        <p:nvPicPr>
          <p:cNvPr id="514" name="picture 5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403695" y="6432498"/>
            <a:ext cx="2470177" cy="2768628"/>
          </a:xfrm>
          <a:prstGeom prst="rect">
            <a:avLst/>
          </a:prstGeom>
        </p:spPr>
      </p:pic>
      <p:graphicFrame>
        <p:nvGraphicFramePr>
          <p:cNvPr id="516" name="table 516"/>
          <p:cNvGraphicFramePr>
            <a:graphicFrameLocks noGrp="1"/>
          </p:cNvGraphicFramePr>
          <p:nvPr/>
        </p:nvGraphicFramePr>
        <p:xfrm>
          <a:off x="2320961" y="6769127"/>
          <a:ext cx="2069464" cy="2234564"/>
        </p:xfrm>
        <a:graphic>
          <a:graphicData uri="http://schemas.openxmlformats.org/drawingml/2006/table">
            <a:tbl>
              <a:tblPr/>
              <a:tblGrid>
                <a:gridCol w="256540"/>
                <a:gridCol w="1812925"/>
              </a:tblGrid>
              <a:tr h="223456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500"/>
                    </a:p>
                    <a:p>
                      <a:pPr marL="43180" algn="l" rtl="0" eaLnBrk="0">
                        <a:lnSpc>
                          <a:spcPct val="144000"/>
                        </a:lnSpc>
                        <a:spcBef>
                          <a:spcPts val="5"/>
                        </a:spcBef>
                      </a:pPr>
                      <a:r>
                        <a:rPr sz="10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会计工作中的冲突与压力在所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难免。工作中应当学</a:t>
                      </a:r>
                      <a:r>
                        <a:rPr sz="10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习解决冲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突和化解压力。我们自身要积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极面对压力、分析冲突，不能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让压力自行扩展或自</a:t>
                      </a:r>
                      <a:r>
                        <a:rPr sz="10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我回避，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欺骗自己。回避或掩饰冲突就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无法弄清楚冲突产生的根本原</a:t>
                      </a:r>
                      <a:r>
                        <a:rPr sz="10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因，也就不能找到一个长期有</a:t>
                      </a:r>
                      <a:endParaRPr lang="SimHei" altLang="SimHei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100"/>
                    </a:p>
                    <a:p>
                      <a:pPr marL="43180" algn="l" rtl="0" eaLnBrk="0">
                        <a:lnSpc>
                          <a:spcPct val="95000"/>
                        </a:lnSpc>
                        <a:spcBef>
                          <a:spcPts val="3"/>
                        </a:spcBef>
                      </a:pPr>
                      <a:r>
                        <a:rPr sz="1100" b="1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效的化解压力的办法</a:t>
                      </a:r>
                      <a:r>
                        <a:rPr sz="11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。经验</a:t>
                      </a:r>
                      <a:endParaRPr lang="SimHei" altLang="SimHei" sz="11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18" name="picture 5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895997" y="2825722"/>
            <a:ext cx="1244542" cy="2609831"/>
          </a:xfrm>
          <a:prstGeom prst="rect">
            <a:avLst/>
          </a:prstGeom>
        </p:spPr>
      </p:pic>
      <p:sp>
        <p:nvSpPr>
          <p:cNvPr id="520" name="textbox 520"/>
          <p:cNvSpPr/>
          <p:nvPr/>
        </p:nvSpPr>
        <p:spPr>
          <a:xfrm>
            <a:off x="6372235" y="1290015"/>
            <a:ext cx="1412239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97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100" b="1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Wednes</a:t>
            </a:r>
            <a:r>
              <a:rPr sz="1100" b="1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day</a:t>
            </a:r>
            <a:endParaRPr lang="Arial" altLang="Arial" sz="1100"/>
          </a:p>
        </p:txBody>
      </p:sp>
      <p:sp>
        <p:nvSpPr>
          <p:cNvPr id="522" name="textbox 522"/>
          <p:cNvSpPr/>
          <p:nvPr/>
        </p:nvSpPr>
        <p:spPr>
          <a:xfrm>
            <a:off x="7637456" y="10191140"/>
            <a:ext cx="121285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17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4" name="picture 5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403695" y="2444715"/>
            <a:ext cx="2489236" cy="2863906"/>
          </a:xfrm>
          <a:prstGeom prst="rect">
            <a:avLst/>
          </a:prstGeom>
        </p:spPr>
      </p:pic>
      <p:pic>
        <p:nvPicPr>
          <p:cNvPr id="526" name="picture 5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403695" y="6451640"/>
            <a:ext cx="2508294" cy="2825730"/>
          </a:xfrm>
          <a:prstGeom prst="rect">
            <a:avLst/>
          </a:prstGeom>
        </p:spPr>
      </p:pic>
      <p:graphicFrame>
        <p:nvGraphicFramePr>
          <p:cNvPr id="528" name="table 528"/>
          <p:cNvGraphicFramePr>
            <a:graphicFrameLocks noGrp="1"/>
          </p:cNvGraphicFramePr>
          <p:nvPr/>
        </p:nvGraphicFramePr>
        <p:xfrm>
          <a:off x="2225669" y="2711409"/>
          <a:ext cx="2171064" cy="2349500"/>
        </p:xfrm>
        <a:graphic>
          <a:graphicData uri="http://schemas.openxmlformats.org/drawingml/2006/table">
            <a:tbl>
              <a:tblPr/>
              <a:tblGrid>
                <a:gridCol w="358775"/>
                <a:gridCol w="1812289"/>
              </a:tblGrid>
              <a:tr h="2349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FFA5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400"/>
                    </a:p>
                    <a:p>
                      <a:pPr marL="42544" algn="l" rtl="0" eaLnBrk="0">
                        <a:lnSpc>
                          <a:spcPct val="145000"/>
                        </a:lnSpc>
                        <a:spcBef>
                          <a:spcPts val="1"/>
                        </a:spcBef>
                      </a:pP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在日常工作中，要注意为建立和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谐工作关系创造条件，了解企业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领导的工作风格、性格特点，认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识企业文化传统。调整自我努力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的方向，减少不愉快局面的形成。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会计人员应当把解决问题的着眼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点定位于对事不对人，只要真心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诚意恰当处理，没有化解不了的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压力。当遇到难以解决的问题时，</a:t>
                      </a:r>
                      <a:r>
                        <a:rPr sz="9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9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应该寻求上级领导或管理部门的</a:t>
                      </a:r>
                      <a:r>
                        <a:rPr sz="9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帮助，以获得有力的支持。</a:t>
                      </a:r>
                      <a:endParaRPr lang="SimHei" altLang="SimHei" sz="9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30" name="table 530"/>
          <p:cNvGraphicFramePr>
            <a:graphicFrameLocks noGrp="1"/>
          </p:cNvGraphicFramePr>
          <p:nvPr/>
        </p:nvGraphicFramePr>
        <p:xfrm>
          <a:off x="2320961" y="6775436"/>
          <a:ext cx="2075814" cy="2057400"/>
        </p:xfrm>
        <a:graphic>
          <a:graphicData uri="http://schemas.openxmlformats.org/drawingml/2006/table">
            <a:tbl>
              <a:tblPr/>
              <a:tblGrid>
                <a:gridCol w="263525"/>
                <a:gridCol w="1812289"/>
              </a:tblGrid>
              <a:tr h="20574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FFA5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32" name="textbox 532"/>
          <p:cNvSpPr/>
          <p:nvPr/>
        </p:nvSpPr>
        <p:spPr>
          <a:xfrm>
            <a:off x="2614674" y="6853933"/>
            <a:ext cx="1633220" cy="183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83"/>
              </a:lnSpc>
            </a:pPr>
            <a:endParaRPr lang="Arial" altLang="Arial" sz="100"/>
          </a:p>
          <a:p>
            <a:pPr marL="12700" algn="l" rtl="0" eaLnBrk="0">
              <a:lnSpc>
                <a:spcPct val="136000"/>
              </a:lnSpc>
            </a:pP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会计人员应当以温和友善的态度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了解他人的诉求，理解他人并调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节自己的思路，特别注意要表达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善意、消除敌意。企业财务质量</a:t>
            </a:r>
            <a:r>
              <a:rPr sz="9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分析理论的创立者张新民认为</a:t>
            </a:r>
            <a:endParaRPr lang="SimHei" altLang="SimHei" sz="900"/>
          </a:p>
          <a:p>
            <a:pPr marL="12700" indent="75564" algn="l" rtl="0" eaLnBrk="0">
              <a:lnSpc>
                <a:spcPct val="124000"/>
              </a:lnSpc>
              <a:spcBef>
                <a:spcPts val="571"/>
              </a:spcBef>
            </a:pPr>
            <a:r>
              <a:rPr sz="9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“适度的财务宽松反而有利于企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业发展”,在有利于</a:t>
            </a:r>
            <a:r>
              <a:rPr sz="9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企业发展的</a:t>
            </a:r>
            <a:endParaRPr lang="SimHei" altLang="SimHei" sz="900"/>
          </a:p>
          <a:p>
            <a:pPr marL="12700" algn="l" rtl="0" eaLnBrk="0">
              <a:lnSpc>
                <a:spcPct val="89000"/>
              </a:lnSpc>
              <a:spcBef>
                <a:spcPts val="580"/>
              </a:spcBef>
            </a:pP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前提下，紧急的事情视具体情况</a:t>
            </a:r>
            <a:endParaRPr lang="SimHei" altLang="SimHei" sz="900"/>
          </a:p>
          <a:p>
            <a:pPr marL="12700" algn="l" rtl="0" eaLnBrk="0">
              <a:lnSpc>
                <a:spcPts val="2091"/>
              </a:lnSpc>
            </a:pPr>
            <a:r>
              <a:rPr sz="9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应该特事特办。</a:t>
            </a:r>
            <a:endParaRPr lang="SimHei" altLang="SimHei" sz="900"/>
          </a:p>
        </p:txBody>
      </p:sp>
      <p:sp>
        <p:nvSpPr>
          <p:cNvPr id="534" name="textbox 534"/>
          <p:cNvSpPr/>
          <p:nvPr/>
        </p:nvSpPr>
        <p:spPr>
          <a:xfrm>
            <a:off x="6365882" y="1314384"/>
            <a:ext cx="1412239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b="1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9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900"/>
          </a:p>
        </p:txBody>
      </p:sp>
      <p:sp>
        <p:nvSpPr>
          <p:cNvPr id="536" name="textbox 536"/>
          <p:cNvSpPr/>
          <p:nvPr/>
        </p:nvSpPr>
        <p:spPr>
          <a:xfrm>
            <a:off x="7637456" y="10191140"/>
            <a:ext cx="121285" cy="12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18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" name="group 36"/>
          <p:cNvGrpSpPr/>
          <p:nvPr/>
        </p:nvGrpSpPr>
        <p:grpSpPr>
          <a:xfrm rot="21600000">
            <a:off x="1920887" y="2444715"/>
            <a:ext cx="4991103" cy="2889249"/>
            <a:chExt cx="4991103" cy="2889249"/>
          </a:xfrm>
        </p:grpSpPr>
        <p:pic>
          <p:nvPicPr>
            <p:cNvPr id="538" name="picture 53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4991103" cy="2889249"/>
            </a:xfrm>
            <a:prstGeom prst="rect">
              <a:avLst/>
            </a:prstGeom>
          </p:spPr>
        </p:pic>
        <p:sp>
          <p:nvSpPr>
            <p:cNvPr id="540" name="textbox 540"/>
            <p:cNvSpPr/>
            <p:nvPr/>
          </p:nvSpPr>
          <p:spPr>
            <a:xfrm>
              <a:off x="-12700" y="-12700"/>
              <a:ext cx="5017134" cy="29400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711200" algn="l" rtl="0" eaLnBrk="0">
                <a:lnSpc>
                  <a:spcPct val="98000"/>
                </a:lnSpc>
                <a:spcBef>
                  <a:spcPts val="1"/>
                </a:spcBef>
              </a:pPr>
              <a:r>
                <a:rPr sz="16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不奢求大家每天都</a:t>
              </a:r>
              <a:endParaRPr lang="SimHei" altLang="SimHei" sz="1600"/>
            </a:p>
            <a:p>
              <a:pPr marL="711200" algn="l" rtl="0" eaLnBrk="0">
                <a:lnSpc>
                  <a:spcPct val="95000"/>
                </a:lnSpc>
                <a:spcBef>
                  <a:spcPts val="1287"/>
                </a:spcBef>
              </a:pPr>
              <a:r>
                <a:rPr sz="16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带着笑脸上班，但</a:t>
              </a:r>
              <a:endParaRPr lang="SimHei" altLang="SimHei" sz="1600"/>
            </a:p>
            <a:p>
              <a:pPr algn="l" rtl="0" eaLnBrk="0">
                <a:lnSpc>
                  <a:spcPct val="136000"/>
                </a:lnSpc>
              </a:pPr>
              <a:endParaRPr lang="Arial" altLang="Arial" sz="1000"/>
            </a:p>
            <a:p>
              <a:pPr marL="711200" algn="l" rtl="0" eaLnBrk="0">
                <a:lnSpc>
                  <a:spcPct val="98000"/>
                </a:lnSpc>
                <a:spcBef>
                  <a:spcPts val="490"/>
                </a:spcBef>
              </a:pPr>
              <a:r>
                <a:rPr sz="16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愁眉苦脸的工作绝</a:t>
              </a:r>
              <a:endParaRPr lang="SimHei" altLang="SimHei" sz="16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711200" algn="l" rtl="0" eaLnBrk="0">
                <a:lnSpc>
                  <a:spcPts val="1870"/>
                </a:lnSpc>
                <a:spcBef>
                  <a:spcPts val="3"/>
                </a:spcBef>
              </a:pPr>
              <a:r>
                <a:rPr sz="1500" kern="0" spc="-10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不可取。</a:t>
              </a:r>
              <a:endParaRPr lang="SimHei" altLang="SimHei" sz="1500"/>
            </a:p>
          </p:txBody>
        </p:sp>
      </p:grpSp>
      <p:sp>
        <p:nvSpPr>
          <p:cNvPr id="542" name="textbox 542"/>
          <p:cNvSpPr/>
          <p:nvPr/>
        </p:nvSpPr>
        <p:spPr>
          <a:xfrm>
            <a:off x="2543158" y="7067579"/>
            <a:ext cx="3861434" cy="1447800"/>
          </a:xfrm>
          <a:prstGeom prst="rect">
            <a:avLst/>
          </a:prstGeom>
          <a:solidFill>
            <a:srgbClr val="AF793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438150" algn="l" rtl="0" eaLnBrk="0">
              <a:lnSpc>
                <a:spcPct val="88000"/>
              </a:lnSpc>
              <a:spcBef>
                <a:spcPts val="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一个好的企业除了从意识形态方面去降低企</a:t>
            </a:r>
            <a:endParaRPr lang="SimHei" altLang="SimHei" sz="1200"/>
          </a:p>
          <a:p>
            <a:pPr marL="438150" algn="l" rtl="0" eaLnBrk="0">
              <a:lnSpc>
                <a:spcPct val="156000"/>
              </a:lnSpc>
              <a:spcBef>
                <a:spcPts val="2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业运行的风险外，还应该从内部控制方面着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手，建立健全各部门规章制度，使企业始终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保持在正确的轨道上安全行驶。</a:t>
            </a:r>
            <a:endParaRPr lang="SimHei" altLang="SimHei" sz="12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1400185" y="6064218"/>
            <a:ext cx="5213375" cy="501734"/>
            <a:chExt cx="5213375" cy="501734"/>
          </a:xfrm>
        </p:grpSpPr>
        <p:pic>
          <p:nvPicPr>
            <p:cNvPr id="544" name="picture 54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5213375" cy="501734"/>
            </a:xfrm>
            <a:prstGeom prst="rect">
              <a:avLst/>
            </a:prstGeom>
          </p:spPr>
        </p:pic>
        <p:sp>
          <p:nvSpPr>
            <p:cNvPr id="546" name="textbox 546"/>
            <p:cNvSpPr/>
            <p:nvPr/>
          </p:nvSpPr>
          <p:spPr>
            <a:xfrm>
              <a:off x="-12700" y="-12700"/>
              <a:ext cx="5239384" cy="5556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402590" algn="l" rtl="0" eaLnBrk="0">
                <a:lnSpc>
                  <a:spcPct val="97000"/>
                </a:lnSpc>
                <a:spcBef>
                  <a:spcPts val="2"/>
                </a:spcBef>
              </a:pPr>
              <a:r>
                <a:rPr sz="1600" b="1" kern="0" spc="1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7、</a:t>
              </a:r>
              <a:r>
                <a:rPr sz="1600" kern="0" spc="-1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600" b="1" kern="0" spc="1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职业道德建立和内部控制制度相辅相成</a:t>
              </a:r>
              <a:endParaRPr lang="SimSun" altLang="SimSun" sz="1600"/>
            </a:p>
          </p:txBody>
        </p:sp>
      </p:grpSp>
      <p:sp>
        <p:nvSpPr>
          <p:cNvPr id="548" name="textbox 548"/>
          <p:cNvSpPr/>
          <p:nvPr/>
        </p:nvSpPr>
        <p:spPr>
          <a:xfrm>
            <a:off x="6372235" y="1314097"/>
            <a:ext cx="1398905" cy="137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5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      Wednesday</a:t>
            </a:r>
            <a:endParaRPr lang="Arial" altLang="Arial" sz="900"/>
          </a:p>
        </p:txBody>
      </p:sp>
      <p:sp>
        <p:nvSpPr>
          <p:cNvPr id="550" name="textbox 550"/>
          <p:cNvSpPr/>
          <p:nvPr/>
        </p:nvSpPr>
        <p:spPr>
          <a:xfrm>
            <a:off x="7637546" y="10193040"/>
            <a:ext cx="127000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19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52" name="picture 5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39836" y="6064280"/>
            <a:ext cx="6324558" cy="3282950"/>
          </a:xfrm>
          <a:prstGeom prst="rect">
            <a:avLst/>
          </a:prstGeom>
        </p:spPr>
      </p:pic>
      <p:sp>
        <p:nvSpPr>
          <p:cNvPr id="554" name="textbox 554"/>
          <p:cNvSpPr/>
          <p:nvPr/>
        </p:nvSpPr>
        <p:spPr>
          <a:xfrm>
            <a:off x="2994036" y="2927873"/>
            <a:ext cx="3789679" cy="19932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98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费用控制：首先要看这类费用有没有标准</a:t>
            </a:r>
            <a:endParaRPr lang="SimHei" altLang="SimHei" sz="1600"/>
          </a:p>
          <a:p>
            <a:pPr marL="12700" indent="95250" algn="l" rtl="0" eaLnBrk="0">
              <a:lnSpc>
                <a:spcPct val="143000"/>
              </a:lnSpc>
              <a:spcBef>
                <a:spcPts val="93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如果有标准，要对照标准审查费用发生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否合法；如果没有标准要看是否有预算，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如果有预算审查是否在预算内，突破预算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是不合法。如果标准和预算都没有，或者</a:t>
            </a:r>
            <a:r>
              <a:rPr sz="16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超过标准、预算的，要经过特</a:t>
            </a:r>
            <a:r>
              <a:rPr sz="16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批。</a:t>
            </a:r>
            <a:endParaRPr lang="SimHei" altLang="SimHei" sz="1600"/>
          </a:p>
        </p:txBody>
      </p:sp>
      <p:sp>
        <p:nvSpPr>
          <p:cNvPr id="556" name="textbox 556"/>
          <p:cNvSpPr/>
          <p:nvPr/>
        </p:nvSpPr>
        <p:spPr>
          <a:xfrm>
            <a:off x="2296213" y="2559918"/>
            <a:ext cx="407669" cy="772794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42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6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例如</a:t>
            </a:r>
            <a:endParaRPr lang="SimHei" altLang="SimHei" sz="2600"/>
          </a:p>
        </p:txBody>
      </p:sp>
      <p:sp>
        <p:nvSpPr>
          <p:cNvPr id="558" name="textbox 558"/>
          <p:cNvSpPr/>
          <p:nvPr/>
        </p:nvSpPr>
        <p:spPr>
          <a:xfrm>
            <a:off x="6657945" y="1486153"/>
            <a:ext cx="1403985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9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i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1000" i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</a:t>
            </a:r>
            <a:r>
              <a:rPr sz="1000" i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1000"/>
          </a:p>
        </p:txBody>
      </p:sp>
      <p:sp>
        <p:nvSpPr>
          <p:cNvPr id="560" name="rect"/>
          <p:cNvSpPr/>
          <p:nvPr/>
        </p:nvSpPr>
        <p:spPr>
          <a:xfrm>
            <a:off x="2625722" y="5149860"/>
            <a:ext cx="4178343" cy="6370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62" name="picture 5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75013" y="2774960"/>
            <a:ext cx="3981392" cy="6370"/>
          </a:xfrm>
          <a:prstGeom prst="rect">
            <a:avLst/>
          </a:prstGeom>
        </p:spPr>
      </p:pic>
      <p:sp>
        <p:nvSpPr>
          <p:cNvPr id="564" name="rect"/>
          <p:cNvSpPr/>
          <p:nvPr/>
        </p:nvSpPr>
        <p:spPr>
          <a:xfrm>
            <a:off x="6854791" y="2889290"/>
            <a:ext cx="6361" cy="2425638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66" name="picture 56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689252" y="3352759"/>
            <a:ext cx="6361" cy="1689140"/>
          </a:xfrm>
          <a:prstGeom prst="rect">
            <a:avLst/>
          </a:prstGeom>
        </p:spPr>
      </p:pic>
      <p:sp>
        <p:nvSpPr>
          <p:cNvPr id="568" name="textbox 568"/>
          <p:cNvSpPr/>
          <p:nvPr/>
        </p:nvSpPr>
        <p:spPr>
          <a:xfrm>
            <a:off x="7331080" y="10395456"/>
            <a:ext cx="128270" cy="1257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7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endParaRPr lang="SimSun" altLang="SimSun" sz="800"/>
          </a:p>
        </p:txBody>
      </p:sp>
      <p:sp>
        <p:nvSpPr>
          <p:cNvPr id="570" name="rect"/>
          <p:cNvSpPr/>
          <p:nvPr/>
        </p:nvSpPr>
        <p:spPr>
          <a:xfrm>
            <a:off x="4054440" y="9480560"/>
            <a:ext cx="520712" cy="6370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2" name="textbox 572"/>
          <p:cNvSpPr/>
          <p:nvPr/>
        </p:nvSpPr>
        <p:spPr>
          <a:xfrm>
            <a:off x="2279631" y="2191236"/>
            <a:ext cx="5058409" cy="23120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86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控制制度</a:t>
            </a:r>
            <a:endParaRPr lang="SimHei" altLang="SimHei" sz="14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marL="755650" algn="l" rtl="0" eaLnBrk="0">
              <a:lnSpc>
                <a:spcPct val="92000"/>
              </a:lnSpc>
              <a:spcBef>
                <a:spcPts val="520"/>
              </a:spcBef>
            </a:pPr>
            <a:r>
              <a:rPr sz="17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销售、收款、发货三项业务应分部门设立；</a:t>
            </a:r>
            <a:endParaRPr lang="SimHei" altLang="SimHei" sz="1700"/>
          </a:p>
          <a:p>
            <a:pPr algn="l" rtl="0" eaLnBrk="0">
              <a:lnSpc>
                <a:spcPct val="184000"/>
              </a:lnSpc>
            </a:pPr>
            <a:endParaRPr lang="Arial" altLang="Arial" sz="1000"/>
          </a:p>
          <a:p>
            <a:pPr algn="r" rtl="0" eaLnBrk="0">
              <a:lnSpc>
                <a:spcPct val="92000"/>
              </a:lnSpc>
              <a:spcBef>
                <a:spcPts val="515"/>
              </a:spcBef>
            </a:pPr>
            <a:r>
              <a:rPr sz="17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开票与收款岗位应当分离，不能是</a:t>
            </a:r>
            <a:r>
              <a:rPr sz="1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同一个人</a:t>
            </a:r>
            <a:endParaRPr lang="SimHei" altLang="SimHei" sz="1700"/>
          </a:p>
          <a:p>
            <a:pPr algn="l" rtl="0" eaLnBrk="0">
              <a:lnSpc>
                <a:spcPct val="16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400"/>
          </a:p>
          <a:p>
            <a:pPr marL="1497964" indent="-323850" algn="l" rtl="0" eaLnBrk="0">
              <a:lnSpc>
                <a:spcPct val="100000"/>
              </a:lnSpc>
              <a:spcBef>
                <a:spcPts val="3"/>
              </a:spcBef>
            </a:pPr>
            <a:r>
              <a:rPr sz="1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3、</a:t>
            </a:r>
            <a:r>
              <a:rPr sz="1700" kern="0" spc="-4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赊销的批准与销售职能应当分</a:t>
            </a:r>
            <a:r>
              <a:rPr sz="17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离      </a:t>
            </a:r>
            <a:r>
              <a:rPr sz="17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不能是同一个人；</a:t>
            </a:r>
            <a:endParaRPr lang="SimHei" altLang="SimHei" sz="1700"/>
          </a:p>
        </p:txBody>
      </p:sp>
      <p:pic>
        <p:nvPicPr>
          <p:cNvPr id="574" name="picture 5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619739" y="7181817"/>
            <a:ext cx="1295432" cy="2108191"/>
          </a:xfrm>
          <a:prstGeom prst="rect">
            <a:avLst/>
          </a:prstGeom>
        </p:spPr>
      </p:pic>
      <p:pic>
        <p:nvPicPr>
          <p:cNvPr id="576" name="picture 57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93659" y="7148436"/>
            <a:ext cx="3486396" cy="683592"/>
          </a:xfrm>
          <a:prstGeom prst="rect">
            <a:avLst/>
          </a:prstGeom>
        </p:spPr>
      </p:pic>
      <p:pic>
        <p:nvPicPr>
          <p:cNvPr id="578" name="picture 57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353272" y="2501893"/>
            <a:ext cx="603236" cy="2025685"/>
          </a:xfrm>
          <a:prstGeom prst="rect">
            <a:avLst/>
          </a:prstGeom>
        </p:spPr>
      </p:pic>
      <p:grpSp>
        <p:nvGrpSpPr>
          <p:cNvPr id="40" name="group 40"/>
          <p:cNvGrpSpPr/>
          <p:nvPr/>
        </p:nvGrpSpPr>
        <p:grpSpPr>
          <a:xfrm rot="21600000">
            <a:off x="6362720" y="4051255"/>
            <a:ext cx="1187427" cy="1225614"/>
            <a:chExt cx="1187427" cy="1225614"/>
          </a:xfrm>
        </p:grpSpPr>
        <p:pic>
          <p:nvPicPr>
            <p:cNvPr id="580" name="picture 58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187427" cy="1225614"/>
            </a:xfrm>
            <a:prstGeom prst="rect">
              <a:avLst/>
            </a:prstGeom>
          </p:spPr>
        </p:pic>
        <p:sp>
          <p:nvSpPr>
            <p:cNvPr id="582" name="textbox 582"/>
            <p:cNvSpPr/>
            <p:nvPr/>
          </p:nvSpPr>
          <p:spPr>
            <a:xfrm>
              <a:off x="-53228" y="-12700"/>
              <a:ext cx="1253489" cy="1251585"/>
            </a:xfrm>
            <a:prstGeom prst="rect">
              <a:avLst/>
            </a:prstGeom>
          </p:spPr>
          <p:txBody>
            <a:bodyPr vert="eaVert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algn="l" rtl="0" eaLnBrk="0">
                <a:lnSpc>
                  <a:spcPct val="8847"/>
                </a:lnSpc>
              </a:pPr>
              <a:endParaRPr lang="Arial" altLang="Arial" sz="100"/>
            </a:p>
            <a:p>
              <a:pPr marL="240665" algn="l" rtl="0" eaLnBrk="0">
                <a:lnSpc>
                  <a:spcPct val="94000"/>
                </a:lnSpc>
              </a:pPr>
              <a:r>
                <a:rPr sz="23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举</a:t>
              </a:r>
              <a:r>
                <a:rPr sz="2300" kern="0" spc="-2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23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例</a:t>
              </a:r>
              <a:endParaRPr lang="SimHei" altLang="SimHei" sz="2300"/>
            </a:p>
          </p:txBody>
        </p:sp>
      </p:grpSp>
      <p:pic>
        <p:nvPicPr>
          <p:cNvPr id="584" name="picture 58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953259" y="1574810"/>
            <a:ext cx="1422392" cy="349195"/>
          </a:xfrm>
          <a:prstGeom prst="rect">
            <a:avLst/>
          </a:prstGeom>
        </p:spPr>
      </p:pic>
      <p:sp>
        <p:nvSpPr>
          <p:cNvPr id="586" name="textbox 586"/>
          <p:cNvSpPr/>
          <p:nvPr/>
        </p:nvSpPr>
        <p:spPr>
          <a:xfrm>
            <a:off x="1711223" y="5893732"/>
            <a:ext cx="717550" cy="273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00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700" b="1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讨论一</a:t>
            </a:r>
            <a:endParaRPr lang="SimSun" altLang="SimSun" sz="1700"/>
          </a:p>
        </p:txBody>
      </p:sp>
      <p:sp>
        <p:nvSpPr>
          <p:cNvPr id="588" name="textbox 588"/>
          <p:cNvSpPr/>
          <p:nvPr/>
        </p:nvSpPr>
        <p:spPr>
          <a:xfrm>
            <a:off x="6997692" y="10582992"/>
            <a:ext cx="140335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1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21</a:t>
            </a:r>
            <a:endParaRPr lang="SimSun" altLang="SimSun" sz="900"/>
          </a:p>
        </p:txBody>
      </p:sp>
      <p:pic>
        <p:nvPicPr>
          <p:cNvPr id="590" name="picture 59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330744" y="5524502"/>
            <a:ext cx="526971" cy="639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92" name="picture 5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81127" y="2070126"/>
            <a:ext cx="1974811" cy="3473430"/>
          </a:xfrm>
          <a:prstGeom prst="rect">
            <a:avLst/>
          </a:prstGeom>
        </p:spPr>
      </p:pic>
      <p:sp>
        <p:nvSpPr>
          <p:cNvPr id="594" name="textbox 594"/>
          <p:cNvSpPr/>
          <p:nvPr/>
        </p:nvSpPr>
        <p:spPr>
          <a:xfrm>
            <a:off x="1959009" y="7001809"/>
            <a:ext cx="2829560" cy="1858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6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2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做管理最重要的两件事：</a:t>
            </a:r>
            <a:endParaRPr lang="SimHei" altLang="SimHei" sz="2000"/>
          </a:p>
          <a:p>
            <a:pPr marL="240665" algn="l" rtl="0" eaLnBrk="0">
              <a:lnSpc>
                <a:spcPts val="3497"/>
              </a:lnSpc>
            </a:pPr>
            <a:r>
              <a:rPr sz="20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一是：做正确的事情；</a:t>
            </a:r>
            <a:endParaRPr lang="SimHei" altLang="SimHei" sz="2000"/>
          </a:p>
          <a:p>
            <a:pPr marL="240665" algn="l" rtl="0" eaLnBrk="0">
              <a:lnSpc>
                <a:spcPct val="87000"/>
              </a:lnSpc>
              <a:spcBef>
                <a:spcPts val="1609"/>
              </a:spcBef>
            </a:pPr>
            <a:r>
              <a:rPr sz="2000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二是：正确地做事情。</a:t>
            </a:r>
            <a:endParaRPr lang="SimHei" altLang="SimHei" sz="2000"/>
          </a:p>
          <a:p>
            <a:pPr marL="240665" algn="l" rtl="0" eaLnBrk="0">
              <a:lnSpc>
                <a:spcPts val="5155"/>
              </a:lnSpc>
            </a:pPr>
            <a:r>
              <a:rPr sz="20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哪个更重要?</a:t>
            </a:r>
            <a:endParaRPr lang="SimHei" altLang="SimHei" sz="2000"/>
          </a:p>
        </p:txBody>
      </p:sp>
      <p:sp>
        <p:nvSpPr>
          <p:cNvPr id="596" name="textbox 596"/>
          <p:cNvSpPr/>
          <p:nvPr/>
        </p:nvSpPr>
        <p:spPr>
          <a:xfrm>
            <a:off x="3345403" y="3774730"/>
            <a:ext cx="3662679" cy="1044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另一种是印在全体员工心里贯穿于整个业务流程中的制</a:t>
            </a:r>
            <a:endParaRPr lang="SimHei" altLang="SimHei" sz="1200"/>
          </a:p>
          <a:p>
            <a:pPr marL="12700" algn="l" rtl="0" eaLnBrk="0">
              <a:lnSpc>
                <a:spcPct val="157000"/>
              </a:lnSpc>
              <a:spcBef>
                <a:spcPts val="22"/>
              </a:spcBef>
            </a:pP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度。目前集团的许多管理制度还只停留在</a:t>
            </a: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书面上，没有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落实到工作流程之中。这需要我们财</a:t>
            </a:r>
            <a:r>
              <a:rPr sz="12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务人员不断的去宣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导，去坚持!</a:t>
            </a:r>
            <a:endParaRPr lang="SimHei" altLang="SimHei" sz="1200"/>
          </a:p>
        </p:txBody>
      </p:sp>
      <p:pic>
        <p:nvPicPr>
          <p:cNvPr id="598" name="picture 5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59449" y="6616746"/>
            <a:ext cx="1181090" cy="2781246"/>
          </a:xfrm>
          <a:prstGeom prst="rect">
            <a:avLst/>
          </a:prstGeom>
        </p:spPr>
      </p:pic>
      <p:grpSp>
        <p:nvGrpSpPr>
          <p:cNvPr id="42" name="group 42"/>
          <p:cNvGrpSpPr/>
          <p:nvPr/>
        </p:nvGrpSpPr>
        <p:grpSpPr>
          <a:xfrm rot="21600000">
            <a:off x="1406538" y="6076943"/>
            <a:ext cx="5226005" cy="495318"/>
            <a:chExt cx="5226005" cy="495318"/>
          </a:xfrm>
        </p:grpSpPr>
        <p:pic>
          <p:nvPicPr>
            <p:cNvPr id="600" name="picture 60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5226005" cy="495318"/>
            </a:xfrm>
            <a:prstGeom prst="rect">
              <a:avLst/>
            </a:prstGeom>
          </p:spPr>
        </p:pic>
        <p:sp>
          <p:nvSpPr>
            <p:cNvPr id="602" name="textbox 602"/>
            <p:cNvSpPr/>
            <p:nvPr/>
          </p:nvSpPr>
          <p:spPr>
            <a:xfrm>
              <a:off x="-12700" y="-12700"/>
              <a:ext cx="5251450" cy="5543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marL="377825" algn="l" rtl="0" eaLnBrk="0">
                <a:lnSpc>
                  <a:spcPct val="95000"/>
                </a:lnSpc>
                <a:spcBef>
                  <a:spcPts val="1"/>
                </a:spcBef>
              </a:pPr>
              <a:r>
                <a:rPr sz="1800" b="1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讨论二</a:t>
              </a:r>
              <a:endParaRPr lang="SimSun" altLang="SimSun" sz="1800"/>
            </a:p>
          </p:txBody>
        </p:sp>
      </p:grpSp>
      <p:sp>
        <p:nvSpPr>
          <p:cNvPr id="604" name="textbox 604"/>
          <p:cNvSpPr/>
          <p:nvPr/>
        </p:nvSpPr>
        <p:spPr>
          <a:xfrm>
            <a:off x="5219189" y="2719675"/>
            <a:ext cx="2007235" cy="227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6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4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一种是写在纸上的制度；</a:t>
            </a:r>
            <a:endParaRPr lang="SimHei" altLang="SimHei" sz="14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6708776" y="4698992"/>
            <a:ext cx="577877" cy="311177"/>
            <a:chExt cx="577877" cy="311177"/>
          </a:xfrm>
        </p:grpSpPr>
        <p:pic>
          <p:nvPicPr>
            <p:cNvPr id="606" name="picture 60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577877" cy="311177"/>
            </a:xfrm>
            <a:prstGeom prst="rect">
              <a:avLst/>
            </a:prstGeom>
          </p:spPr>
        </p:pic>
        <p:sp>
          <p:nvSpPr>
            <p:cNvPr id="608" name="textbox 608"/>
            <p:cNvSpPr/>
            <p:nvPr/>
          </p:nvSpPr>
          <p:spPr>
            <a:xfrm>
              <a:off x="-12700" y="-12700"/>
              <a:ext cx="603884" cy="3695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254000" algn="l" rtl="0" eaLnBrk="0">
                <a:lnSpc>
                  <a:spcPct val="81000"/>
                </a:lnSpc>
                <a:spcBef>
                  <a:spcPts val="5"/>
                </a:spcBef>
              </a:pPr>
              <a:r>
                <a:rPr sz="10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2</a:t>
              </a:r>
              <a:endParaRPr lang="SimSun" altLang="SimSun" sz="1000"/>
            </a:p>
          </p:txBody>
        </p:sp>
      </p:grpSp>
      <p:sp>
        <p:nvSpPr>
          <p:cNvPr id="610" name="textbox 610"/>
          <p:cNvSpPr/>
          <p:nvPr/>
        </p:nvSpPr>
        <p:spPr>
          <a:xfrm>
            <a:off x="6372235" y="1296036"/>
            <a:ext cx="1392555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0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1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6810345" y="2489200"/>
            <a:ext cx="381016" cy="196865"/>
            <a:chExt cx="381016" cy="196865"/>
          </a:xfrm>
        </p:grpSpPr>
        <p:pic>
          <p:nvPicPr>
            <p:cNvPr id="612" name="picture 61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381016" cy="196865"/>
            </a:xfrm>
            <a:prstGeom prst="rect">
              <a:avLst/>
            </a:prstGeom>
          </p:spPr>
        </p:pic>
        <p:sp>
          <p:nvSpPr>
            <p:cNvPr id="614" name="textbox 614"/>
            <p:cNvSpPr/>
            <p:nvPr/>
          </p:nvSpPr>
          <p:spPr>
            <a:xfrm>
              <a:off x="-12700" y="-12700"/>
              <a:ext cx="407034" cy="2552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7000"/>
                </a:lnSpc>
              </a:pPr>
              <a:endParaRPr lang="Arial" altLang="Arial" sz="500"/>
            </a:p>
            <a:p>
              <a:pPr marL="152400" algn="l" rtl="0" eaLnBrk="0">
                <a:lnSpc>
                  <a:spcPct val="82000"/>
                </a:lnSpc>
                <a:spcBef>
                  <a:spcPts val="3"/>
                </a:spcBef>
              </a:pPr>
              <a:r>
                <a:rPr sz="10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1</a:t>
              </a:r>
              <a:endParaRPr lang="SimSun" altLang="SimSun" sz="1000"/>
            </a:p>
          </p:txBody>
        </p:sp>
      </p:grpSp>
      <p:sp>
        <p:nvSpPr>
          <p:cNvPr id="616" name="textbox 616"/>
          <p:cNvSpPr/>
          <p:nvPr/>
        </p:nvSpPr>
        <p:spPr>
          <a:xfrm>
            <a:off x="7623206" y="10180863"/>
            <a:ext cx="152400" cy="149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95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22</a:t>
            </a:r>
            <a:endParaRPr lang="SimSun" altLang="SimSun" sz="10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8" name="group 48"/>
          <p:cNvGrpSpPr/>
          <p:nvPr/>
        </p:nvGrpSpPr>
        <p:grpSpPr>
          <a:xfrm rot="21600000">
            <a:off x="1444655" y="2539994"/>
            <a:ext cx="6045137" cy="2565453"/>
            <a:chExt cx="6045137" cy="2565453"/>
          </a:xfrm>
        </p:grpSpPr>
        <p:pic>
          <p:nvPicPr>
            <p:cNvPr id="618" name="picture 61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045137" cy="2565453"/>
            </a:xfrm>
            <a:prstGeom prst="rect">
              <a:avLst/>
            </a:prstGeom>
          </p:spPr>
        </p:pic>
        <p:sp>
          <p:nvSpPr>
            <p:cNvPr id="620" name="textbox 620"/>
            <p:cNvSpPr/>
            <p:nvPr/>
          </p:nvSpPr>
          <p:spPr>
            <a:xfrm>
              <a:off x="-12700" y="-12700"/>
              <a:ext cx="6070600" cy="26142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marL="2132964" algn="l" rtl="0" eaLnBrk="0">
                <a:lnSpc>
                  <a:spcPct val="85000"/>
                </a:lnSpc>
                <a:spcBef>
                  <a:spcPts val="7"/>
                </a:spcBef>
              </a:pPr>
              <a:r>
                <a:rPr sz="18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对效率和效果两者的区别是这样</a:t>
              </a:r>
              <a:endParaRPr lang="SimHei" altLang="SimHei" sz="1800"/>
            </a:p>
            <a:p>
              <a:pPr marL="2132964" algn="l" rtl="0" eaLnBrk="0">
                <a:lnSpc>
                  <a:spcPts val="3172"/>
                </a:lnSpc>
              </a:pPr>
              <a:r>
                <a:rPr sz="1800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解释的：效率是指正确地做事，</a:t>
              </a:r>
              <a:endParaRPr lang="SimHei" altLang="SimHei" sz="1800"/>
            </a:p>
            <a:p>
              <a:pPr marL="2132964" algn="l" rtl="0" eaLnBrk="0">
                <a:lnSpc>
                  <a:spcPct val="95000"/>
                </a:lnSpc>
                <a:spcBef>
                  <a:spcPts val="1511"/>
                </a:spcBef>
              </a:pPr>
              <a:r>
                <a:rPr sz="1800" kern="0" spc="-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效果是指做正确的事。</a:t>
              </a:r>
              <a:endParaRPr lang="SimHei" altLang="SimHei" sz="18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19000"/>
                </a:lnSpc>
              </a:pPr>
              <a:endParaRPr lang="Arial" altLang="Arial" sz="300"/>
            </a:p>
            <a:p>
              <a:pPr marL="2717164" algn="l" rtl="0" eaLnBrk="0">
                <a:lnSpc>
                  <a:spcPct val="98000"/>
                </a:lnSpc>
                <a:spcBef>
                  <a:spcPts val="2"/>
                </a:spcBef>
              </a:pPr>
              <a:r>
                <a:rPr sz="1400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《有成效的管理者》一书的作</a:t>
              </a:r>
              <a:r>
                <a:rPr sz="1400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者彼德·杜克</a:t>
              </a:r>
              <a:endParaRPr lang="SimHei" altLang="SimHei" sz="14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2974997" y="6699299"/>
            <a:ext cx="3086096" cy="1701747"/>
            <a:chExt cx="3086096" cy="1701747"/>
          </a:xfrm>
        </p:grpSpPr>
        <p:pic>
          <p:nvPicPr>
            <p:cNvPr id="622" name="picture 62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086096" cy="1701747"/>
            </a:xfrm>
            <a:prstGeom prst="rect">
              <a:avLst/>
            </a:prstGeom>
          </p:spPr>
        </p:pic>
        <p:sp>
          <p:nvSpPr>
            <p:cNvPr id="624" name="textbox 624"/>
            <p:cNvSpPr/>
            <p:nvPr/>
          </p:nvSpPr>
          <p:spPr>
            <a:xfrm>
              <a:off x="-12700" y="-12700"/>
              <a:ext cx="3111500" cy="175069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6694"/>
                </a:lnSpc>
              </a:pPr>
              <a:endParaRPr lang="Arial" altLang="Arial" sz="100"/>
            </a:p>
            <a:p>
              <a:pPr marL="602615" algn="l" rtl="0" eaLnBrk="0">
                <a:lnSpc>
                  <a:spcPct val="82000"/>
                </a:lnSpc>
              </a:pPr>
              <a:r>
                <a:rPr sz="4000" b="1" kern="0" spc="-3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PART  2</a:t>
              </a:r>
              <a:endParaRPr lang="Arial" altLang="Arial" sz="4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300"/>
            </a:p>
            <a:p>
              <a:pPr marL="218440" algn="l" rtl="0" eaLnBrk="0">
                <a:lnSpc>
                  <a:spcPct val="98000"/>
                </a:lnSpc>
              </a:pPr>
              <a:r>
                <a:rPr sz="1400" b="1" kern="0" spc="-5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《进一步加强财会监督》的出台背景</a:t>
              </a:r>
              <a:endParaRPr lang="SimHei" altLang="SimHei" sz="1400"/>
            </a:p>
          </p:txBody>
        </p:sp>
      </p:grpSp>
      <p:sp>
        <p:nvSpPr>
          <p:cNvPr id="626" name="textbox 626"/>
          <p:cNvSpPr/>
          <p:nvPr/>
        </p:nvSpPr>
        <p:spPr>
          <a:xfrm>
            <a:off x="6365882" y="1314384"/>
            <a:ext cx="1412239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b="1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9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900"/>
          </a:p>
        </p:txBody>
      </p:sp>
      <p:sp>
        <p:nvSpPr>
          <p:cNvPr id="628" name="rect"/>
          <p:cNvSpPr/>
          <p:nvPr/>
        </p:nvSpPr>
        <p:spPr>
          <a:xfrm>
            <a:off x="1406537" y="2089160"/>
            <a:ext cx="6102312" cy="6309"/>
          </a:xfrm>
          <a:prstGeom prst="rect">
            <a:avLst/>
          </a:prstGeom>
          <a:solidFill>
            <a:srgbClr val="000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0" name="textbox 630"/>
          <p:cNvSpPr/>
          <p:nvPr/>
        </p:nvSpPr>
        <p:spPr>
          <a:xfrm>
            <a:off x="7624931" y="10189005"/>
            <a:ext cx="140335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7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23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2" name="textbox 632"/>
          <p:cNvSpPr/>
          <p:nvPr/>
        </p:nvSpPr>
        <p:spPr>
          <a:xfrm>
            <a:off x="3375002" y="3053136"/>
            <a:ext cx="3727450" cy="1811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以习近平同志为核心的党中央总揽全局、审时度势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，作出健全党和国家监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督体系的战略部署，将财会监督作为党和国家监督体系的重要组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成部分，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为新时代推进财会监督工作提供了根本遵循。习近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平总书记在十九届中央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纪委四次全会上发表重要讲话，强调要完善党和国家监督体系，以党内监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督为主导，推动人大监督、民主监督、行政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监督、司法监督、审计监督、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财会监督、统计监督、群众监督、舆论监督有机贯通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、相互协调。在十九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届中央纪委六次全会上，习近平总书记指出，审计监督、财会监督、统计 监督都是党和国家监督体系的重要组成部分，要推动规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范用权，及时校准</a:t>
            </a:r>
            <a:endParaRPr lang="SimHei" altLang="SimHei" sz="900"/>
          </a:p>
          <a:p>
            <a:pPr marL="12700" algn="l" rtl="0" eaLnBrk="0">
              <a:lnSpc>
                <a:spcPct val="124000"/>
              </a:lnSpc>
              <a:spcBef>
                <a:spcPts val="254"/>
              </a:spcBef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纠偏，严肃财经纪律。2022年4月19日，习近平总书记在中央全面深化改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革委员会第二十五次会议上再次强调，要严肃财经纪律，维护财经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秩序，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健全财会监督机制。</a:t>
            </a:r>
            <a:endParaRPr lang="SimSun" altLang="SimSun" sz="900"/>
          </a:p>
        </p:txBody>
      </p:sp>
      <p:sp>
        <p:nvSpPr>
          <p:cNvPr id="634" name="textbox 634"/>
          <p:cNvSpPr/>
          <p:nvPr/>
        </p:nvSpPr>
        <p:spPr>
          <a:xfrm>
            <a:off x="3730607" y="7117164"/>
            <a:ext cx="3286759" cy="142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2475"/>
              </a:lnSpc>
            </a:pPr>
            <a:endParaRPr lang="Arial" altLang="Arial" sz="100"/>
          </a:p>
          <a:p>
            <a:pPr marL="12700" algn="l" rtl="0" eaLnBrk="0">
              <a:lnSpc>
                <a:spcPct val="114000"/>
              </a:lnSpc>
            </a:pP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党的十八大以来，财会监督在推进全面从严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治党、维护中央政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令畅通、规范财经秩序、促进经济社会健康发展等方面发挥了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重要作用。但也要看到，财会监督工作还存在一些问题和短板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财会监督体系尚待完善，工作机制有待理顺，法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治建设亟待健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全，信息化水平不高，监督能力有待提升，制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约了财会监督职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能作用有效发挥。同时，财经纪律松弛现象不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同程度存在，违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规使用财政资金、财务造假多发、会计信息失真、部分中介机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构“看门人”职责失守等问题，严重违反国家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财经纪律，扰乱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市场经济秩序，亟需强化监督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和治理规范。</a:t>
            </a:r>
            <a:endParaRPr lang="SimHei" altLang="SimHei" sz="900"/>
          </a:p>
        </p:txBody>
      </p:sp>
      <p:pic>
        <p:nvPicPr>
          <p:cNvPr id="636" name="picture 6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49437" y="7099339"/>
            <a:ext cx="1758967" cy="1498573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 rot="21600000">
            <a:off x="1781201" y="3067072"/>
            <a:ext cx="1339834" cy="1720781"/>
            <a:chExt cx="1339834" cy="1720781"/>
          </a:xfrm>
        </p:grpSpPr>
        <p:pic>
          <p:nvPicPr>
            <p:cNvPr id="638" name="picture 63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339834" cy="1720781"/>
            </a:xfrm>
            <a:prstGeom prst="rect">
              <a:avLst/>
            </a:prstGeom>
          </p:spPr>
        </p:pic>
        <p:sp>
          <p:nvSpPr>
            <p:cNvPr id="640" name="textbox 640"/>
            <p:cNvSpPr/>
            <p:nvPr/>
          </p:nvSpPr>
          <p:spPr>
            <a:xfrm>
              <a:off x="-12700" y="-12700"/>
              <a:ext cx="1365250" cy="17697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8259"/>
                </a:lnSpc>
              </a:pPr>
              <a:endParaRPr lang="Arial" altLang="Arial" sz="100"/>
            </a:p>
            <a:p>
              <a:pPr marL="326390" algn="l" rtl="0" eaLnBrk="0">
                <a:lnSpc>
                  <a:spcPct val="98000"/>
                </a:lnSpc>
              </a:pPr>
              <a:r>
                <a:rPr sz="1400" b="1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出台背景</a:t>
              </a:r>
              <a:endParaRPr lang="SimHei" altLang="SimHei" sz="14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1762143" y="2146263"/>
            <a:ext cx="2235200" cy="266693"/>
            <a:chExt cx="2235200" cy="266693"/>
          </a:xfrm>
        </p:grpSpPr>
        <p:pic>
          <p:nvPicPr>
            <p:cNvPr id="642" name="picture 64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235200" cy="266693"/>
            </a:xfrm>
            <a:prstGeom prst="rect">
              <a:avLst/>
            </a:prstGeom>
          </p:spPr>
        </p:pic>
        <p:sp>
          <p:nvSpPr>
            <p:cNvPr id="644" name="textbox 644"/>
            <p:cNvSpPr/>
            <p:nvPr/>
          </p:nvSpPr>
          <p:spPr>
            <a:xfrm>
              <a:off x="-12700" y="-12700"/>
              <a:ext cx="2261235" cy="3073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700"/>
            </a:p>
            <a:p>
              <a:pPr marL="287020" algn="l" rtl="0" eaLnBrk="0">
                <a:lnSpc>
                  <a:spcPct val="100000"/>
                </a:lnSpc>
                <a:spcBef>
                  <a:spcPts val="5"/>
                </a:spcBef>
              </a:pPr>
              <a:r>
                <a:rPr sz="900" b="1" kern="0" spc="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《意见》出台的背景和重要意义</a:t>
              </a:r>
              <a:endParaRPr lang="SimHei" altLang="SimHei" sz="900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1724026" y="6134153"/>
            <a:ext cx="2286022" cy="260277"/>
            <a:chExt cx="2286022" cy="260277"/>
          </a:xfrm>
        </p:grpSpPr>
        <p:pic>
          <p:nvPicPr>
            <p:cNvPr id="646" name="picture 64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286022" cy="260277"/>
            </a:xfrm>
            <a:prstGeom prst="rect">
              <a:avLst/>
            </a:prstGeom>
          </p:spPr>
        </p:pic>
        <p:sp>
          <p:nvSpPr>
            <p:cNvPr id="648" name="textbox 648"/>
            <p:cNvSpPr/>
            <p:nvPr/>
          </p:nvSpPr>
          <p:spPr>
            <a:xfrm>
              <a:off x="-12700" y="-12700"/>
              <a:ext cx="2312035" cy="30099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700"/>
            </a:p>
            <a:p>
              <a:pPr marL="325120" algn="l" rtl="0" eaLnBrk="0">
                <a:lnSpc>
                  <a:spcPct val="100000"/>
                </a:lnSpc>
                <a:spcBef>
                  <a:spcPts val="5"/>
                </a:spcBef>
              </a:pPr>
              <a:r>
                <a:rPr sz="900" b="1" kern="0" spc="5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《意见》出台的背景和重要意义</a:t>
              </a:r>
              <a:endParaRPr lang="SimHei" altLang="SimHei" sz="900"/>
            </a:p>
          </p:txBody>
        </p:sp>
      </p:grpSp>
      <p:sp>
        <p:nvSpPr>
          <p:cNvPr id="650" name="textbox 650"/>
          <p:cNvSpPr/>
          <p:nvPr/>
        </p:nvSpPr>
        <p:spPr>
          <a:xfrm>
            <a:off x="6365882" y="1314384"/>
            <a:ext cx="1412239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b="1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9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900"/>
          </a:p>
        </p:txBody>
      </p:sp>
      <p:sp>
        <p:nvSpPr>
          <p:cNvPr id="652" name="textbox 652"/>
          <p:cNvSpPr/>
          <p:nvPr/>
        </p:nvSpPr>
        <p:spPr>
          <a:xfrm>
            <a:off x="7631284" y="10189766"/>
            <a:ext cx="140335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04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24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4" name="textbox 654"/>
          <p:cNvSpPr/>
          <p:nvPr/>
        </p:nvSpPr>
        <p:spPr>
          <a:xfrm>
            <a:off x="3606830" y="3153602"/>
            <a:ext cx="3381375" cy="1381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818"/>
              </a:lnSpc>
            </a:pPr>
            <a:endParaRPr lang="Arial" altLang="Arial" sz="100"/>
          </a:p>
          <a:p>
            <a:pPr marL="15240" indent="57150" algn="l" rtl="0" eaLnBrk="0">
              <a:lnSpc>
                <a:spcPct val="141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《意见》的出台是贯彻落实习近平总书记关于财会监督重要论述精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神的具体行动，是贯彻落实党中央、国务院关于加强财会监督工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决策部署的重大举措。《意见》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对新时代建立健全财会监督体系、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完善工作机制等方面作出了顶层设计，对进一步健全党和国家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监督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体系、推进国家治理体系和治理能力现代化，对进一步推进全面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严治党、维护中央政令畅通，对进一步健全财政职能、加强财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政管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理、严肃财经纪律、维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护财经秩序等方面都具有重要意义。</a:t>
            </a:r>
            <a:endParaRPr lang="SimSun" altLang="SimSun" sz="900"/>
          </a:p>
        </p:txBody>
      </p:sp>
      <p:sp>
        <p:nvSpPr>
          <p:cNvPr id="656" name="textbox 656"/>
          <p:cNvSpPr/>
          <p:nvPr/>
        </p:nvSpPr>
        <p:spPr>
          <a:xfrm>
            <a:off x="2670144" y="6798240"/>
            <a:ext cx="3649979" cy="1016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257"/>
              </a:lnSpc>
            </a:pPr>
            <a:endParaRPr lang="Arial" altLang="Arial" sz="100"/>
          </a:p>
          <a:p>
            <a:pPr marL="450850" indent="-438150" algn="l" rtl="0" eaLnBrk="0">
              <a:lnSpc>
                <a:spcPct val="93000"/>
              </a:lnSpc>
            </a:pPr>
            <a:r>
              <a:rPr sz="3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博元投资案例分析</a:t>
            </a:r>
            <a:r>
              <a:rPr sz="35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5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一恶劣的造假</a:t>
            </a:r>
            <a:endParaRPr lang="SimHei" altLang="SimHei" sz="3500"/>
          </a:p>
        </p:txBody>
      </p:sp>
      <p:pic>
        <p:nvPicPr>
          <p:cNvPr id="658" name="picture 6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04968" y="3124175"/>
            <a:ext cx="1765320" cy="1498572"/>
          </a:xfrm>
          <a:prstGeom prst="rect">
            <a:avLst/>
          </a:prstGeom>
        </p:spPr>
      </p:pic>
      <p:grpSp>
        <p:nvGrpSpPr>
          <p:cNvPr id="58" name="group 58"/>
          <p:cNvGrpSpPr/>
          <p:nvPr/>
        </p:nvGrpSpPr>
        <p:grpSpPr>
          <a:xfrm rot="21600000">
            <a:off x="1762143" y="2146263"/>
            <a:ext cx="2235200" cy="266693"/>
            <a:chExt cx="2235200" cy="266693"/>
          </a:xfrm>
        </p:grpSpPr>
        <p:pic>
          <p:nvPicPr>
            <p:cNvPr id="660" name="picture 66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235200" cy="266693"/>
            </a:xfrm>
            <a:prstGeom prst="rect">
              <a:avLst/>
            </a:prstGeom>
          </p:spPr>
        </p:pic>
        <p:sp>
          <p:nvSpPr>
            <p:cNvPr id="662" name="textbox 662"/>
            <p:cNvSpPr/>
            <p:nvPr/>
          </p:nvSpPr>
          <p:spPr>
            <a:xfrm>
              <a:off x="-12700" y="-12700"/>
              <a:ext cx="2261235" cy="3073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700"/>
            </a:p>
            <a:p>
              <a:pPr marL="280670" algn="l" rtl="0" eaLnBrk="0">
                <a:lnSpc>
                  <a:spcPct val="100000"/>
                </a:lnSpc>
                <a:spcBef>
                  <a:spcPts val="5"/>
                </a:spcBef>
              </a:pPr>
              <a:r>
                <a:rPr sz="900" b="1" kern="0" spc="5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《意见》出台的背景和重要意</a:t>
              </a:r>
              <a:r>
                <a:rPr sz="900" b="1" kern="0" spc="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义</a:t>
              </a:r>
              <a:endParaRPr lang="SimHei" altLang="SimHei" sz="900"/>
            </a:p>
          </p:txBody>
        </p:sp>
      </p:grpSp>
      <p:sp>
        <p:nvSpPr>
          <p:cNvPr id="664" name="textbox 664"/>
          <p:cNvSpPr/>
          <p:nvPr/>
        </p:nvSpPr>
        <p:spPr>
          <a:xfrm>
            <a:off x="6365882" y="1308076"/>
            <a:ext cx="1399539" cy="143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5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b="1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   </a:t>
            </a:r>
            <a:r>
              <a:rPr sz="900" b="1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9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900"/>
          </a:p>
        </p:txBody>
      </p:sp>
      <p:sp>
        <p:nvSpPr>
          <p:cNvPr id="666" name="textbox 666"/>
          <p:cNvSpPr/>
          <p:nvPr/>
        </p:nvSpPr>
        <p:spPr>
          <a:xfrm>
            <a:off x="7623206" y="10189766"/>
            <a:ext cx="140335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78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25</a:t>
            </a:r>
            <a:endParaRPr lang="SimSun" altLang="SimSun" sz="9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textbox 668"/>
          <p:cNvSpPr/>
          <p:nvPr/>
        </p:nvSpPr>
        <p:spPr>
          <a:xfrm>
            <a:off x="5425146" y="6454977"/>
            <a:ext cx="1251585" cy="1321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437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6500" b="1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65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algn="l" rtl="0" eaLnBrk="0">
              <a:lnSpc>
                <a:spcPct val="10988"/>
              </a:lnSpc>
            </a:pPr>
            <a:endParaRPr lang="Arial" altLang="Arial" sz="100"/>
          </a:p>
          <a:p>
            <a:pPr marL="49530" algn="l" rtl="0" eaLnBrk="0">
              <a:lnSpc>
                <a:spcPct val="95000"/>
              </a:lnSpc>
            </a:pP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事件概述</a:t>
            </a:r>
            <a:endParaRPr lang="SimHei" altLang="SimHei" sz="2300"/>
          </a:p>
        </p:txBody>
      </p:sp>
      <p:sp>
        <p:nvSpPr>
          <p:cNvPr id="670" name="textbox 670"/>
          <p:cNvSpPr/>
          <p:nvPr/>
        </p:nvSpPr>
        <p:spPr>
          <a:xfrm>
            <a:off x="1886953" y="2400620"/>
            <a:ext cx="1180464" cy="360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567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2200" b="1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22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2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2200"/>
          </a:p>
        </p:txBody>
      </p:sp>
      <p:sp>
        <p:nvSpPr>
          <p:cNvPr id="672" name="textbox 672"/>
          <p:cNvSpPr/>
          <p:nvPr/>
        </p:nvSpPr>
        <p:spPr>
          <a:xfrm>
            <a:off x="2018561" y="4525043"/>
            <a:ext cx="160972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博元投资造假的影响</a:t>
            </a:r>
            <a:endParaRPr lang="SimHei" altLang="SimHei" sz="13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968867" y="4190948"/>
            <a:ext cx="971523" cy="260384"/>
            <a:chExt cx="971523" cy="260384"/>
          </a:xfrm>
        </p:grpSpPr>
        <p:pic>
          <p:nvPicPr>
            <p:cNvPr id="674" name="picture 67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971523" cy="260384"/>
            </a:xfrm>
            <a:prstGeom prst="rect">
              <a:avLst/>
            </a:prstGeom>
          </p:spPr>
        </p:pic>
        <p:sp>
          <p:nvSpPr>
            <p:cNvPr id="676" name="textbox 676"/>
            <p:cNvSpPr/>
            <p:nvPr/>
          </p:nvSpPr>
          <p:spPr>
            <a:xfrm>
              <a:off x="-12700" y="-12700"/>
              <a:ext cx="996950" cy="3168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800"/>
            </a:p>
            <a:p>
              <a:pPr marL="38100" algn="l" rtl="0" eaLnBrk="0">
                <a:lnSpc>
                  <a:spcPct val="81000"/>
                </a:lnSpc>
                <a:spcBef>
                  <a:spcPts val="1"/>
                </a:spcBef>
              </a:pPr>
              <a:r>
                <a:rPr sz="1000" b="1" kern="0" spc="-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PART       </a:t>
              </a:r>
              <a:r>
                <a:rPr sz="10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 4</a:t>
              </a:r>
              <a:endParaRPr lang="Arial" altLang="Arial" sz="1000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2016103" y="3257521"/>
            <a:ext cx="965246" cy="260384"/>
            <a:chExt cx="965246" cy="260384"/>
          </a:xfrm>
        </p:grpSpPr>
        <p:pic>
          <p:nvPicPr>
            <p:cNvPr id="678" name="picture 67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965246" cy="260384"/>
            </a:xfrm>
            <a:prstGeom prst="rect">
              <a:avLst/>
            </a:prstGeom>
          </p:spPr>
        </p:pic>
        <p:sp>
          <p:nvSpPr>
            <p:cNvPr id="680" name="textbox 680"/>
            <p:cNvSpPr/>
            <p:nvPr/>
          </p:nvSpPr>
          <p:spPr>
            <a:xfrm>
              <a:off x="-12700" y="-12700"/>
              <a:ext cx="991235" cy="3168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800"/>
            </a:p>
            <a:p>
              <a:pPr marL="57150" algn="l" rtl="0" eaLnBrk="0">
                <a:lnSpc>
                  <a:spcPct val="81000"/>
                </a:lnSpc>
                <a:spcBef>
                  <a:spcPts val="1"/>
                </a:spcBef>
              </a:pPr>
              <a:r>
                <a:rPr sz="10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PART</a:t>
              </a:r>
              <a:r>
                <a:rPr sz="1000" b="1" kern="0" spc="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        </a:t>
              </a:r>
              <a:r>
                <a:rPr sz="10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1</a:t>
              </a:r>
              <a:endParaRPr lang="Arial" altLang="Arial" sz="1000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2035162" y="4184638"/>
            <a:ext cx="965246" cy="260384"/>
            <a:chExt cx="965246" cy="260384"/>
          </a:xfrm>
        </p:grpSpPr>
        <p:pic>
          <p:nvPicPr>
            <p:cNvPr id="682" name="picture 68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965246" cy="260384"/>
            </a:xfrm>
            <a:prstGeom prst="rect">
              <a:avLst/>
            </a:prstGeom>
          </p:spPr>
        </p:pic>
        <p:sp>
          <p:nvSpPr>
            <p:cNvPr id="684" name="textbox 684"/>
            <p:cNvSpPr/>
            <p:nvPr/>
          </p:nvSpPr>
          <p:spPr>
            <a:xfrm>
              <a:off x="-12700" y="-12700"/>
              <a:ext cx="991235" cy="3168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700"/>
            </a:p>
            <a:p>
              <a:pPr marL="76200" algn="l" rtl="0" eaLnBrk="0">
                <a:lnSpc>
                  <a:spcPct val="81000"/>
                </a:lnSpc>
                <a:spcBef>
                  <a:spcPts val="3"/>
                </a:spcBef>
              </a:pPr>
              <a:r>
                <a:rPr sz="10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PART</a:t>
              </a:r>
              <a:r>
                <a:rPr sz="1000" b="1" kern="0" spc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      </a:t>
              </a:r>
              <a:r>
                <a:rPr sz="1000" b="1" kern="0" spc="-2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2</a:t>
              </a:r>
              <a:endParaRPr lang="Arial" altLang="Arial" sz="1000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949808" y="3251212"/>
            <a:ext cx="965246" cy="260384"/>
            <a:chExt cx="965246" cy="260384"/>
          </a:xfrm>
        </p:grpSpPr>
        <p:pic>
          <p:nvPicPr>
            <p:cNvPr id="686" name="picture 686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965246" cy="260384"/>
            </a:xfrm>
            <a:prstGeom prst="rect">
              <a:avLst/>
            </a:prstGeom>
          </p:spPr>
        </p:pic>
        <p:sp>
          <p:nvSpPr>
            <p:cNvPr id="688" name="textbox 688"/>
            <p:cNvSpPr/>
            <p:nvPr/>
          </p:nvSpPr>
          <p:spPr>
            <a:xfrm>
              <a:off x="-12700" y="-12700"/>
              <a:ext cx="991235" cy="3149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900"/>
            </a:p>
            <a:p>
              <a:pPr marL="57150" algn="l" rtl="0" eaLnBrk="0">
                <a:lnSpc>
                  <a:spcPct val="81000"/>
                </a:lnSpc>
                <a:spcBef>
                  <a:spcPts val="4"/>
                </a:spcBef>
              </a:pPr>
              <a:r>
                <a:rPr sz="1000" b="1" kern="0" spc="-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PART        3</a:t>
              </a:r>
              <a:endParaRPr lang="Arial" altLang="Arial" sz="1000"/>
            </a:p>
          </p:txBody>
        </p:sp>
      </p:grpSp>
      <p:sp>
        <p:nvSpPr>
          <p:cNvPr id="690" name="textbox 690"/>
          <p:cNvSpPr/>
          <p:nvPr/>
        </p:nvSpPr>
        <p:spPr>
          <a:xfrm>
            <a:off x="4984029" y="3611164"/>
            <a:ext cx="1432560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9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会计职业道德问题</a:t>
            </a:r>
            <a:endParaRPr lang="SimHei" altLang="SimHei" sz="1300"/>
          </a:p>
        </p:txBody>
      </p:sp>
      <p:sp>
        <p:nvSpPr>
          <p:cNvPr id="692" name="textbox 692"/>
          <p:cNvSpPr/>
          <p:nvPr/>
        </p:nvSpPr>
        <p:spPr>
          <a:xfrm>
            <a:off x="6372235" y="1302056"/>
            <a:ext cx="1399539" cy="149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29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   Wedn</a:t>
            </a:r>
            <a:r>
              <a:rPr sz="10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esday</a:t>
            </a:r>
            <a:endParaRPr lang="Arial" altLang="Arial" sz="1000"/>
          </a:p>
        </p:txBody>
      </p:sp>
      <p:sp>
        <p:nvSpPr>
          <p:cNvPr id="694" name="textbox 694"/>
          <p:cNvSpPr/>
          <p:nvPr/>
        </p:nvSpPr>
        <p:spPr>
          <a:xfrm>
            <a:off x="4984030" y="4537767"/>
            <a:ext cx="909955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启示及对策</a:t>
            </a:r>
            <a:endParaRPr lang="SimHei" altLang="SimHei" sz="1300"/>
          </a:p>
        </p:txBody>
      </p:sp>
      <p:sp>
        <p:nvSpPr>
          <p:cNvPr id="696" name="textbox 696"/>
          <p:cNvSpPr/>
          <p:nvPr/>
        </p:nvSpPr>
        <p:spPr>
          <a:xfrm>
            <a:off x="2018561" y="3590931"/>
            <a:ext cx="700405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事件概述</a:t>
            </a:r>
            <a:endParaRPr lang="SimHei" altLang="SimHei" sz="1300"/>
          </a:p>
        </p:txBody>
      </p:sp>
      <p:pic>
        <p:nvPicPr>
          <p:cNvPr id="698" name="picture 69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692262" y="2362162"/>
            <a:ext cx="1835125" cy="6415"/>
          </a:xfrm>
          <a:prstGeom prst="rect">
            <a:avLst/>
          </a:prstGeom>
        </p:spPr>
      </p:pic>
      <p:sp>
        <p:nvSpPr>
          <p:cNvPr id="700" name="textbox 700"/>
          <p:cNvSpPr/>
          <p:nvPr/>
        </p:nvSpPr>
        <p:spPr>
          <a:xfrm>
            <a:off x="7623207" y="10185314"/>
            <a:ext cx="146050" cy="145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0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26</a:t>
            </a:r>
            <a:endParaRPr lang="SimSun" altLang="SimSun" sz="1000"/>
          </a:p>
        </p:txBody>
      </p:sp>
      <p:pic>
        <p:nvPicPr>
          <p:cNvPr id="702" name="picture 70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435459" y="3263935"/>
            <a:ext cx="6352" cy="15747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8" name="group 68"/>
          <p:cNvGrpSpPr/>
          <p:nvPr/>
        </p:nvGrpSpPr>
        <p:grpSpPr>
          <a:xfrm rot="21600000">
            <a:off x="1708123" y="2752734"/>
            <a:ext cx="4997445" cy="3606763"/>
            <a:chExt cx="4997445" cy="3606763"/>
          </a:xfrm>
        </p:grpSpPr>
        <p:pic>
          <p:nvPicPr>
            <p:cNvPr id="704" name="picture 70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23861" y="0"/>
              <a:ext cx="4673584" cy="2635273"/>
            </a:xfrm>
            <a:prstGeom prst="rect">
              <a:avLst/>
            </a:prstGeom>
          </p:spPr>
        </p:pic>
        <p:sp>
          <p:nvSpPr>
            <p:cNvPr id="706" name="textbox 706"/>
            <p:cNvSpPr/>
            <p:nvPr/>
          </p:nvSpPr>
          <p:spPr>
            <a:xfrm>
              <a:off x="641376" y="56905"/>
              <a:ext cx="2447289" cy="24091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54196"/>
                </a:lnSpc>
              </a:pPr>
              <a:endParaRPr lang="Arial" altLang="Arial" sz="100"/>
            </a:p>
            <a:p>
              <a:pPr marL="25400" indent="310515" algn="l" rtl="0" eaLnBrk="0">
                <a:lnSpc>
                  <a:spcPct val="100000"/>
                </a:lnSpc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博元投资全称珠海市博元投资</a:t>
              </a:r>
              <a:r>
                <a:rPr sz="1200" kern="0" spc="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</a:t>
              </a: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股份有限公司，注册地为珠海市横</a:t>
              </a:r>
              <a:r>
                <a:rPr sz="1200" kern="0" spc="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</a:t>
              </a:r>
              <a:r>
                <a:rPr sz="1200" kern="0" spc="-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琴镇，目前在上海证券交</a:t>
              </a:r>
              <a:r>
                <a:rPr sz="1200" kern="0" spc="-6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易所上市。</a:t>
              </a:r>
              <a:r>
                <a:rPr sz="12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</a:t>
              </a: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它起源于1990年建立的浙江省凤凰</a:t>
              </a:r>
              <a:r>
                <a:rPr sz="1200" kern="0" spc="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</a:t>
              </a:r>
              <a:r>
                <a:rPr sz="12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化工股份有限公司，</a:t>
              </a: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也就是被称为</a:t>
              </a:r>
              <a:endParaRPr lang="SimSun" altLang="SimSun" sz="1200"/>
            </a:p>
            <a:p>
              <a:pPr marL="88900" algn="l" rtl="0" eaLnBrk="0">
                <a:lnSpc>
                  <a:spcPts val="1355"/>
                </a:lnSpc>
                <a:spcBef>
                  <a:spcPts val="90"/>
                </a:spcBef>
              </a:pPr>
              <a:r>
                <a:rPr sz="1100" kern="0" spc="-10">
                  <a:solidFill>
                    <a:srgbClr val="335D61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“老八股”的凤凰化</a:t>
              </a:r>
              <a:r>
                <a:rPr sz="1100" kern="0" spc="-20">
                  <a:solidFill>
                    <a:srgbClr val="335D61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工。</a:t>
              </a:r>
              <a:endParaRPr lang="SimSun" altLang="SimSun" sz="11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marL="673100" algn="l" rtl="0" eaLnBrk="0">
                <a:lnSpc>
                  <a:spcPct val="80000"/>
                </a:lnSpc>
                <a:spcBef>
                  <a:spcPts val="488"/>
                </a:spcBef>
              </a:pPr>
              <a:r>
                <a:rPr sz="1600" i="1" kern="0" spc="-3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*sr4</a:t>
              </a:r>
              <a:endParaRPr lang="Times New Roman" altLang="Times New Roman" sz="1600"/>
            </a:p>
            <a:p>
              <a:pPr algn="l" rtl="0" eaLnBrk="0">
                <a:lnSpc>
                  <a:spcPct val="100000"/>
                </a:lnSpc>
              </a:pPr>
              <a:endParaRPr lang="Arial" altLang="Arial" sz="1100"/>
            </a:p>
            <a:p>
              <a:pPr marL="372109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900" i="1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华器制目</a:t>
              </a:r>
              <a:endParaRPr lang="SimSun" altLang="SimSun" sz="900"/>
            </a:p>
          </p:txBody>
        </p:sp>
        <p:pic>
          <p:nvPicPr>
            <p:cNvPr id="708" name="picture 70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863603" y="1619222"/>
              <a:ext cx="95266" cy="127006"/>
            </a:xfrm>
            <a:prstGeom prst="rect">
              <a:avLst/>
            </a:prstGeom>
          </p:spPr>
        </p:pic>
        <p:pic>
          <p:nvPicPr>
            <p:cNvPr id="710" name="picture 71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3600413"/>
              <a:ext cx="1828830" cy="6350"/>
            </a:xfrm>
            <a:prstGeom prst="rect">
              <a:avLst/>
            </a:prstGeom>
          </p:spPr>
        </p:pic>
        <p:pic>
          <p:nvPicPr>
            <p:cNvPr id="712" name="picture 71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206752" y="1981190"/>
              <a:ext cx="50849" cy="171458"/>
            </a:xfrm>
            <a:prstGeom prst="rect">
              <a:avLst/>
            </a:prstGeom>
          </p:spPr>
        </p:pic>
      </p:grpSp>
      <p:grpSp>
        <p:nvGrpSpPr>
          <p:cNvPr id="70" name="group 70"/>
          <p:cNvGrpSpPr/>
          <p:nvPr/>
        </p:nvGrpSpPr>
        <p:grpSpPr>
          <a:xfrm rot="21600000">
            <a:off x="3130538" y="6804021"/>
            <a:ext cx="2482832" cy="2019293"/>
            <a:chExt cx="2482832" cy="2019293"/>
          </a:xfrm>
        </p:grpSpPr>
        <p:pic>
          <p:nvPicPr>
            <p:cNvPr id="714" name="picture 71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482832" cy="2019293"/>
            </a:xfrm>
            <a:prstGeom prst="rect">
              <a:avLst/>
            </a:prstGeom>
          </p:spPr>
        </p:pic>
        <p:sp>
          <p:nvSpPr>
            <p:cNvPr id="716" name="textbox 716"/>
            <p:cNvSpPr/>
            <p:nvPr/>
          </p:nvSpPr>
          <p:spPr>
            <a:xfrm>
              <a:off x="-12700" y="-12700"/>
              <a:ext cx="2508250" cy="20650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800"/>
            </a:p>
            <a:p>
              <a:pPr marL="349250" algn="l" rtl="0" eaLnBrk="0">
                <a:lnSpc>
                  <a:spcPct val="95000"/>
                </a:lnSpc>
                <a:spcBef>
                  <a:spcPts val="6"/>
                </a:spcBef>
              </a:pP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股改业绩承诺款未真实到账</a:t>
              </a:r>
              <a:endParaRPr lang="SimSun" altLang="SimSun" sz="12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660400" algn="l" rtl="0" eaLnBrk="0">
                <a:lnSpc>
                  <a:spcPct val="95000"/>
                </a:lnSpc>
                <a:spcBef>
                  <a:spcPts val="363"/>
                </a:spcBef>
              </a:pPr>
              <a:r>
                <a:rPr sz="12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伪造银行承兑汇票</a:t>
              </a:r>
              <a:endParaRPr lang="SimSun" altLang="SimSun" sz="12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812800" algn="l" rtl="0" eaLnBrk="0">
                <a:lnSpc>
                  <a:spcPct val="95000"/>
                </a:lnSpc>
                <a:spcBef>
                  <a:spcPts val="362"/>
                </a:spcBef>
              </a:pP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虚构重大交易</a:t>
              </a:r>
              <a:endParaRPr lang="SimSun" altLang="SimSun" sz="1200"/>
            </a:p>
            <a:p>
              <a:pPr algn="l" rtl="0" eaLnBrk="0">
                <a:lnSpc>
                  <a:spcPct val="193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300"/>
            </a:p>
            <a:p>
              <a:pPr marL="266700" algn="l" rtl="0" eaLnBrk="0">
                <a:lnSpc>
                  <a:spcPct val="94000"/>
                </a:lnSpc>
                <a:spcBef>
                  <a:spcPts val="3"/>
                </a:spcBef>
              </a:pPr>
              <a:r>
                <a:rPr sz="12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连续披露严重虚假的财务报告</a:t>
              </a:r>
              <a:endParaRPr lang="SimSun" altLang="SimSun" sz="1200"/>
            </a:p>
          </p:txBody>
        </p:sp>
      </p:grpSp>
      <p:sp>
        <p:nvSpPr>
          <p:cNvPr id="718" name="textbox 718"/>
          <p:cNvSpPr/>
          <p:nvPr/>
        </p:nvSpPr>
        <p:spPr>
          <a:xfrm>
            <a:off x="1857063" y="6376129"/>
            <a:ext cx="2037079" cy="264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博元投资恶劣造假行径</a:t>
            </a:r>
            <a:endParaRPr lang="SimHei" altLang="SimHei" sz="1600"/>
          </a:p>
        </p:txBody>
      </p:sp>
      <p:sp>
        <p:nvSpPr>
          <p:cNvPr id="720" name="textbox 720"/>
          <p:cNvSpPr/>
          <p:nvPr/>
        </p:nvSpPr>
        <p:spPr>
          <a:xfrm>
            <a:off x="6324591" y="1280158"/>
            <a:ext cx="1424939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53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000" b="1" kern="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2023/7/19</a:t>
            </a:r>
            <a:r>
              <a:rPr sz="1000" b="1" kern="0" spc="2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b="1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Wednesday</a:t>
            </a:r>
            <a:endParaRPr lang="Arial" altLang="Arial" sz="1000"/>
          </a:p>
        </p:txBody>
      </p:sp>
      <p:sp>
        <p:nvSpPr>
          <p:cNvPr id="722" name="textbox 722"/>
          <p:cNvSpPr/>
          <p:nvPr/>
        </p:nvSpPr>
        <p:spPr>
          <a:xfrm>
            <a:off x="1819028" y="2407395"/>
            <a:ext cx="831214" cy="264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6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公司背景</a:t>
            </a:r>
            <a:endParaRPr lang="SimHei" altLang="SimHei" sz="1600"/>
          </a:p>
        </p:txBody>
      </p:sp>
      <p:sp>
        <p:nvSpPr>
          <p:cNvPr id="724" name="textbox 724"/>
          <p:cNvSpPr/>
          <p:nvPr/>
        </p:nvSpPr>
        <p:spPr>
          <a:xfrm>
            <a:off x="5530829" y="3499281"/>
            <a:ext cx="200025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股市</a:t>
            </a:r>
            <a:endParaRPr lang="SimSun" altLang="SimSun" sz="700"/>
          </a:p>
        </p:txBody>
      </p:sp>
      <p:pic>
        <p:nvPicPr>
          <p:cNvPr id="726" name="picture 7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663706" y="2378064"/>
            <a:ext cx="1835110" cy="6350"/>
          </a:xfrm>
          <a:prstGeom prst="rect">
            <a:avLst/>
          </a:prstGeom>
        </p:spPr>
      </p:pic>
      <p:sp>
        <p:nvSpPr>
          <p:cNvPr id="728" name="textbox 728"/>
          <p:cNvSpPr/>
          <p:nvPr/>
        </p:nvSpPr>
        <p:spPr>
          <a:xfrm>
            <a:off x="7670809" y="10161756"/>
            <a:ext cx="121920" cy="121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94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8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27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670800" cy="10350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https://d.book118.com/188077103026006023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391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7">
      <vt:lpstr>Arial</vt:lpstr>
      <vt:lpstr>Calibri</vt:lpstr>
      <vt:lpstr>SimHei</vt:lpstr>
      <vt:lpstr>SimSun</vt:lpstr>
      <vt:lpstr>YouYuan</vt:lpstr>
      <vt:lpstr>STXinwei</vt:lpstr>
      <vt:lpstr>Times New Roman</vt:lpstr>
      <vt:lpstr>LiSu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2024-08-29T14:40:28.358</cp:lastPrinted>
  <dcterms:created xsi:type="dcterms:W3CDTF">2024-08-29T06:40:28Z</dcterms:created>
  <dcterms:modified xsi:type="dcterms:W3CDTF">2024-08-29T06:40:29Z</dcterms:modified>
</cp:coreProperties>
</file>