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5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3D353A-6136-455F-AA42-01C321947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B70A38-D8EE-4805-BB70-6B2A92FC8F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2D1E8B-D1B4-4C60-840B-2B81262554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C60456-4894-4B8E-B41D-963C7E516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46C885-01EF-4665-9AD5-0899126C13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7288F6-B8BB-4BE7-919E-5701CFC3A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235990-48FE-40C3-BBDA-1757C0551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0C8452-5790-426C-B9C4-2A3E782C1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C9C6B9-2BCC-4280-BC13-EE93DE4ACD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8F16E6-9C26-44F1-A5FB-311DEED6A2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02C84A-65DC-4310-985C-11A55D1672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.xml" /><Relationship Id="rId13" Type="http://schemas.openxmlformats.org/officeDocument/2006/relationships/tags" Target="../tags/tag2.xml" /><Relationship Id="rId14" Type="http://schemas.openxmlformats.org/officeDocument/2006/relationships/tags" Target="../tags/tag3.xml" /><Relationship Id="rId15" Type="http://schemas.openxmlformats.org/officeDocument/2006/relationships/image" Target="../media/image1.jpeg" /><Relationship Id="rId16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blipFill dpi="0" rotWithShape="1">
          <a:blip r:embed="rId15">
            <a:alphaModFix amt="20000"/>
            <a:lum/>
          </a:blip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810706701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900484"/>
          </a:xfrm>
          <a:prstGeom prst="rect">
            <a:avLst/>
          </a:prstGeom>
        </p:spPr>
      </p:pic>
      <p:sp>
        <p:nvSpPr>
          <p:cNvPr id="12291" name="TextBox 3"/>
          <p:cNvSpPr txBox="1">
            <a:spLocks noChangeArrowheads="1"/>
          </p:cNvSpPr>
          <p:nvPr/>
        </p:nvSpPr>
        <p:spPr bwMode="auto">
          <a:xfrm>
            <a:off x="86677" y="75565"/>
            <a:ext cx="4356533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2400" b="1"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统编教材五年级上册第六单元</a:t>
            </a:r>
            <a:endParaRPr lang="zh-CN" altLang="en-US" sz="2400" b="1">
              <a:latin typeface="方正姚体" panose="02010601030101010101" charset="-122"/>
              <a:ea typeface="方正姚体" panose="02010601030101010101" charset="-122"/>
              <a:cs typeface="方正姚体" panose="0201060103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51197" y="1628636"/>
            <a:ext cx="8362118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16510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sz="8000" b="1" smtClean="0">
                <a:solidFill>
                  <a:srgbClr val="303FB4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sym typeface="+mn-ea"/>
              </a:rPr>
              <a:t>19 </a:t>
            </a:r>
            <a:r>
              <a:rPr lang="zh-CN" altLang="en-US" sz="8000" b="1" smtClean="0">
                <a:solidFill>
                  <a:srgbClr val="303FB4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sym typeface="+mn-ea"/>
              </a:rPr>
              <a:t>父爱之舟</a:t>
            </a:r>
            <a:endParaRPr sz="8000" b="1" smtClean="0">
              <a:solidFill>
                <a:srgbClr val="303FB4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https://gss0.bdstatic.com/-4o3dSag_xI4khGkpoWK1HF6hhy/baike/w%3D268%3Bg%3D0/sign=ca156e71f71f4134e03702781d24f2f7/4e4a20a4462309f7fc595e80780e0cf3d7cad66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5376" y="1378918"/>
            <a:ext cx="2689911" cy="338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4300715" y="1053800"/>
            <a:ext cx="6876176" cy="458587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solidFill>
                  <a:srgbClr val="FF0000"/>
                </a:solidFill>
              </a:rPr>
              <a:t>吴</a:t>
            </a:r>
            <a:r>
              <a:rPr lang="zh-CN" altLang="en-US" sz="3600" b="1">
                <a:solidFill>
                  <a:srgbClr val="FF0000"/>
                </a:solidFill>
              </a:rPr>
              <a:t>冠中</a:t>
            </a:r>
            <a:r>
              <a:rPr lang="zh-CN" altLang="en-US" sz="3200" b="1"/>
              <a:t>（</a:t>
            </a:r>
            <a:r>
              <a:rPr lang="en-US" altLang="zh-CN" sz="3200" b="1"/>
              <a:t>1919—2010</a:t>
            </a:r>
            <a:r>
              <a:rPr lang="zh-CN" altLang="en-US" sz="3200" b="1"/>
              <a:t>），江苏宜兴人，当代著名画家、油画家、美术教育家。油画代表作有</a:t>
            </a:r>
            <a:r>
              <a:rPr lang="en-US" altLang="zh-CN" sz="3200" b="1"/>
              <a:t>《</a:t>
            </a:r>
            <a:r>
              <a:rPr lang="zh-CN" altLang="en-US" sz="3200" b="1"/>
              <a:t>长江三峡</a:t>
            </a:r>
            <a:r>
              <a:rPr lang="en-US" altLang="zh-CN" sz="3200" b="1"/>
              <a:t>》《</a:t>
            </a:r>
            <a:r>
              <a:rPr lang="zh-CN" altLang="en-US" sz="3200" b="1"/>
              <a:t>北国风光</a:t>
            </a:r>
            <a:r>
              <a:rPr lang="en-US" altLang="zh-CN" sz="3200" b="1"/>
              <a:t>》《</a:t>
            </a:r>
            <a:r>
              <a:rPr lang="zh-CN" altLang="en-US" sz="3200" b="1"/>
              <a:t>小鸟天堂</a:t>
            </a:r>
            <a:r>
              <a:rPr lang="en-US" altLang="zh-CN" sz="3200" b="1"/>
              <a:t>》《</a:t>
            </a:r>
            <a:r>
              <a:rPr lang="zh-CN" altLang="en-US" sz="3200" b="1"/>
              <a:t>黄山松</a:t>
            </a:r>
            <a:r>
              <a:rPr lang="en-US" altLang="zh-CN" sz="3200" b="1"/>
              <a:t>》《</a:t>
            </a:r>
            <a:r>
              <a:rPr lang="zh-CN" altLang="en-US" sz="3200" b="1"/>
              <a:t>鲁迅的故乡</a:t>
            </a:r>
            <a:r>
              <a:rPr lang="en-US" altLang="zh-CN" sz="3200" b="1"/>
              <a:t>》</a:t>
            </a:r>
            <a:r>
              <a:rPr lang="zh-CN" altLang="en-US" sz="3200" b="1"/>
              <a:t>等。个人文集有</a:t>
            </a:r>
            <a:r>
              <a:rPr lang="en-US" altLang="zh-CN" sz="3200" b="1"/>
              <a:t>《</a:t>
            </a:r>
            <a:r>
              <a:rPr lang="zh-CN" altLang="en-US" sz="3200" b="1"/>
              <a:t>吴冠中谈艺集</a:t>
            </a:r>
            <a:r>
              <a:rPr lang="en-US" altLang="zh-CN" sz="3200" b="1"/>
              <a:t>》《</a:t>
            </a:r>
            <a:r>
              <a:rPr lang="zh-CN" altLang="en-US" sz="3200" b="1"/>
              <a:t>吴冠中散文选</a:t>
            </a:r>
            <a:r>
              <a:rPr lang="en-US" altLang="zh-CN" sz="3200" b="1"/>
              <a:t>》《</a:t>
            </a:r>
            <a:r>
              <a:rPr lang="zh-CN" altLang="en-US" sz="3200" b="1"/>
              <a:t>美丑缘</a:t>
            </a:r>
            <a:r>
              <a:rPr lang="en-US" altLang="zh-CN" sz="3200" b="1"/>
              <a:t>》</a:t>
            </a:r>
            <a:r>
              <a:rPr lang="zh-CN" altLang="en-US" sz="3200" b="1"/>
              <a:t>等十余</a:t>
            </a:r>
            <a:r>
              <a:rPr lang="zh-CN" altLang="en-US" sz="3200" b="1" smtClean="0"/>
              <a:t>种。 </a:t>
            </a:r>
            <a:r>
              <a:rPr lang="en-US" altLang="zh-CN" sz="3200" b="1"/>
              <a:t>2010</a:t>
            </a:r>
            <a:r>
              <a:rPr lang="zh-CN" altLang="en-US" sz="3200" b="1"/>
              <a:t>年</a:t>
            </a:r>
            <a:r>
              <a:rPr lang="en-US" altLang="zh-CN" sz="3200" b="1"/>
              <a:t>6</a:t>
            </a:r>
            <a:r>
              <a:rPr lang="zh-CN" altLang="en-US" sz="3200" b="1"/>
              <a:t>月</a:t>
            </a:r>
            <a:r>
              <a:rPr lang="en-US" altLang="zh-CN" sz="3200" b="1"/>
              <a:t>25</a:t>
            </a:r>
            <a:r>
              <a:rPr lang="zh-CN" altLang="en-US" sz="3200" b="1"/>
              <a:t>日</a:t>
            </a:r>
            <a:r>
              <a:rPr lang="en-US" altLang="zh-CN" sz="3200" b="1"/>
              <a:t>23</a:t>
            </a:r>
            <a:r>
              <a:rPr lang="zh-CN" altLang="en-US" sz="3200" b="1"/>
              <a:t>时</a:t>
            </a:r>
            <a:r>
              <a:rPr lang="en-US" altLang="zh-CN" sz="3200" b="1"/>
              <a:t>57</a:t>
            </a:r>
            <a:r>
              <a:rPr lang="zh-CN" altLang="en-US" sz="3200" b="1"/>
              <a:t>分，吴冠中先生因病医治无效，在北京医院逝世，享年</a:t>
            </a:r>
            <a:r>
              <a:rPr lang="en-US" altLang="zh-CN" sz="3200" b="1"/>
              <a:t>91</a:t>
            </a:r>
            <a:r>
              <a:rPr lang="zh-CN" altLang="en-US" sz="3200" b="1" smtClean="0"/>
              <a:t>岁。</a:t>
            </a:r>
            <a:endParaRPr lang="zh-CN" altLang="en-US" sz="2400" b="1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QQ图片20190909154416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124575" y="1187356"/>
            <a:ext cx="6067425" cy="4503761"/>
          </a:xfrm>
          <a:prstGeom prst="rect">
            <a:avLst/>
          </a:prstGeom>
          <a:noFill/>
        </p:spPr>
      </p:pic>
      <p:pic>
        <p:nvPicPr>
          <p:cNvPr id="1027" name="Picture 3" descr="C:\Users\Administrator\Desktop\0_xinbaoyuan_9888_20140713130412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6141720" cy="6740525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t0173496ba21848e323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45894" y="0"/>
            <a:ext cx="7700211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Administrator\Desktop\t013730f05406b48d64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333500" y="317500"/>
            <a:ext cx="9525000" cy="6223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078610" y="1013279"/>
            <a:ext cx="1028997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CN" sz="4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6000" b="1" smtClean="0">
                <a:latin typeface="楷体" panose="02010609060101010101" pitchFamily="49" charset="-122"/>
                <a:ea typeface="楷体" panose="02010609060101010101" pitchFamily="49" charset="-122"/>
              </a:rPr>
              <a:t>自读课文</a:t>
            </a:r>
            <a:r>
              <a:rPr lang="en-US" altLang="zh-CN" sz="6000" b="1" smtClean="0">
                <a:latin typeface="楷体" panose="02010609060101010101" pitchFamily="49" charset="-122"/>
                <a:ea typeface="楷体" panose="02010609060101010101" pitchFamily="49" charset="-122"/>
              </a:rPr>
              <a:t>, </a:t>
            </a:r>
            <a:r>
              <a:rPr lang="zh-CN" altLang="zh-CN" sz="6000" b="1" smtClean="0">
                <a:latin typeface="楷体" panose="02010609060101010101" pitchFamily="49" charset="-122"/>
                <a:ea typeface="楷体" panose="02010609060101010101" pitchFamily="49" charset="-122"/>
              </a:rPr>
              <a:t>读准词语的字音</a:t>
            </a:r>
            <a:r>
              <a:rPr lang="en-US" altLang="zh-CN" sz="6000" b="1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zh-CN" sz="6000" b="1" smtClean="0">
                <a:latin typeface="楷体" panose="02010609060101010101" pitchFamily="49" charset="-122"/>
                <a:ea typeface="楷体" panose="02010609060101010101" pitchFamily="49" charset="-122"/>
              </a:rPr>
              <a:t>运用多种方法理解难懂的词语，思考：在“我”的梦境中出现了哪些难忘的场景？</a:t>
            </a:r>
            <a:endParaRPr lang="en-US" altLang="zh-CN" sz="44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32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3200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08901" y="2447094"/>
            <a:ext cx="7980383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40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1351128" y="491320"/>
            <a:ext cx="948519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4400" b="1" smtClean="0">
                <a:latin typeface="楷体" panose="02010609060101010101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渔船</a:t>
            </a:r>
            <a:r>
              <a:rPr lang="zh-CN" altLang="en-US" sz="4400" b="1" smtClean="0">
                <a:latin typeface="楷体" panose="02010609060101010101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   报考    教训    心疼    </a:t>
            </a:r>
            <a:endParaRPr lang="en-US" altLang="zh-CN" sz="4400" b="1" smtClean="0">
              <a:latin typeface="楷体" panose="02010609060101010101" pitchFamily="49" charset="-122"/>
              <a:ea typeface="楷体" panose="02010609060101010101" pitchFamily="49" charset="-122"/>
              <a:cs typeface="Tahoma" panose="020b0604030504040204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4400" b="1" smtClean="0">
              <a:latin typeface="楷体" panose="02010609060101010101" pitchFamily="49" charset="-122"/>
              <a:ea typeface="楷体" panose="02010609060101010101" pitchFamily="49" charset="-122"/>
              <a:cs typeface="Tahoma" panose="020b0604030504040204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smtClean="0">
                <a:latin typeface="楷体" panose="02010609060101010101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席子   庙会    彩排    糖果</a:t>
            </a:r>
            <a:endParaRPr lang="en-US" altLang="zh-CN" sz="4400" b="1" smtClean="0">
              <a:latin typeface="楷体" panose="02010609060101010101" pitchFamily="49" charset="-122"/>
              <a:ea typeface="楷体" panose="02010609060101010101" pitchFamily="49" charset="-122"/>
              <a:cs typeface="Tahoma" panose="020b0604030504040204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4400" b="1" smtClean="0">
              <a:latin typeface="楷体" panose="02010609060101010101" pitchFamily="49" charset="-122"/>
              <a:ea typeface="楷体" panose="02010609060101010101" pitchFamily="49" charset="-122"/>
              <a:cs typeface="Tahoma" panose="020b0604030504040204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smtClean="0">
                <a:latin typeface="楷体" panose="02010609060101010101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抽象   启迪    毕业    寄宿    </a:t>
            </a:r>
            <a:endParaRPr lang="en-US" altLang="zh-CN" sz="4400" b="1" smtClean="0">
              <a:latin typeface="楷体" panose="02010609060101010101" pitchFamily="49" charset="-122"/>
              <a:ea typeface="楷体" panose="02010609060101010101" pitchFamily="49" charset="-122"/>
              <a:cs typeface="Tahoma" panose="020b0604030504040204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4400" b="1" smtClean="0">
              <a:latin typeface="楷体" panose="02010609060101010101" pitchFamily="49" charset="-122"/>
              <a:ea typeface="楷体" panose="02010609060101010101" pitchFamily="49" charset="-122"/>
              <a:cs typeface="Tahoma" panose="020b0604030504040204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smtClean="0">
                <a:latin typeface="楷体" panose="02010609060101010101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师范   路费    轮换    领略</a:t>
            </a:r>
            <a:endParaRPr lang="en-US" altLang="zh-CN" sz="4400" b="1" smtClean="0">
              <a:latin typeface="楷体" panose="02010609060101010101" pitchFamily="49" charset="-122"/>
              <a:ea typeface="楷体" panose="02010609060101010101" pitchFamily="49" charset="-122"/>
              <a:cs typeface="Tahoma" panose="020b0604030504040204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4400" b="1" smtClean="0">
              <a:latin typeface="楷体" panose="02010609060101010101" pitchFamily="49" charset="-122"/>
              <a:ea typeface="楷体" panose="02010609060101010101" pitchFamily="49" charset="-122"/>
              <a:cs typeface="Tahoma" panose="020b0604030504040204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smtClean="0">
                <a:latin typeface="楷体" panose="02010609060101010101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意境   磨灭    精致</a:t>
            </a:r>
            <a:endParaRPr lang="zh-CN" altLang="en-US" sz="4400" b="1" smtClean="0"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4"/>
          <p:cNvSpPr txBox="1"/>
          <p:nvPr/>
        </p:nvSpPr>
        <p:spPr>
          <a:xfrm>
            <a:off x="723330" y="1678675"/>
            <a:ext cx="109591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6600" b="1" smtClean="0">
                <a:latin typeface="楷体" panose="02010609060101010101" pitchFamily="49" charset="-122"/>
                <a:ea typeface="楷体" panose="02010609060101010101" pitchFamily="49" charset="-122"/>
              </a:rPr>
              <a:t>思考：在“我”的梦境中出现了哪些难忘的场景？</a:t>
            </a:r>
            <a:endParaRPr lang="en-US" altLang="zh-CN" sz="60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360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1119115" y="436728"/>
            <a:ext cx="1016758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5400" b="1" smtClean="0">
                <a:latin typeface="楷体" panose="02010609060101010101" pitchFamily="49" charset="-122"/>
                <a:ea typeface="楷体" panose="02010609060101010101" pitchFamily="49" charset="-122"/>
              </a:rPr>
              <a:t>我又见到了姑爹那只小小渔船。父亲送我离开家乡去</a:t>
            </a:r>
            <a:r>
              <a:rPr lang="zh-CN" altLang="en-US" sz="5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报考</a:t>
            </a:r>
            <a:r>
              <a:rPr lang="zh-CN" altLang="en-US" sz="5400" b="1" smtClean="0">
                <a:latin typeface="楷体" panose="02010609060101010101" pitchFamily="49" charset="-122"/>
                <a:ea typeface="楷体" panose="02010609060101010101" pitchFamily="49" charset="-122"/>
              </a:rPr>
              <a:t>学校以及上学，总是要借用姑爹那只小渔船。他同姑爹一同摇船送我。带了米在船上做饭，晚上就睡在船上，这样可以节省饭钱和住店钱。</a:t>
            </a:r>
            <a:endParaRPr lang="zh-CN" altLang="en-US" sz="5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1801504" y="1037230"/>
            <a:ext cx="8366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41445" y="1216570"/>
            <a:ext cx="10863617" cy="34163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微软雅黑" panose="020b0503020204020204" pitchFamily="34" charset="-122"/>
                <a:cs typeface="Tahoma" panose="020b0604030504040204" pitchFamily="34" charset="0"/>
              </a:rPr>
              <a:t>          </a:t>
            </a:r>
            <a:r>
              <a:rPr kumimoji="0" lang="zh-CN" sz="7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他平时节省到极点，自己是一分</a:t>
            </a:r>
            <a:r>
              <a:rPr kumimoji="0" lang="zh-CN" sz="72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冤枉钱</a:t>
            </a:r>
            <a:r>
              <a:rPr kumimoji="0" lang="zh-CN" sz="7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也不肯花的。</a:t>
            </a:r>
            <a:endParaRPr kumimoji="0" lang="zh-CN" sz="6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https://d.book118.com/188107067011006040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4553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4553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553"/>
  <p:tag name="KSO_WM_TEMPLATE_JOB_ID" val="2"/>
  <p:tag name="KSO_WM_TEMPLATE_OUTLINE_ID" val="15"/>
  <p:tag name="KSO_WM_TEMPLATE_SCENE_ID" val="1"/>
  <p:tag name="KSO_WM_TEMPLATE_THUMBS_INDEX" val="1、6、10、14、20、26、27、28、29、31"/>
  <p:tag name="KSO_WM_TEMPLATE_TOPIC_DEFAULT" val="1"/>
  <p:tag name="KSO_WM_TEMPLATE_TOPIC_ID" val="2869567"/>
</p:tagLst>
</file>

<file path=ppt/tags/tag4.xml><?xml version="1.0" encoding="utf-8"?>
<p:tagLst xmlns:p="http://schemas.openxmlformats.org/presentationml/2006/main">
  <p:tag name="KSO_WM_BEAUTIFY_FLAG" val="#wm#"/>
  <p:tag name="KSO_WM_SLIDE_ID" val="custom20184553_1"/>
  <p:tag name="KSO_WM_SLIDE_INDEX" val="1"/>
  <p:tag name="KSO_WM_SLIDE_ITEM_CNT" val="2"/>
  <p:tag name="KSO_WM_SLIDE_LAYOUT" val="a_b"/>
  <p:tag name="KSO_WM_SLIDE_LAYOUT_CNT" val="1_1"/>
  <p:tag name="KSO_WM_SLIDE_POSITION" val="66*144"/>
  <p:tag name="KSO_WM_SLIDE_SIZE" val="828*343"/>
  <p:tag name="KSO_WM_SLIDE_SUBTYPE" val="pureTxt"/>
  <p:tag name="KSO_WM_SLIDE_TYPE" val="title"/>
  <p:tag name="KSO_WM_TAG_VERSION" val="1.0"/>
  <p:tag name="KSO_WM_TEMPLATE_CATEGORY" val="custom"/>
  <p:tag name="KSO_WM_TEMPLATE_INDEX" val="20184553"/>
  <p:tag name="KSO_WM_TEMPLATE_JOB_ID" val="2"/>
  <p:tag name="KSO_WM_TEMPLATE_OUTLINE_ID" val="15"/>
  <p:tag name="KSO_WM_TEMPLATE_SCENE_ID" val="1"/>
  <p:tag name="KSO_WM_TEMPLATE_THUMBS_INDEX" val="1、6、10、14、20、26、27、28、29、31"/>
  <p:tag name="KSO_WM_TEMPLATE_TOPIC_DEFAULT" val="1"/>
  <p:tag name="KSO_WM_TEMPLATE_TOPIC_ID" val="2869567"/>
</p:tagLst>
</file>

<file path=ppt/tags/tag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</Paragraphs>
  <Slides>11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2">
      <vt:lpstr>Arial</vt:lpstr>
      <vt:lpstr>Calibri</vt:lpstr>
      <vt:lpstr>微软雅黑</vt:lpstr>
      <vt:lpstr>黑体</vt:lpstr>
      <vt:lpstr>方正姚体</vt:lpstr>
      <vt:lpstr>汉仪小麦体简</vt:lpstr>
      <vt:lpstr>楷体</vt:lpstr>
      <vt:lpstr>宋体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2024-09-18T04:07:39.277</cp:lastPrinted>
  <dcterms:created xsi:type="dcterms:W3CDTF">2024-09-17T20:07:39Z</dcterms:created>
  <dcterms:modified xsi:type="dcterms:W3CDTF">2024-09-17T20:07:41Z</dcterms:modified>
</cp:coreProperties>
</file>