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olors1.xml" ContentType="application/vnd.ms-office.chartcolorstyle+xml"/>
  <Override PartName="/ppt/charts/colors2.xml" ContentType="application/vnd.ms-office.chartcolorstyle+xml"/>
  <Override PartName="/ppt/charts/colors3.xml" ContentType="application/vnd.ms-office.chartcolorstyle+xml"/>
  <Override PartName="/ppt/charts/colors4.xml" ContentType="application/vnd.ms-office.chartcolorstyle+xml"/>
  <Override PartName="/ppt/charts/colors5.xml" ContentType="application/vnd.ms-office.chartcolorstyle+xml"/>
  <Override PartName="/ppt/charts/colors6.xml" ContentType="application/vnd.ms-office.chartcolorstyle+xml"/>
  <Override PartName="/ppt/charts/style1.xml" ContentType="application/vnd.ms-office.chartstyle+xml"/>
  <Override PartName="/ppt/charts/style2.xml" ContentType="application/vnd.ms-office.chartstyle+xml"/>
  <Override PartName="/ppt/charts/style3.xml" ContentType="application/vnd.ms-office.chartstyle+xml"/>
  <Override PartName="/ppt/charts/style4.xml" ContentType="application/vnd.ms-office.chartstyle+xml"/>
  <Override PartName="/ppt/charts/style5.xml" ContentType="application/vnd.ms-office.chartstyle+xml"/>
  <Override PartName="/ppt/charts/style6.xml" ContentType="application/vnd.ms-office.chart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9144000" cy="51435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 Id="rId2" Type="http://schemas.microsoft.com/office/2011/relationships/chartColorStyle" Target="colors1.xml" /><Relationship Id="rId3" Type="http://schemas.microsoft.com/office/2011/relationships/chartStyle" Target="style1.xml"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 Id="rId2" Type="http://schemas.microsoft.com/office/2011/relationships/chartColorStyle" Target="colors2.xml" /><Relationship Id="rId3" Type="http://schemas.microsoft.com/office/2011/relationships/chartStyle" Target="style2.xml"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 Id="rId2" Type="http://schemas.microsoft.com/office/2011/relationships/chartColorStyle" Target="colors3.xml" /><Relationship Id="rId3" Type="http://schemas.microsoft.com/office/2011/relationships/chartStyle" Target="style3.xml"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 Id="rId2" Type="http://schemas.microsoft.com/office/2011/relationships/chartColorStyle" Target="colors4.xml" /><Relationship Id="rId3" Type="http://schemas.microsoft.com/office/2011/relationships/chartStyle" Target="style4.xml"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 Id="rId2" Type="http://schemas.microsoft.com/office/2011/relationships/chartColorStyle" Target="colors5.xml" /><Relationship Id="rId3" Type="http://schemas.microsoft.com/office/2011/relationships/chartStyle" Target="style5.xml"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 Id="rId2" Type="http://schemas.microsoft.com/office/2011/relationships/chartColorStyle" Target="colors6.xml" /><Relationship Id="rId3" Type="http://schemas.microsoft.com/office/2011/relationships/chartStyle" Target="style6.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p>
          <a:pPr>
            <a:defRPr sz="1400" b="1" i="0" u="none" strike="noStrike" kern="1200" spc="0" baseline="0" smtId="4294967295">
              <a:solidFill>
                <a:schemeClr val="bg1"/>
              </a:solidFill>
              <a:effectLst>
                <a:outerShdw blurRad="38100" dist="38100" dir="2700000" algn="tl">
                  <a:srgbClr val="000000">
                    <a:alpha val="43137"/>
                  </a:srgbClr>
                </a:outerShdw>
              </a:effectLst>
              <a:latin typeface="+mn-lt"/>
              <a:ea typeface="+mn-ea"/>
              <a:cs typeface="+mn-cs"/>
            </a:defRPr>
          </a:pPr>
          <a:endParaRPr sz="1400" b="1" i="0" u="none" strike="noStrike" kern="1200" spc="0" baseline="0" smtId="4294967295">
            <a:solidFill>
              <a:schemeClr val="bg1"/>
            </a:solidFill>
            <a:effectLst>
              <a:outerShdw blurRad="38100" dist="38100" dir="2700000" algn="tl">
                <a:srgbClr val="000000">
                  <a:alpha val="43137"/>
                </a:srgbClr>
              </a:outerShdw>
            </a:effectLst>
            <a:latin typeface="+mn-lt"/>
            <a:ea typeface="+mn-ea"/>
            <a:cs typeface="+mn-cs"/>
          </a:endParaRPr>
        </a:p>
      </c:txPr>
    </c:title>
    <c:autoTitleDeleted val="0"/>
    <c:plotArea>
      <c:lineChart>
        <c:grouping/>
        <c:varyColors val="0"/>
        <c:ser>
          <c:idx val="0"/>
          <c:order val="0"/>
          <c:tx>
            <c:strRef>
              <c:f>Sheet1!$B$1</c:f>
              <c:strCache>
                <c:ptCount val="1"/>
                <c:pt idx="0">
                  <c:v>目标值</c:v>
                </c:pt>
              </c:strCache>
            </c:strRef>
          </c:tx>
          <c:spPr>
            <a:ln w="28575" cap="rnd">
              <a:solidFill>
                <a:schemeClr val="bg1"/>
              </a:solidFill>
              <a:round/>
            </a:ln>
            <a:effectLst/>
          </c:spPr>
          <c:marker>
            <c:symbol val="none"/>
          </c:marker>
          <c:cat>
            <c:strRef>
              <c:f>Sheet1!$A$2:$A$5</c:f>
              <c:strCache>
                <c:ptCount val="4"/>
                <c:pt idx="0">
                  <c:v>项目1</c:v>
                </c:pt>
                <c:pt idx="1">
                  <c:v>项目2</c:v>
                </c:pt>
                <c:pt idx="2">
                  <c:v>项目3</c:v>
                </c:pt>
                <c:pt idx="3">
                  <c:v>项目4</c:v>
                </c:pt>
              </c:strCache>
            </c:strRef>
          </c:cat>
          <c:val>
            <c:numRef>
              <c:f>Sheet1!$B$2:$B$5</c:f>
              <c:numCache>
                <c:formatCode>General</c:formatCode>
                <c:ptCount val="4"/>
                <c:pt idx="0">
                  <c:v>4.3</c:v>
                </c:pt>
                <c:pt idx="1">
                  <c:v>2.5</c:v>
                </c:pt>
                <c:pt idx="2">
                  <c:v>3.5</c:v>
                </c:pt>
                <c:pt idx="3">
                  <c:v>4.5</c:v>
                </c:pt>
              </c:numCache>
            </c:numRef>
          </c:val>
          <c:smooth val="0"/>
          <c:extLst>
            <c:ext xmlns:c16="http://schemas.microsoft.com/office/drawing/2014/chart" uri="{C3380CC4-5D6E-409C-BE32-E72D297353CC}">
              <c16:uniqueId val="{00000000-58CE-464C-9646-9657FA0C8DAD}"/>
            </c:ext>
          </c:extLst>
        </c:ser>
        <c:ser>
          <c:idx val="1"/>
          <c:order val="1"/>
          <c:tx>
            <c:strRef>
              <c:f>Sheet1!$C$1</c:f>
              <c:strCache>
                <c:ptCount val="1"/>
                <c:pt idx="0">
                  <c:v>实际完成情况</c:v>
                </c:pt>
              </c:strCache>
            </c:strRef>
          </c:tx>
          <c:spPr>
            <a:ln w="28575" cap="rnd">
              <a:solidFill>
                <a:srgbClr val="980000"/>
              </a:solidFill>
              <a:round/>
            </a:ln>
            <a:effectLst/>
          </c:spPr>
          <c:marker>
            <c:symbol val="none"/>
          </c:marker>
          <c:cat>
            <c:strRef>
              <c:f>Sheet1!$A$2:$A$5</c:f>
              <c:strCache>
                <c:ptCount val="4"/>
                <c:pt idx="0">
                  <c:v>项目1</c:v>
                </c:pt>
                <c:pt idx="1">
                  <c:v>项目2</c:v>
                </c:pt>
                <c:pt idx="2">
                  <c:v>项目3</c:v>
                </c:pt>
                <c:pt idx="3">
                  <c:v>项目4</c:v>
                </c:pt>
              </c:strCache>
            </c:strRef>
          </c:cat>
          <c:val>
            <c:numRef>
              <c:f>Sheet1!$C$2:$C$5</c:f>
              <c:numCache>
                <c:formatCode>General</c:formatCode>
                <c:ptCount val="4"/>
                <c:pt idx="0">
                  <c:v>2.4</c:v>
                </c:pt>
                <c:pt idx="1">
                  <c:v>4.4</c:v>
                </c:pt>
                <c:pt idx="2">
                  <c:v>1.8</c:v>
                </c:pt>
                <c:pt idx="3">
                  <c:v>2.8</c:v>
                </c:pt>
              </c:numCache>
            </c:numRef>
          </c:val>
          <c:smooth val="0"/>
          <c:extLst>
            <c:ext xmlns:c16="http://schemas.microsoft.com/office/drawing/2014/chart" uri="{C3380CC4-5D6E-409C-BE32-E72D297353CC}">
              <c16:uniqueId val="{00000001-58CE-464C-9646-9657FA0C8DAD}"/>
            </c:ext>
          </c:extLst>
        </c:ser>
        <c:dLbls>
          <c:showLegendKey val="0"/>
          <c:showVal val="0"/>
          <c:showCatName val="0"/>
          <c:showSerName val="0"/>
          <c:showPercent val="0"/>
          <c:showBubbleSize val="0"/>
          <c:showLeaderLines val="0"/>
        </c:dLbls>
        <c:axId val="494005632"/>
        <c:axId val="498567424"/>
      </c:lineChart>
      <c:catAx>
        <c:axId val="494005632"/>
        <c:scaling>
          <c:orientation/>
        </c:scaling>
        <c:delete val="0"/>
        <c:axPos val="b"/>
        <c:numFmt formatCode="General" sourceLinked="1"/>
        <c:majorTickMark val="none"/>
        <c:minorTickMark val="none"/>
        <c:spPr>
          <a:noFill/>
          <a:ln w="9525" cap="flat" cmpd="sng" algn="ctr">
            <a:solidFill>
              <a:schemeClr val="tx1">
                <a:lumMod val="15000"/>
                <a:lumOff val="85000"/>
              </a:schemeClr>
            </a:solidFill>
            <a:round/>
          </a:ln>
          <a:effectLst/>
        </c:spPr>
        <c:txPr>
          <a:bodyPr rot="-60000000" spcFirstLastPara="1" vertOverflow="ellipsis" vert="horz" wrap="square" anchor="ctr" anchorCtr="1"/>
          <a:p>
            <a:pPr>
              <a:defRPr sz="1000" b="0" i="0" u="none" strike="noStrike" kern="1200" baseline="0" smtId="4294967295">
                <a:solidFill>
                  <a:schemeClr val="bg1"/>
                </a:solidFill>
                <a:latin typeface="+mn-lt"/>
                <a:ea typeface="+mn-ea"/>
                <a:cs typeface="+mn-cs"/>
              </a:defRPr>
            </a:pPr>
            <a:endParaRPr sz="1000" b="0" i="0" u="none" strike="noStrike" kern="1200" baseline="0" smtId="4294967295">
              <a:solidFill>
                <a:schemeClr val="bg1"/>
              </a:solidFill>
              <a:latin typeface="+mn-lt"/>
              <a:ea typeface="+mn-ea"/>
              <a:cs typeface="+mn-cs"/>
            </a:endParaRPr>
          </a:p>
        </c:txPr>
        <c:crossAx val="498567424"/>
        <c:crosses val="autoZero"/>
        <c:auto val="0"/>
        <c:lblAlgn val="ctr"/>
        <c:lblOffset/>
        <c:noMultiLvlLbl val="0"/>
      </c:catAx>
      <c:valAx>
        <c:axId val="498567424"/>
        <c:scaling>
          <c:orientation/>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spPr>
          <a:noFill/>
          <a:ln>
            <a:noFill/>
          </a:ln>
          <a:effectLst/>
        </c:spPr>
        <c:txPr>
          <a:bodyPr rot="-60000000" spcFirstLastPara="1" vertOverflow="ellipsis" vert="horz" wrap="square" anchor="ctr" anchorCtr="1"/>
          <a:p>
            <a:pPr>
              <a:defRPr sz="1197" b="0" i="0" u="none" strike="noStrike" kern="1200" baseline="0" smtId="4294967295">
                <a:solidFill>
                  <a:schemeClr val="bg1"/>
                </a:solidFill>
                <a:latin typeface="+mn-lt"/>
                <a:ea typeface="+mn-ea"/>
                <a:cs typeface="+mn-cs"/>
              </a:defRPr>
            </a:pPr>
            <a:endParaRPr sz="1197" b="0" i="0" u="none" strike="noStrike" kern="1200" baseline="0" smtId="4294967295">
              <a:solidFill>
                <a:schemeClr val="bg1"/>
              </a:solidFill>
              <a:latin typeface="+mn-lt"/>
              <a:ea typeface="+mn-ea"/>
              <a:cs typeface="+mn-cs"/>
            </a:endParaRPr>
          </a:p>
        </c:txPr>
        <c:crossAx val="49400563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p>
          <a:pPr>
            <a:defRPr sz="1000" b="0" i="0" u="none" strike="noStrike" kern="1200" baseline="0" smtId="4294967295">
              <a:solidFill>
                <a:schemeClr val="bg1"/>
              </a:solidFill>
              <a:latin typeface="+mn-lt"/>
              <a:ea typeface="+mn-ea"/>
              <a:cs typeface="+mn-cs"/>
            </a:defRPr>
          </a:pPr>
          <a:endParaRPr sz="1000" b="0" i="0" u="none" strike="noStrike" kern="1200" baseline="0" smtId="4294967295">
            <a:solidFill>
              <a:schemeClr val="bg1"/>
            </a:solidFill>
            <a:latin typeface="+mn-lt"/>
            <a:ea typeface="+mn-ea"/>
            <a:cs typeface="+mn-cs"/>
          </a:endParaRPr>
        </a:p>
      </c:txPr>
    </c:legend>
    <c:plotVisOnly val="1"/>
    <c:dispBlanksAs val="gap"/>
    <c:showDLblsOverMax val="0"/>
  </c:chart>
  <c:spPr>
    <a:noFill/>
    <a:ln>
      <a:noFill/>
    </a:ln>
    <a:effectLst/>
  </c:spPr>
  <c:txPr>
    <a:bodyPr/>
    <a:p>
      <a:pPr>
        <a:lnSpc>
          <a:spcPct val="120000"/>
        </a:lnSpc>
        <a:spcBef>
          <a:spcPct val="0"/>
        </a:spcBef>
        <a:spcAft>
          <a:spcPct val="0"/>
        </a:spcAft>
        <a:defRPr smtId="4294967295">
          <a:solidFill>
            <a:schemeClr val="bg1"/>
          </a:solidFill>
        </a:defRPr>
      </a:pPr>
      <a:endParaRPr smtId="4294967295">
        <a:solidFill>
          <a:schemeClr val="bg1"/>
        </a:solidFill>
      </a:endParaRPr>
    </a:p>
  </c:txPr>
  <c:externalData r:id="rId1">
    <c:autoUpdate val="0"/>
  </c:externalData>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solidFill>
                <a:effectLst>
                  <a:outerShdw blurRad="50800" dist="38100" dir="5400000" algn="t" rotWithShape="0">
                    <a:prstClr val="black">
                      <a:alpha val="40000"/>
                    </a:prstClr>
                  </a:outerShdw>
                </a:effectLst>
                <a:latin typeface="+mn-lt"/>
                <a:ea typeface="+mn-ea"/>
                <a:cs typeface="+mn-cs"/>
              </a:defRPr>
            </a:pPr>
            <a:r>
              <a:rPr lang="zh-CN"/>
              <a:t>不良率</a:t>
            </a:r>
            <a:r>
              <a:rPr lang="en-US"/>
              <a:t>PMM</a:t>
            </a:r>
            <a:r>
              <a:rPr lang="zh-CN"/>
              <a:t>数值</a:t>
            </a:r>
          </a:p>
        </c:rich>
      </c:tx>
      <c:overlay val="0"/>
      <c:spPr>
        <a:noFill/>
        <a:ln>
          <a:noFill/>
        </a:ln>
        <a:effectLst/>
      </c:spPr>
      <c:txPr>
        <a:bodyPr rot="0" spcFirstLastPara="1" vertOverflow="ellipsis" vert="horz" wrap="square" anchor="ctr" anchorCtr="1"/>
        <a:p>
          <a:pPr>
            <a:defRPr sz="2128" b="1" i="0" u="none" strike="noStrike" kern="1200" spc="100" baseline="0" smtId="4294967295">
              <a:solidFill>
                <a:schemeClr val="lt1"/>
              </a:solidFill>
              <a:effectLst>
                <a:outerShdw blurRad="50800" dist="38100" dir="5400000" algn="t" rotWithShape="0">
                  <a:prstClr val="black">
                    <a:alpha val="40000"/>
                  </a:prstClr>
                </a:outerShdw>
              </a:effectLst>
              <a:latin typeface="+mn-lt"/>
              <a:ea typeface="+mn-ea"/>
              <a:cs typeface="+mn-cs"/>
            </a:defRPr>
          </a:pPr>
          <a:endParaRPr sz="2128" b="1" i="0" u="none" strike="noStrike" kern="1200" spc="100" baseline="0" smtId="4294967295">
            <a:solidFill>
              <a:schemeClr val="lt1"/>
            </a:solidFill>
            <a:effectLst>
              <a:outerShdw blurRad="50800" dist="38100" dir="5400000" algn="t" rotWithShape="0">
                <a:prstClr val="black">
                  <a:alpha val="40000"/>
                </a:prstClr>
              </a:outerShdw>
            </a:effectLst>
            <a:latin typeface="+mn-lt"/>
            <a:ea typeface="+mn-ea"/>
            <a:cs typeface="+mn-cs"/>
          </a:endParaRPr>
        </a:p>
      </c:txPr>
    </c:title>
    <c:autoTitleDeleted val="0"/>
    <c:plotArea>
      <c:barChart>
        <c:barDir val="col"/>
        <c:grouping val="clustered"/>
        <c:varyColors val="0"/>
        <c:ser>
          <c:idx val="0"/>
          <c:order val="0"/>
          <c:tx>
            <c:strRef>
              <c:f>Sheet1!$B$1</c:f>
              <c:strCache>
                <c:ptCount val="1"/>
                <c:pt idx="0">
                  <c:v>系列 1</c:v>
                </c:pt>
              </c:strCache>
            </c:strRef>
          </c:tx>
          <c:spPr>
            <a:solidFill>
              <a:schemeClr val="bg1"/>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cat>
            <c:strRef>
              <c:f>Sheet1!$A$2:$A$5</c:f>
              <c:strCache>
                <c:ptCount val="4"/>
                <c:pt idx="0">
                  <c:v>类别 1</c:v>
                </c:pt>
                <c:pt idx="1">
                  <c:v>类别 2</c:v>
                </c:pt>
                <c:pt idx="2">
                  <c:v>类别 3</c:v>
                </c:pt>
                <c:pt idx="3">
                  <c:v>类别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5397-4F1B-93D7-27813C50F982}"/>
            </c:ext>
          </c:extLst>
        </c:ser>
        <c:ser>
          <c:idx val="1"/>
          <c:order val="1"/>
          <c:tx>
            <c:strRef>
              <c:f>Sheet1!$C$1</c:f>
              <c:strCache>
                <c:ptCount val="1"/>
                <c:pt idx="0">
                  <c:v>系列 2</c:v>
                </c:pt>
              </c:strCache>
            </c:strRef>
          </c:tx>
          <c:spPr>
            <a:solidFill>
              <a:srgbClr val="98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cat>
            <c:strRef>
              <c:f>Sheet1!$A$2:$A$5</c:f>
              <c:strCache>
                <c:ptCount val="4"/>
                <c:pt idx="0">
                  <c:v>类别 1</c:v>
                </c:pt>
                <c:pt idx="1">
                  <c:v>类别 2</c:v>
                </c:pt>
                <c:pt idx="2">
                  <c:v>类别 3</c:v>
                </c:pt>
                <c:pt idx="3">
                  <c:v>类别 4</c:v>
                </c:pt>
              </c:strCache>
            </c:strRef>
          </c:cat>
          <c:val>
            <c:numRef>
              <c:f>Sheet1!$C$2:$C$5</c:f>
              <c:numCache>
                <c:formatCode>General</c:formatCode>
                <c:ptCount val="4"/>
                <c:pt idx="0">
                  <c:v>2.4</c:v>
                </c:pt>
                <c:pt idx="1">
                  <c:v>4.4</c:v>
                </c:pt>
                <c:pt idx="2">
                  <c:v>1.8</c:v>
                </c:pt>
                <c:pt idx="3">
                  <c:v>2.8</c:v>
                </c:pt>
              </c:numCache>
            </c:numRef>
          </c:val>
          <c:extLst>
            <c:ext xmlns:c16="http://schemas.microsoft.com/office/drawing/2014/chart" uri="{C3380CC4-5D6E-409C-BE32-E72D297353CC}">
              <c16:uniqueId val="{00000001-5397-4F1B-93D7-27813C50F982}"/>
            </c:ext>
          </c:extLst>
        </c:ser>
        <c:dLbls>
          <c:showLegendKey val="0"/>
          <c:showVal val="0"/>
          <c:showCatName val="0"/>
          <c:showSerName val="0"/>
          <c:showPercent val="0"/>
          <c:showBubbleSize val="0"/>
          <c:showLeaderLines val="0"/>
        </c:dLbls>
        <c:gapWidth val="219"/>
        <c:overlap val="-27"/>
        <c:axId val="628002816"/>
        <c:axId val="628004352"/>
      </c:barChart>
      <c:lineChart>
        <c:grouping/>
        <c:varyColors val="0"/>
        <c:ser>
          <c:idx val="2"/>
          <c:order val="2"/>
          <c:tx>
            <c:strRef>
              <c:f>Sheet1!$D$1</c:f>
              <c:strCache>
                <c:ptCount val="1"/>
                <c:pt idx="0">
                  <c:v>系列 3</c:v>
                </c:pt>
              </c:strCache>
            </c:strRef>
          </c:tx>
          <c:spPr>
            <a:ln w="34925" cap="rnd">
              <a:solidFill>
                <a:schemeClr val="bg1">
                  <a:lumMod val="85000"/>
                </a:schemeClr>
              </a:solidFill>
              <a:round/>
            </a:ln>
            <a:effectLst>
              <a:outerShdw blurRad="40000" dist="23000" dir="5400000" rotWithShape="0">
                <a:srgbClr val="000000">
                  <a:alpha val="35000"/>
                </a:srgbClr>
              </a:outerShdw>
            </a:effectLst>
          </c:spPr>
          <c:marker>
            <c:symbol val="none"/>
          </c:marker>
          <c:cat>
            <c:strRef>
              <c:f>Sheet1!$A$2:$A$5</c:f>
              <c:strCache>
                <c:ptCount val="4"/>
                <c:pt idx="0">
                  <c:v>类别 1</c:v>
                </c:pt>
                <c:pt idx="1">
                  <c:v>类别 2</c:v>
                </c:pt>
                <c:pt idx="2">
                  <c:v>类别 3</c:v>
                </c:pt>
                <c:pt idx="3">
                  <c:v>类别 4</c:v>
                </c:pt>
              </c:strCache>
            </c:strRef>
          </c:cat>
          <c:val>
            <c:numRef>
              <c:f>Sheet1!$D$2:$D$5</c:f>
              <c:numCache>
                <c:formatCode>General</c:formatCode>
                <c:ptCount val="4"/>
                <c:pt idx="0">
                  <c:v>2</c:v>
                </c:pt>
                <c:pt idx="1">
                  <c:v>2</c:v>
                </c:pt>
                <c:pt idx="2">
                  <c:v>3</c:v>
                </c:pt>
                <c:pt idx="3">
                  <c:v>5</c:v>
                </c:pt>
              </c:numCache>
            </c:numRef>
          </c:val>
          <c:smooth val="0"/>
          <c:extLst>
            <c:ext xmlns:c16="http://schemas.microsoft.com/office/drawing/2014/chart" uri="{C3380CC4-5D6E-409C-BE32-E72D297353CC}">
              <c16:uniqueId val="{00000002-5397-4F1B-93D7-27813C50F982}"/>
            </c:ext>
          </c:extLst>
        </c:ser>
        <c:dLbls>
          <c:showLegendKey val="0"/>
          <c:showVal val="0"/>
          <c:showCatName val="0"/>
          <c:showSerName val="0"/>
          <c:showPercent val="0"/>
          <c:showBubbleSize val="0"/>
          <c:showLeaderLines val="0"/>
        </c:dLbls>
        <c:axId val="628002816"/>
        <c:axId val="628004352"/>
      </c:lineChart>
      <c:catAx>
        <c:axId val="628002816"/>
        <c:scaling>
          <c:orientation/>
        </c:scaling>
        <c:delete val="0"/>
        <c:axPos val="b"/>
        <c:numFmt formatCode="General" sourceLinked="1"/>
        <c:majorTickMark val="none"/>
        <c:minorTickMark val="none"/>
        <c:spPr>
          <a:noFill/>
          <a:ln w="12700" cap="flat" cmpd="sng" algn="ctr">
            <a:solidFill>
              <a:schemeClr val="lt1">
                <a:lumMod val="95000"/>
                <a:alpha val="54000"/>
              </a:schemeClr>
            </a:solidFill>
            <a:round/>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628004352"/>
        <c:crosses val="autoZero"/>
        <c:auto val="0"/>
        <c:lblAlgn val="ctr"/>
        <c:lblOffset/>
        <c:noMultiLvlLbl val="0"/>
      </c:catAx>
      <c:valAx>
        <c:axId val="628004352"/>
        <c:scaling>
          <c:orientation/>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spPr>
          <a:noFill/>
          <a:ln>
            <a:noFill/>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62800281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legend>
    <c:plotVisOnly val="1"/>
    <c:dispBlanksAs val="gap"/>
    <c:showDLblsOverMax val="0"/>
  </c:chart>
  <c:spPr>
    <a:solidFill>
      <a:srgbClr val="23363D"/>
    </a:solidFill>
    <a:ln w="38100" cap="flat" cmpd="sng" algn="ctr">
      <a:solidFill>
        <a:schemeClr val="lt1"/>
      </a:solidFill>
      <a:prstDash val="solid"/>
    </a:ln>
    <a:effectLst>
      <a:outerShdw blurRad="127000" dist="63500" dir="2700000" algn="tl" rotWithShape="0">
        <a:prstClr val="black">
          <a:alpha val="40000"/>
        </a:prstClr>
      </a:outerShdw>
    </a:effectLst>
  </c:spPr>
  <c:txPr>
    <a:bodyPr/>
    <a:p>
      <a:pPr>
        <a:lnSpc>
          <a:spcPct val="120000"/>
        </a:lnSpc>
        <a:spcBef>
          <a:spcPct val="0"/>
        </a:spcBef>
        <a:spcAft>
          <a:spcPct val="0"/>
        </a:spcAft>
        <a:defRPr smtId="4294967295">
          <a:solidFill>
            <a:schemeClr val="lt1"/>
          </a:solidFill>
          <a:latin typeface="+mn-lt"/>
          <a:ea typeface="+mn-ea"/>
          <a:cs typeface="+mn-cs"/>
        </a:defRPr>
      </a:pPr>
      <a:endParaRPr smtId="4294967295">
        <a:solidFill>
          <a:schemeClr val="lt1"/>
        </a:solidFill>
        <a:latin typeface="+mn-lt"/>
        <a:ea typeface="+mn-ea"/>
        <a:cs typeface="+mn-cs"/>
      </a:endParaRPr>
    </a:p>
  </c:txPr>
  <c:externalData r:id="rId1">
    <c:autoUpdate val="0"/>
  </c:externalData>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1862" b="0" i="0" u="none" strike="noStrike" kern="1200" spc="0" baseline="0">
                <a:solidFill>
                  <a:schemeClr val="lt1"/>
                </a:solidFill>
                <a:latin typeface="+mn-lt"/>
                <a:ea typeface="+mn-ea"/>
                <a:cs typeface="+mn-cs"/>
              </a:defRPr>
            </a:pPr>
            <a:r>
              <a:rPr lang="zh-CN"/>
              <a:t>采购不良率</a:t>
            </a:r>
            <a:r>
              <a:rPr lang="en-US"/>
              <a:t>PMM</a:t>
            </a:r>
            <a:r>
              <a:rPr lang="zh-CN"/>
              <a:t>数值</a:t>
            </a:r>
          </a:p>
        </c:rich>
      </c:tx>
      <c:overlay val="0"/>
      <c:spPr>
        <a:noFill/>
        <a:ln>
          <a:noFill/>
        </a:ln>
        <a:effectLst/>
      </c:spPr>
      <c:txPr>
        <a:bodyPr rot="0" spcFirstLastPara="1" vertOverflow="ellipsis" vert="horz" wrap="square" anchor="ctr" anchorCtr="1"/>
        <a:p>
          <a:pPr>
            <a:defRPr sz="1862" b="0" i="0" u="none" strike="noStrike" kern="1200" spc="0" baseline="0" smtId="4294967295">
              <a:solidFill>
                <a:schemeClr val="lt1"/>
              </a:solidFill>
              <a:latin typeface="+mn-lt"/>
              <a:ea typeface="+mn-ea"/>
              <a:cs typeface="+mn-cs"/>
            </a:defRPr>
          </a:pPr>
          <a:endParaRPr sz="1862" b="0" i="0" u="none" strike="noStrike" kern="1200" spc="0" baseline="0" smtId="4294967295">
            <a:solidFill>
              <a:schemeClr val="lt1"/>
            </a:solidFill>
            <a:latin typeface="+mn-lt"/>
            <a:ea typeface="+mn-ea"/>
            <a:cs typeface="+mn-cs"/>
          </a:endParaRPr>
        </a:p>
      </c:txPr>
    </c:title>
    <c:autoTitleDeleted val="0"/>
    <c:plotArea>
      <c:barChart>
        <c:barDir val="col"/>
        <c:grouping val="clustered"/>
        <c:varyColors val="0"/>
        <c:ser>
          <c:idx val="0"/>
          <c:order val="0"/>
          <c:tx>
            <c:strRef>
              <c:f>Sheet1!$B$1</c:f>
              <c:strCache>
                <c:ptCount val="1"/>
                <c:pt idx="0">
                  <c:v>采购数</c:v>
                </c:pt>
              </c:strCache>
            </c:strRef>
          </c:tx>
          <c:spPr>
            <a:solidFill>
              <a:srgbClr val="98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dLbls>
            <c:dLbl>
              <c:idx val="0"/>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1"/>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2"/>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3"/>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Sheet1!$A$2:$A$5</c:f>
              <c:strCache>
                <c:ptCount val="4"/>
                <c:pt idx="0">
                  <c:v>类别 1</c:v>
                </c:pt>
                <c:pt idx="1">
                  <c:v>类别 2</c:v>
                </c:pt>
                <c:pt idx="2">
                  <c:v>类别 3</c:v>
                </c:pt>
                <c:pt idx="3">
                  <c:v>类别 4</c:v>
                </c:pt>
              </c:strCache>
            </c:strRef>
          </c:cat>
          <c:val>
            <c:numRef>
              <c:f>Sheet1!$B$2:$B$5</c:f>
              <c:numCache>
                <c:formatCode>General</c:formatCode>
                <c:ptCount val="4"/>
                <c:pt idx="0">
                  <c:v>500</c:v>
                </c:pt>
                <c:pt idx="1">
                  <c:v>550</c:v>
                </c:pt>
                <c:pt idx="2">
                  <c:v>700</c:v>
                </c:pt>
                <c:pt idx="3">
                  <c:v>1000</c:v>
                </c:pt>
              </c:numCache>
            </c:numRef>
          </c:val>
          <c:extLst>
            <c:ext xmlns:c16="http://schemas.microsoft.com/office/drawing/2014/chart" uri="{C3380CC4-5D6E-409C-BE32-E72D297353CC}">
              <c16:uniqueId val="{00000000-5397-4F1B-93D7-27813C50F982}"/>
            </c:ext>
          </c:extLst>
        </c:ser>
        <c:ser>
          <c:idx val="1"/>
          <c:order val="1"/>
          <c:tx>
            <c:strRef>
              <c:f>Sheet1!$C$1</c:f>
              <c:strCache>
                <c:ptCount val="1"/>
                <c:pt idx="0">
                  <c:v>不合格数</c:v>
                </c:pt>
              </c:strCache>
            </c:strRef>
          </c:tx>
          <c:spPr>
            <a:solidFill>
              <a:schemeClr val="bg1"/>
            </a:solidFill>
            <a:ln>
              <a:noFill/>
            </a:ln>
            <a:effectLst/>
          </c:spPr>
          <c:invertIfNegative val="0"/>
          <c:dLbls>
            <c:dLbl>
              <c:idx val="0"/>
              <c:layout>
                <c:manualLayout>
                  <c:x val="0.0025195612106472254"/>
                  <c:y val="0.00928932148963213"/>
                </c:manualLayout>
              </c:layout>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outEnd"/>
              <c:showLegendKey val="0"/>
              <c:showVal val="1"/>
              <c:showCatName val="0"/>
              <c:showSerName val="0"/>
              <c:showPercent val="0"/>
              <c:showBubbleSize val="0"/>
              <c:extLst/>
            </c:dLbl>
            <c:dLbl>
              <c:idx val="1"/>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2"/>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3"/>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Sheet1!$A$2:$A$5</c:f>
              <c:strCache>
                <c:ptCount val="4"/>
                <c:pt idx="0">
                  <c:v>类别 1</c:v>
                </c:pt>
                <c:pt idx="1">
                  <c:v>类别 2</c:v>
                </c:pt>
                <c:pt idx="2">
                  <c:v>类别 3</c:v>
                </c:pt>
                <c:pt idx="3">
                  <c:v>类别 4</c:v>
                </c:pt>
              </c:strCache>
            </c:strRef>
          </c:cat>
          <c:val>
            <c:numRef>
              <c:f>Sheet1!$C$2:$C$5</c:f>
              <c:numCache>
                <c:formatCode>General</c:formatCode>
                <c:ptCount val="4"/>
                <c:pt idx="0">
                  <c:v>200</c:v>
                </c:pt>
                <c:pt idx="1">
                  <c:v>50</c:v>
                </c:pt>
                <c:pt idx="2">
                  <c:v>100</c:v>
                </c:pt>
                <c:pt idx="3">
                  <c:v>100</c:v>
                </c:pt>
              </c:numCache>
            </c:numRef>
          </c:val>
          <c:extLst>
            <c:ext xmlns:c16="http://schemas.microsoft.com/office/drawing/2014/chart" uri="{C3380CC4-5D6E-409C-BE32-E72D297353CC}">
              <c16:uniqueId val="{00000001-5397-4F1B-93D7-27813C50F982}"/>
            </c:ext>
          </c:extLst>
        </c:ser>
        <c:dLbls>
          <c:showLegendKey val="0"/>
          <c:showVal val="0"/>
          <c:showCatName val="0"/>
          <c:showSerName val="0"/>
          <c:showPercent val="0"/>
          <c:showBubbleSize val="0"/>
          <c:showLeaderLines val="0"/>
        </c:dLbls>
        <c:gapWidth/>
        <c:overlap/>
        <c:axId val="208510976"/>
        <c:axId val="208500992"/>
      </c:barChart>
      <c:lineChart>
        <c:grouping val="stacked"/>
        <c:varyColors val="0"/>
        <c:ser>
          <c:idx val="2"/>
          <c:order val="2"/>
          <c:tx>
            <c:strRef>
              <c:f>Sheet1!$D$1</c:f>
              <c:strCache>
                <c:ptCount val="1"/>
                <c:pt idx="0">
                  <c:v>不合格率</c:v>
                </c:pt>
              </c:strCache>
            </c:strRef>
          </c:tx>
          <c:spPr>
            <a:ln w="28575" cap="rnd">
              <a:solidFill>
                <a:schemeClr val="bg1">
                  <a:lumMod val="85000"/>
                </a:schemeClr>
              </a:solidFill>
              <a:round/>
            </a:ln>
            <a:effectLst/>
          </c:spPr>
          <c:marker>
            <c:symbol val="none"/>
          </c:marker>
          <c:dPt>
            <c:idx val="1"/>
            <c:invertIfNegative val="1"/>
            <c:marker>
              <c:symbol val="none"/>
            </c:marker>
            <c:extLst>
              <c:ext xmlns:c16="http://schemas.microsoft.com/office/drawing/2014/chart" uri="{C3380CC4-5D6E-409C-BE32-E72D297353CC}">
                <c16:uniqueId val="{00000001-3A0A-463C-8083-37D17F647885}"/>
              </c:ext>
            </c:extLst>
          </c:dPt>
          <c:dLbls>
            <c:dLbl>
              <c:idx val="0"/>
              <c:layout>
                <c:manualLayout>
                  <c:x val="-0.037333749234676361"/>
                  <c:y val="-0.060968674719333649"/>
                </c:manualLayout>
              </c:layout>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r"/>
              <c:showLegendKey val="0"/>
              <c:showVal val="1"/>
              <c:showCatName val="0"/>
              <c:showSerName val="0"/>
              <c:showPercent val="0"/>
              <c:showBubbleSize val="0"/>
              <c:extLst/>
            </c:dLbl>
            <c:dLbl>
              <c:idx val="1"/>
              <c:layout>
                <c:manualLayout>
                  <c:x val="-0.10188490897417069"/>
                  <c:y val="-0.1782161295413971"/>
                </c:manualLayout>
              </c:layout>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r"/>
              <c:showLegendKey val="0"/>
              <c:showVal val="1"/>
              <c:showCatName val="0"/>
              <c:showSerName val="0"/>
              <c:showPercent val="0"/>
              <c:showBubbleSize val="0"/>
              <c:extLst/>
            </c:dLbl>
            <c:dLbl>
              <c:idx val="2"/>
              <c:layout>
                <c:manualLayout>
                  <c:x val="-0.11448271572589874"/>
                  <c:y val="-0.1688363254070282"/>
                </c:manualLayout>
              </c:layout>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r"/>
              <c:showLegendKey val="0"/>
              <c:showVal val="1"/>
              <c:showCatName val="0"/>
              <c:showSerName val="0"/>
              <c:showPercent val="0"/>
              <c:showBubbleSize val="0"/>
              <c:extLst/>
            </c:dLbl>
            <c:dLbl>
              <c:idx val="3"/>
              <c:layout>
                <c:manualLayout>
                  <c:x val="-0.0045794514007866383"/>
                  <c:y val="-0.051588878035545349"/>
                </c:manualLayout>
              </c:layout>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r"/>
              <c:showLegendKey val="0"/>
              <c:showVal val="1"/>
              <c:showCatName val="0"/>
              <c:showSerName val="0"/>
              <c:showPercent val="0"/>
              <c:showBubbleSize val="0"/>
              <c:extLst/>
            </c:dLbl>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Sheet1!$A$2:$A$5</c:f>
              <c:strCache>
                <c:ptCount val="4"/>
                <c:pt idx="0">
                  <c:v>类别 1</c:v>
                </c:pt>
                <c:pt idx="1">
                  <c:v>类别 2</c:v>
                </c:pt>
                <c:pt idx="2">
                  <c:v>类别 3</c:v>
                </c:pt>
                <c:pt idx="3">
                  <c:v>类别 4</c:v>
                </c:pt>
              </c:strCache>
            </c:strRef>
          </c:cat>
          <c:val>
            <c:numRef>
              <c:f>Sheet1!$D$2:$D$5</c:f>
              <c:numCache>
                <c:formatCode>General</c:formatCode>
                <c:ptCount val="4"/>
                <c:pt idx="0">
                  <c:v>0.4</c:v>
                </c:pt>
                <c:pt idx="1">
                  <c:v>0.0909090909090909</c:v>
                </c:pt>
                <c:pt idx="2">
                  <c:v>0.142857142857143</c:v>
                </c:pt>
                <c:pt idx="3">
                  <c:v>0.1</c:v>
                </c:pt>
              </c:numCache>
            </c:numRef>
          </c:val>
          <c:smooth val="0"/>
          <c:extLst>
            <c:ext xmlns:c16="http://schemas.microsoft.com/office/drawing/2014/chart" uri="{C3380CC4-5D6E-409C-BE32-E72D297353CC}">
              <c16:uniqueId val="{00000000-3A0A-463C-8083-37D17F647885}"/>
            </c:ext>
          </c:extLst>
        </c:ser>
        <c:dLbls>
          <c:showLegendKey val="0"/>
          <c:showVal val="0"/>
          <c:showCatName val="0"/>
          <c:showSerName val="0"/>
          <c:showPercent val="0"/>
          <c:showBubbleSize val="0"/>
          <c:showLeaderLines val="0"/>
        </c:dLbls>
        <c:axId val="208514048"/>
        <c:axId val="208512512"/>
      </c:lineChart>
      <c:catAx>
        <c:axId val="208510976"/>
        <c:scaling>
          <c:orientation/>
        </c:scaling>
        <c:delete val="0"/>
        <c:axPos val="b"/>
        <c:numFmt formatCode="General" sourceLinked="1"/>
        <c:majorTickMark val="none"/>
        <c:minorTickMark val="none"/>
        <c:spPr>
          <a:noFill/>
          <a:ln w="9525" cap="flat" cmpd="sng" algn="ctr">
            <a:solidFill>
              <a:schemeClr val="tx1">
                <a:lumMod val="15000"/>
                <a:lumOff val="85000"/>
              </a:schemeClr>
            </a:solidFill>
            <a:round/>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208500992"/>
        <c:crosses val="autoZero"/>
        <c:auto val="0"/>
        <c:lblAlgn val="ctr"/>
        <c:lblOffset/>
        <c:noMultiLvlLbl val="0"/>
      </c:catAx>
      <c:valAx>
        <c:axId val="208500992"/>
        <c:scaling>
          <c:orientation/>
        </c:scaling>
        <c:delete val="0"/>
        <c:axPos val="r"/>
        <c:majorGridlines>
          <c:spPr>
            <a:ln w="9525" cap="flat" cmpd="sng" algn="ctr">
              <a:solidFill>
                <a:schemeClr val="tx1">
                  <a:lumMod val="15000"/>
                  <a:lumOff val="85000"/>
                </a:schemeClr>
              </a:solidFill>
              <a:round/>
            </a:ln>
            <a:effectLst/>
          </c:spPr>
        </c:majorGridlines>
        <c:numFmt formatCode="General" sourceLinked="1"/>
        <c:majorTickMark val="none"/>
        <c:minorTickMark val="none"/>
        <c:spPr>
          <a:noFill/>
          <a:ln>
            <a:noFill/>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208510976"/>
        <c:crosses val="max"/>
        <c:crossBetween val="between"/>
      </c:valAx>
      <c:valAx>
        <c:axId val="208512512"/>
        <c:scaling>
          <c:orientation/>
        </c:scaling>
        <c:delete val="0"/>
        <c:axPos val="l"/>
        <c:numFmt formatCode="General" sourceLinked="1"/>
        <c:majorTickMark val="out"/>
        <c:minorTickMark val="none"/>
        <c:spPr>
          <a:noFill/>
          <a:ln>
            <a:noFill/>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208514048"/>
        <c:crosses val="autoZero"/>
        <c:crossBetween val="between"/>
      </c:valAx>
      <c:catAx>
        <c:axId val="208514048"/>
        <c:scaling>
          <c:orientation/>
        </c:scaling>
        <c:delete val="1"/>
        <c:axPos val="b"/>
        <c:numFmt formatCode="General" sourceLinked="1"/>
        <c:majorTickMark val="out"/>
        <c:minorTickMark val="none"/>
        <c:crossAx val="208512512"/>
        <c:auto val="0"/>
        <c:lblAlgn val="ctr"/>
        <c:lblOffset/>
        <c:noMultiLvlLbl val="0"/>
      </c:catAx>
      <c:spPr>
        <a:noFill/>
        <a:ln>
          <a:noFill/>
        </a:ln>
        <a:effectLst/>
      </c:spPr>
    </c:plotArea>
    <c:legend>
      <c:legendPos val="b"/>
      <c:overlay val="0"/>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legend>
    <c:plotVisOnly val="1"/>
    <c:dispBlanksAs val="gap"/>
    <c:showDLblsOverMax val="0"/>
  </c:chart>
  <c:spPr>
    <a:solidFill>
      <a:srgbClr val="23363D"/>
    </a:solidFill>
    <a:ln w="38100" cap="flat" cmpd="sng" algn="ctr">
      <a:solidFill>
        <a:schemeClr val="lt1"/>
      </a:solidFill>
      <a:prstDash val="solid"/>
    </a:ln>
    <a:effectLst>
      <a:outerShdw blurRad="127000" dist="63500" dir="2700000" algn="tl" rotWithShape="0">
        <a:prstClr val="black">
          <a:alpha val="40000"/>
        </a:prstClr>
      </a:outerShdw>
    </a:effectLst>
  </c:spPr>
  <c:txPr>
    <a:bodyPr/>
    <a:p>
      <a:pPr>
        <a:lnSpc>
          <a:spcPct val="120000"/>
        </a:lnSpc>
        <a:spcBef>
          <a:spcPct val="0"/>
        </a:spcBef>
        <a:spcAft>
          <a:spcPct val="0"/>
        </a:spcAft>
        <a:defRPr smtId="4294967295">
          <a:solidFill>
            <a:schemeClr val="lt1"/>
          </a:solidFill>
          <a:latin typeface="+mn-lt"/>
          <a:ea typeface="+mn-ea"/>
          <a:cs typeface="+mn-cs"/>
        </a:defRPr>
      </a:pPr>
      <a:endParaRPr smtId="4294967295">
        <a:solidFill>
          <a:schemeClr val="lt1"/>
        </a:solidFill>
        <a:latin typeface="+mn-lt"/>
        <a:ea typeface="+mn-ea"/>
        <a:cs typeface="+mn-cs"/>
      </a:endParaRPr>
    </a:p>
  </c:txPr>
  <c:externalData r:id="rId1">
    <c:autoUpdate val="0"/>
  </c:externalData>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1862" b="0" i="0" u="none" strike="noStrike" kern="1200" spc="0" baseline="0">
                <a:solidFill>
                  <a:schemeClr val="lt1"/>
                </a:solidFill>
                <a:latin typeface="+mn-lt"/>
                <a:ea typeface="+mn-ea"/>
                <a:cs typeface="+mn-cs"/>
              </a:defRPr>
            </a:pPr>
            <a:r>
              <a:rPr lang="zh-CN"/>
              <a:t>一次下线不良</a:t>
            </a:r>
            <a:r>
              <a:rPr lang="en-US"/>
              <a:t>PMM</a:t>
            </a:r>
            <a:r>
              <a:rPr lang="zh-CN"/>
              <a:t>数值</a:t>
            </a:r>
          </a:p>
        </c:rich>
      </c:tx>
      <c:overlay val="0"/>
      <c:spPr>
        <a:noFill/>
        <a:ln>
          <a:noFill/>
        </a:ln>
        <a:effectLst/>
      </c:spPr>
      <c:txPr>
        <a:bodyPr rot="0" spcFirstLastPara="1" vertOverflow="ellipsis" vert="horz" wrap="square" anchor="ctr" anchorCtr="1"/>
        <a:p>
          <a:pPr>
            <a:defRPr sz="1862" b="0" i="0" u="none" strike="noStrike" kern="1200" spc="0" baseline="0" smtId="4294967295">
              <a:solidFill>
                <a:schemeClr val="lt1"/>
              </a:solidFill>
              <a:latin typeface="+mn-lt"/>
              <a:ea typeface="+mn-ea"/>
              <a:cs typeface="+mn-cs"/>
            </a:defRPr>
          </a:pPr>
          <a:endParaRPr sz="1862" b="0" i="0" u="none" strike="noStrike" kern="1200" spc="0" baseline="0" smtId="4294967295">
            <a:solidFill>
              <a:schemeClr val="lt1"/>
            </a:solidFill>
            <a:latin typeface="+mn-lt"/>
            <a:ea typeface="+mn-ea"/>
            <a:cs typeface="+mn-cs"/>
          </a:endParaRPr>
        </a:p>
      </c:txPr>
    </c:title>
    <c:autoTitleDeleted val="0"/>
    <c:plotArea>
      <c:barChart>
        <c:barDir val="col"/>
        <c:grouping val="clustered"/>
        <c:varyColors val="0"/>
        <c:ser>
          <c:idx val="0"/>
          <c:order val="0"/>
          <c:tx>
            <c:strRef>
              <c:f>Sheet1!$B$1</c:f>
              <c:strCache>
                <c:ptCount val="1"/>
                <c:pt idx="0">
                  <c:v>采购数</c:v>
                </c:pt>
              </c:strCache>
            </c:strRef>
          </c:tx>
          <c:spPr>
            <a:solidFill>
              <a:srgbClr val="98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dLbls>
            <c:dLbl>
              <c:idx val="0"/>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1"/>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2"/>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3"/>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Sheet1!$A$2:$A$5</c:f>
              <c:strCache>
                <c:ptCount val="4"/>
                <c:pt idx="0">
                  <c:v>类别 1</c:v>
                </c:pt>
                <c:pt idx="1">
                  <c:v>类别 2</c:v>
                </c:pt>
                <c:pt idx="2">
                  <c:v>类别 3</c:v>
                </c:pt>
                <c:pt idx="3">
                  <c:v>类别 4</c:v>
                </c:pt>
              </c:strCache>
            </c:strRef>
          </c:cat>
          <c:val>
            <c:numRef>
              <c:f>Sheet1!$B$2:$B$5</c:f>
              <c:numCache>
                <c:formatCode>General</c:formatCode>
                <c:ptCount val="4"/>
                <c:pt idx="0">
                  <c:v>500</c:v>
                </c:pt>
                <c:pt idx="1">
                  <c:v>550</c:v>
                </c:pt>
                <c:pt idx="2">
                  <c:v>700</c:v>
                </c:pt>
                <c:pt idx="3">
                  <c:v>1000</c:v>
                </c:pt>
              </c:numCache>
            </c:numRef>
          </c:val>
          <c:extLst>
            <c:ext xmlns:c16="http://schemas.microsoft.com/office/drawing/2014/chart" uri="{C3380CC4-5D6E-409C-BE32-E72D297353CC}">
              <c16:uniqueId val="{00000000-5397-4F1B-93D7-27813C50F982}"/>
            </c:ext>
          </c:extLst>
        </c:ser>
        <c:ser>
          <c:idx val="1"/>
          <c:order val="1"/>
          <c:tx>
            <c:strRef>
              <c:f>Sheet1!$C$1</c:f>
              <c:strCache>
                <c:ptCount val="1"/>
                <c:pt idx="0">
                  <c:v>不合格数</c:v>
                </c:pt>
              </c:strCache>
            </c:strRef>
          </c:tx>
          <c:spPr>
            <a:solidFill>
              <a:schemeClr val="bg1"/>
            </a:solidFill>
            <a:ln>
              <a:noFill/>
            </a:ln>
            <a:effectLst/>
          </c:spPr>
          <c:invertIfNegative val="0"/>
          <c:dLbls>
            <c:dLbl>
              <c:idx val="0"/>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1"/>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2"/>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3"/>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Sheet1!$A$2:$A$5</c:f>
              <c:strCache>
                <c:ptCount val="4"/>
                <c:pt idx="0">
                  <c:v>类别 1</c:v>
                </c:pt>
                <c:pt idx="1">
                  <c:v>类别 2</c:v>
                </c:pt>
                <c:pt idx="2">
                  <c:v>类别 3</c:v>
                </c:pt>
                <c:pt idx="3">
                  <c:v>类别 4</c:v>
                </c:pt>
              </c:strCache>
            </c:strRef>
          </c:cat>
          <c:val>
            <c:numRef>
              <c:f>Sheet1!$C$2:$C$5</c:f>
              <c:numCache>
                <c:formatCode>General</c:formatCode>
                <c:ptCount val="4"/>
                <c:pt idx="0">
                  <c:v>200</c:v>
                </c:pt>
                <c:pt idx="1">
                  <c:v>50</c:v>
                </c:pt>
                <c:pt idx="2">
                  <c:v>100</c:v>
                </c:pt>
                <c:pt idx="3">
                  <c:v>100</c:v>
                </c:pt>
              </c:numCache>
            </c:numRef>
          </c:val>
          <c:extLst>
            <c:ext xmlns:c16="http://schemas.microsoft.com/office/drawing/2014/chart" uri="{C3380CC4-5D6E-409C-BE32-E72D297353CC}">
              <c16:uniqueId val="{00000001-5397-4F1B-93D7-27813C50F982}"/>
            </c:ext>
          </c:extLst>
        </c:ser>
        <c:dLbls>
          <c:showLegendKey val="0"/>
          <c:showVal val="0"/>
          <c:showCatName val="0"/>
          <c:showSerName val="0"/>
          <c:showPercent val="0"/>
          <c:showBubbleSize val="0"/>
          <c:showLeaderLines val="0"/>
        </c:dLbls>
        <c:gapWidth/>
        <c:overlap/>
        <c:axId val="211290752"/>
        <c:axId val="211289216"/>
      </c:barChart>
      <c:lineChart>
        <c:grouping val="stacked"/>
        <c:varyColors val="0"/>
        <c:ser>
          <c:idx val="2"/>
          <c:order val="2"/>
          <c:tx>
            <c:strRef>
              <c:f>Sheet1!$D$1</c:f>
              <c:strCache>
                <c:ptCount val="1"/>
                <c:pt idx="0">
                  <c:v>不合格率</c:v>
                </c:pt>
              </c:strCache>
            </c:strRef>
          </c:tx>
          <c:spPr>
            <a:ln w="28575" cap="rnd">
              <a:solidFill>
                <a:schemeClr val="bg1">
                  <a:lumMod val="85000"/>
                </a:schemeClr>
              </a:solidFill>
              <a:round/>
            </a:ln>
            <a:effectLst/>
          </c:spPr>
          <c:marker>
            <c:symbol val="none"/>
          </c:marker>
          <c:dPt>
            <c:idx val="1"/>
            <c:invertIfNegative val="1"/>
            <c:marker>
              <c:symbol val="none"/>
            </c:marker>
            <c:extLst>
              <c:ext xmlns:c16="http://schemas.microsoft.com/office/drawing/2014/chart" uri="{C3380CC4-5D6E-409C-BE32-E72D297353CC}">
                <c16:uniqueId val="{00000001-3A0A-463C-8083-37D17F647885}"/>
              </c:ext>
            </c:extLst>
          </c:dPt>
          <c:dLbls>
            <c:dLbl>
              <c:idx val="0"/>
              <c:layout>
                <c:manualLayout>
                  <c:x val="-0.037333749234676361"/>
                  <c:y val="-0.03282928466796875"/>
                </c:manualLayout>
              </c:layout>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r"/>
              <c:showLegendKey val="0"/>
              <c:showVal val="1"/>
              <c:showCatName val="0"/>
              <c:showSerName val="0"/>
              <c:showPercent val="0"/>
              <c:showBubbleSize val="0"/>
              <c:extLst/>
            </c:dLbl>
            <c:dLbl>
              <c:idx val="1"/>
              <c:layout>
                <c:manualLayout>
                  <c:x val="-0.0867675393819809"/>
                  <c:y val="-0.1688363254070282"/>
                </c:manualLayout>
              </c:layout>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r"/>
              <c:showLegendKey val="0"/>
              <c:showVal val="1"/>
              <c:showCatName val="0"/>
              <c:showSerName val="0"/>
              <c:showPercent val="0"/>
              <c:showBubbleSize val="0"/>
              <c:extLst/>
            </c:dLbl>
            <c:dLbl>
              <c:idx val="2"/>
              <c:layout>
                <c:manualLayout>
                  <c:x val="-0.089287102222442627"/>
                  <c:y val="-0.19697572290897369"/>
                </c:manualLayout>
              </c:layout>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r"/>
              <c:showLegendKey val="0"/>
              <c:showVal val="1"/>
              <c:showCatName val="0"/>
              <c:showSerName val="0"/>
              <c:showPercent val="0"/>
              <c:showBubbleSize val="0"/>
              <c:extLst/>
            </c:dLbl>
            <c:dLbl>
              <c:idx val="3"/>
              <c:layout>
                <c:manualLayout>
                  <c:x val="-0.0045794514007866383"/>
                  <c:y val="-0.0844181627035141"/>
                </c:manualLayout>
              </c:layout>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r"/>
              <c:showLegendKey val="0"/>
              <c:showVal val="1"/>
              <c:showCatName val="0"/>
              <c:showSerName val="0"/>
              <c:showPercent val="0"/>
              <c:showBubbleSize val="0"/>
              <c:extLst/>
            </c:dLbl>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Sheet1!$A$2:$A$5</c:f>
              <c:strCache>
                <c:ptCount val="4"/>
                <c:pt idx="0">
                  <c:v>类别 1</c:v>
                </c:pt>
                <c:pt idx="1">
                  <c:v>类别 2</c:v>
                </c:pt>
                <c:pt idx="2">
                  <c:v>类别 3</c:v>
                </c:pt>
                <c:pt idx="3">
                  <c:v>类别 4</c:v>
                </c:pt>
              </c:strCache>
            </c:strRef>
          </c:cat>
          <c:val>
            <c:numRef>
              <c:f>Sheet1!$D$2:$D$5</c:f>
              <c:numCache>
                <c:formatCode>General</c:formatCode>
                <c:ptCount val="4"/>
                <c:pt idx="0">
                  <c:v>0.4</c:v>
                </c:pt>
                <c:pt idx="1">
                  <c:v>0.0909090909090909</c:v>
                </c:pt>
                <c:pt idx="2">
                  <c:v>0.142857142857143</c:v>
                </c:pt>
                <c:pt idx="3">
                  <c:v>0.1</c:v>
                </c:pt>
              </c:numCache>
            </c:numRef>
          </c:val>
          <c:smooth val="0"/>
          <c:extLst>
            <c:ext xmlns:c16="http://schemas.microsoft.com/office/drawing/2014/chart" uri="{C3380CC4-5D6E-409C-BE32-E72D297353CC}">
              <c16:uniqueId val="{00000000-3A0A-463C-8083-37D17F647885}"/>
            </c:ext>
          </c:extLst>
        </c:ser>
        <c:dLbls>
          <c:showLegendKey val="0"/>
          <c:showVal val="0"/>
          <c:showCatName val="0"/>
          <c:showSerName val="0"/>
          <c:showPercent val="0"/>
          <c:showBubbleSize val="0"/>
          <c:showLeaderLines val="0"/>
        </c:dLbls>
        <c:axId val="211298176"/>
        <c:axId val="211296640"/>
      </c:lineChart>
      <c:catAx>
        <c:axId val="211290752"/>
        <c:scaling>
          <c:orientation/>
        </c:scaling>
        <c:delete val="0"/>
        <c:axPos val="b"/>
        <c:numFmt formatCode="General" sourceLinked="1"/>
        <c:majorTickMark val="none"/>
        <c:minorTickMark val="none"/>
        <c:spPr>
          <a:noFill/>
          <a:ln w="9525" cap="flat" cmpd="sng" algn="ctr">
            <a:solidFill>
              <a:schemeClr val="tx1">
                <a:lumMod val="15000"/>
                <a:lumOff val="85000"/>
              </a:schemeClr>
            </a:solidFill>
            <a:round/>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211289216"/>
        <c:crosses val="autoZero"/>
        <c:auto val="0"/>
        <c:lblAlgn val="ctr"/>
        <c:lblOffset/>
        <c:noMultiLvlLbl val="0"/>
      </c:catAx>
      <c:valAx>
        <c:axId val="211289216"/>
        <c:scaling>
          <c:orientation/>
        </c:scaling>
        <c:delete val="0"/>
        <c:axPos val="r"/>
        <c:majorGridlines>
          <c:spPr>
            <a:ln w="9525" cap="flat" cmpd="sng" algn="ctr">
              <a:solidFill>
                <a:schemeClr val="tx1">
                  <a:lumMod val="15000"/>
                  <a:lumOff val="85000"/>
                </a:schemeClr>
              </a:solidFill>
              <a:round/>
            </a:ln>
            <a:effectLst/>
          </c:spPr>
        </c:majorGridlines>
        <c:numFmt formatCode="General" sourceLinked="1"/>
        <c:majorTickMark val="none"/>
        <c:minorTickMark val="none"/>
        <c:spPr>
          <a:noFill/>
          <a:ln>
            <a:noFill/>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211290752"/>
        <c:crosses val="max"/>
        <c:crossBetween val="between"/>
      </c:valAx>
      <c:valAx>
        <c:axId val="211296640"/>
        <c:scaling>
          <c:orientation/>
        </c:scaling>
        <c:delete val="0"/>
        <c:axPos val="l"/>
        <c:numFmt formatCode="General" sourceLinked="1"/>
        <c:majorTickMark val="out"/>
        <c:minorTickMark val="none"/>
        <c:spPr>
          <a:noFill/>
          <a:ln>
            <a:noFill/>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211298176"/>
        <c:crosses val="autoZero"/>
        <c:crossBetween val="between"/>
      </c:valAx>
      <c:catAx>
        <c:axId val="211298176"/>
        <c:scaling>
          <c:orientation/>
        </c:scaling>
        <c:delete val="1"/>
        <c:axPos val="b"/>
        <c:numFmt formatCode="General" sourceLinked="1"/>
        <c:majorTickMark val="out"/>
        <c:minorTickMark val="none"/>
        <c:crossAx val="211296640"/>
        <c:auto val="0"/>
        <c:lblAlgn val="ctr"/>
        <c:lblOffset/>
        <c:noMultiLvlLbl val="0"/>
      </c:catAx>
      <c:spPr>
        <a:noFill/>
        <a:ln>
          <a:noFill/>
        </a:ln>
        <a:effectLst/>
      </c:spPr>
    </c:plotArea>
    <c:legend>
      <c:legendPos val="b"/>
      <c:overlay val="0"/>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legend>
    <c:plotVisOnly val="1"/>
    <c:dispBlanksAs val="gap"/>
    <c:showDLblsOverMax val="0"/>
  </c:chart>
  <c:spPr>
    <a:solidFill>
      <a:srgbClr val="23363D"/>
    </a:solidFill>
    <a:ln w="38100" cap="flat" cmpd="sng" algn="ctr">
      <a:solidFill>
        <a:schemeClr val="lt1"/>
      </a:solidFill>
      <a:prstDash val="solid"/>
    </a:ln>
    <a:effectLst>
      <a:outerShdw blurRad="127000" dist="63500" dir="2700000" algn="tl" rotWithShape="0">
        <a:prstClr val="black">
          <a:alpha val="40000"/>
        </a:prstClr>
      </a:outerShdw>
    </a:effectLst>
  </c:spPr>
  <c:txPr>
    <a:bodyPr/>
    <a:p>
      <a:pPr>
        <a:lnSpc>
          <a:spcPct val="120000"/>
        </a:lnSpc>
        <a:spcBef>
          <a:spcPct val="0"/>
        </a:spcBef>
        <a:spcAft>
          <a:spcPct val="0"/>
        </a:spcAft>
        <a:defRPr smtId="4294967295">
          <a:solidFill>
            <a:schemeClr val="lt1"/>
          </a:solidFill>
          <a:latin typeface="+mn-lt"/>
          <a:ea typeface="+mn-ea"/>
          <a:cs typeface="+mn-cs"/>
        </a:defRPr>
      </a:pPr>
      <a:endParaRPr smtId="4294967295">
        <a:solidFill>
          <a:schemeClr val="lt1"/>
        </a:solidFill>
        <a:latin typeface="+mn-lt"/>
        <a:ea typeface="+mn-ea"/>
        <a:cs typeface="+mn-cs"/>
      </a:endParaRPr>
    </a:p>
  </c:txPr>
  <c:externalData r:id="rId1">
    <c:autoUpdate val="0"/>
  </c:externalData>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1862" b="0" i="0" u="none" strike="noStrike" kern="1200" spc="0" baseline="0">
                <a:solidFill>
                  <a:schemeClr val="lt1"/>
                </a:solidFill>
                <a:latin typeface="+mn-lt"/>
                <a:ea typeface="+mn-ea"/>
                <a:cs typeface="+mn-cs"/>
              </a:defRPr>
            </a:pPr>
            <a:r>
              <a:rPr lang="zh-CN"/>
              <a:t>市场索赔</a:t>
            </a:r>
            <a:r>
              <a:rPr lang="en-US"/>
              <a:t>PMM</a:t>
            </a:r>
            <a:r>
              <a:rPr lang="zh-CN"/>
              <a:t>数值</a:t>
            </a:r>
          </a:p>
        </c:rich>
      </c:tx>
      <c:overlay val="0"/>
      <c:spPr>
        <a:noFill/>
        <a:ln>
          <a:noFill/>
        </a:ln>
        <a:effectLst/>
      </c:spPr>
      <c:txPr>
        <a:bodyPr rot="0" spcFirstLastPara="1" vertOverflow="ellipsis" vert="horz" wrap="square" anchor="ctr" anchorCtr="1"/>
        <a:p>
          <a:pPr>
            <a:defRPr sz="1862" b="0" i="0" u="none" strike="noStrike" kern="1200" spc="0" baseline="0" smtId="4294967295">
              <a:solidFill>
                <a:schemeClr val="lt1"/>
              </a:solidFill>
              <a:latin typeface="+mn-lt"/>
              <a:ea typeface="+mn-ea"/>
              <a:cs typeface="+mn-cs"/>
            </a:defRPr>
          </a:pPr>
          <a:endParaRPr sz="1862" b="0" i="0" u="none" strike="noStrike" kern="1200" spc="0" baseline="0" smtId="4294967295">
            <a:solidFill>
              <a:schemeClr val="lt1"/>
            </a:solidFill>
            <a:latin typeface="+mn-lt"/>
            <a:ea typeface="+mn-ea"/>
            <a:cs typeface="+mn-cs"/>
          </a:endParaRPr>
        </a:p>
      </c:txPr>
    </c:title>
    <c:autoTitleDeleted val="0"/>
    <c:plotArea>
      <c:barChart>
        <c:barDir val="col"/>
        <c:grouping val="clustered"/>
        <c:varyColors val="0"/>
        <c:ser>
          <c:idx val="0"/>
          <c:order val="0"/>
          <c:tx>
            <c:strRef>
              <c:f>Sheet1!$B$1</c:f>
              <c:strCache>
                <c:ptCount val="1"/>
                <c:pt idx="0">
                  <c:v>目标数</c:v>
                </c:pt>
              </c:strCache>
            </c:strRef>
          </c:tx>
          <c:spPr>
            <a:solidFill>
              <a:srgbClr val="98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dLbls>
            <c:dLbl>
              <c:idx val="0"/>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1"/>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2"/>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3"/>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Sheet1!$A$2:$A$5</c:f>
              <c:strCache>
                <c:ptCount val="4"/>
                <c:pt idx="0">
                  <c:v>类别 1</c:v>
                </c:pt>
                <c:pt idx="1">
                  <c:v>类别 2</c:v>
                </c:pt>
                <c:pt idx="2">
                  <c:v>类别 3</c:v>
                </c:pt>
                <c:pt idx="3">
                  <c:v>类别 4</c:v>
                </c:pt>
              </c:strCache>
            </c:strRef>
          </c:cat>
          <c:val>
            <c:numRef>
              <c:f>Sheet1!$B$2:$B$5</c:f>
              <c:numCache>
                <c:formatCode>General</c:formatCode>
                <c:ptCount val="4"/>
                <c:pt idx="0">
                  <c:v>500</c:v>
                </c:pt>
                <c:pt idx="1">
                  <c:v>550</c:v>
                </c:pt>
                <c:pt idx="2">
                  <c:v>700</c:v>
                </c:pt>
                <c:pt idx="3">
                  <c:v>1000</c:v>
                </c:pt>
              </c:numCache>
            </c:numRef>
          </c:val>
          <c:extLst>
            <c:ext xmlns:c16="http://schemas.microsoft.com/office/drawing/2014/chart" uri="{C3380CC4-5D6E-409C-BE32-E72D297353CC}">
              <c16:uniqueId val="{00000000-5397-4F1B-93D7-27813C50F982}"/>
            </c:ext>
          </c:extLst>
        </c:ser>
        <c:ser>
          <c:idx val="1"/>
          <c:order val="1"/>
          <c:tx>
            <c:strRef>
              <c:f>Sheet1!$C$1</c:f>
              <c:strCache>
                <c:ptCount val="1"/>
                <c:pt idx="0">
                  <c:v>实际数</c:v>
                </c:pt>
              </c:strCache>
            </c:strRef>
          </c:tx>
          <c:spPr>
            <a:solidFill>
              <a:schemeClr val="bg1"/>
            </a:solidFill>
            <a:ln>
              <a:noFill/>
            </a:ln>
            <a:effectLst/>
          </c:spPr>
          <c:invertIfNegative val="0"/>
          <c:dLbls>
            <c:dLbl>
              <c:idx val="0"/>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1"/>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2"/>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dLbl>
              <c:idx val="3"/>
              <c:numFmt formatCode="" sourceLinked="1"/>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extLst/>
            </c:dLbl>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Sheet1!$A$2:$A$5</c:f>
              <c:strCache>
                <c:ptCount val="4"/>
                <c:pt idx="0">
                  <c:v>类别 1</c:v>
                </c:pt>
                <c:pt idx="1">
                  <c:v>类别 2</c:v>
                </c:pt>
                <c:pt idx="2">
                  <c:v>类别 3</c:v>
                </c:pt>
                <c:pt idx="3">
                  <c:v>类别 4</c:v>
                </c:pt>
              </c:strCache>
            </c:strRef>
          </c:cat>
          <c:val>
            <c:numRef>
              <c:f>Sheet1!$C$2:$C$5</c:f>
              <c:numCache>
                <c:formatCode>General</c:formatCode>
                <c:ptCount val="4"/>
                <c:pt idx="0">
                  <c:v>20</c:v>
                </c:pt>
                <c:pt idx="1">
                  <c:v>50</c:v>
                </c:pt>
                <c:pt idx="2">
                  <c:v>100</c:v>
                </c:pt>
                <c:pt idx="3">
                  <c:v>100</c:v>
                </c:pt>
              </c:numCache>
            </c:numRef>
          </c:val>
          <c:extLst>
            <c:ext xmlns:c16="http://schemas.microsoft.com/office/drawing/2014/chart" uri="{C3380CC4-5D6E-409C-BE32-E72D297353CC}">
              <c16:uniqueId val="{00000001-5397-4F1B-93D7-27813C50F982}"/>
            </c:ext>
          </c:extLst>
        </c:ser>
        <c:dLbls>
          <c:showLegendKey val="0"/>
          <c:showVal val="0"/>
          <c:showCatName val="0"/>
          <c:showSerName val="0"/>
          <c:showPercent val="0"/>
          <c:showBubbleSize val="0"/>
          <c:showLeaderLines val="0"/>
        </c:dLbls>
        <c:gapWidth/>
        <c:overlap/>
        <c:axId val="222008064"/>
        <c:axId val="215723008"/>
      </c:barChart>
      <c:catAx>
        <c:axId val="222008064"/>
        <c:scaling>
          <c:orientation/>
        </c:scaling>
        <c:delete val="0"/>
        <c:axPos val="b"/>
        <c:numFmt formatCode="General" sourceLinked="1"/>
        <c:majorTickMark val="none"/>
        <c:minorTickMark val="none"/>
        <c:spPr>
          <a:noFill/>
          <a:ln w="9525" cap="flat" cmpd="sng" algn="ctr">
            <a:solidFill>
              <a:schemeClr val="tx1">
                <a:lumMod val="15000"/>
                <a:lumOff val="85000"/>
              </a:schemeClr>
            </a:solidFill>
            <a:round/>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215723008"/>
        <c:crosses val="autoZero"/>
        <c:auto val="0"/>
        <c:lblAlgn val="ctr"/>
        <c:lblOffset/>
        <c:noMultiLvlLbl val="0"/>
      </c:catAx>
      <c:valAx>
        <c:axId val="215723008"/>
        <c:scaling>
          <c:orientation/>
        </c:scaling>
        <c:delete val="0"/>
        <c:axPos val="r"/>
        <c:majorGridlines>
          <c:spPr>
            <a:ln w="9525" cap="flat" cmpd="sng" algn="ctr">
              <a:solidFill>
                <a:schemeClr val="tx1">
                  <a:lumMod val="15000"/>
                  <a:lumOff val="85000"/>
                </a:schemeClr>
              </a:solidFill>
              <a:round/>
            </a:ln>
            <a:effectLst/>
          </c:spPr>
        </c:majorGridlines>
        <c:numFmt formatCode="General" sourceLinked="1"/>
        <c:majorTickMark val="none"/>
        <c:minorTickMark val="none"/>
        <c:spPr>
          <a:noFill/>
          <a:ln>
            <a:noFill/>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222008064"/>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legend>
    <c:plotVisOnly val="1"/>
    <c:dispBlanksAs val="gap"/>
    <c:showDLblsOverMax val="0"/>
  </c:chart>
  <c:spPr>
    <a:solidFill>
      <a:srgbClr val="23363D"/>
    </a:solidFill>
    <a:ln w="38100" cap="flat" cmpd="sng" algn="ctr">
      <a:solidFill>
        <a:schemeClr val="lt1"/>
      </a:solidFill>
      <a:prstDash val="solid"/>
    </a:ln>
    <a:effectLst>
      <a:outerShdw blurRad="127000" dist="63500" dir="2700000" algn="tl" rotWithShape="0">
        <a:prstClr val="black">
          <a:alpha val="40000"/>
        </a:prstClr>
      </a:outerShdw>
    </a:effectLst>
  </c:spPr>
  <c:txPr>
    <a:bodyPr/>
    <a:p>
      <a:pPr>
        <a:lnSpc>
          <a:spcPct val="120000"/>
        </a:lnSpc>
        <a:spcBef>
          <a:spcPct val="0"/>
        </a:spcBef>
        <a:spcAft>
          <a:spcPct val="0"/>
        </a:spcAft>
        <a:defRPr smtId="4294967295">
          <a:solidFill>
            <a:schemeClr val="lt1"/>
          </a:solidFill>
          <a:latin typeface="+mn-lt"/>
          <a:ea typeface="+mn-ea"/>
          <a:cs typeface="+mn-cs"/>
        </a:defRPr>
      </a:pPr>
      <a:endParaRPr smtId="4294967295">
        <a:solidFill>
          <a:schemeClr val="lt1"/>
        </a:solidFill>
        <a:latin typeface="+mn-lt"/>
        <a:ea typeface="+mn-ea"/>
        <a:cs typeface="+mn-cs"/>
      </a:endParaRPr>
    </a:p>
  </c:txPr>
  <c:externalData r:id="rId1">
    <c:autoUpdate val="0"/>
  </c:externalData>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4"/>
    </mc:Choice>
    <mc:Fallback>
      <c:style val="4"/>
    </mc:Fallback>
  </mc:AlternateContent>
  <c:chart>
    <c:autoTitleDeleted val="1"/>
    <c:plotArea>
      <c:barChart>
        <c:barDir val="col"/>
        <c:grouping val="clustered"/>
        <c:varyColors val="0"/>
        <c:ser>
          <c:idx val="0"/>
          <c:order val="0"/>
          <c:tx>
            <c:strRef>
              <c:f>Sheet1!$B$1</c:f>
              <c:strCache>
                <c:ptCount val="1"/>
                <c:pt idx="0">
                  <c:v>列1</c:v>
                </c:pt>
              </c:strCache>
            </c:strRef>
          </c:tx>
          <c:spPr>
            <a:solidFill>
              <a:srgbClr val="980000"/>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invertIfNegative val="0"/>
          <c:dLbls>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dLblPos val="ctr"/>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cap="flat" cmpd="sng" algn="ctr">
                      <a:solidFill>
                        <a:schemeClr val="tx1">
                          <a:lumMod val="35000"/>
                          <a:lumOff val="65000"/>
                        </a:schemeClr>
                      </a:solidFill>
                      <a:round/>
                    </a:ln>
                  </c:spPr>
                </c15:leaderLines>
              </c:ext>
            </c:extLst>
          </c:dLbls>
          <c:cat>
            <c:strRef>
              <c:f>Sheet1!$A$2:$A$7</c:f>
              <c:strCache>
                <c:ptCount val="6"/>
                <c:pt idx="0">
                  <c:v>供应商 1</c:v>
                </c:pt>
                <c:pt idx="1">
                  <c:v>供应商2</c:v>
                </c:pt>
                <c:pt idx="2">
                  <c:v>供应商3</c:v>
                </c:pt>
                <c:pt idx="3">
                  <c:v>供应商4</c:v>
                </c:pt>
                <c:pt idx="4">
                  <c:v>供应商5</c:v>
                </c:pt>
                <c:pt idx="5">
                  <c:v>供应商6</c:v>
                </c:pt>
              </c:strCache>
            </c:strRef>
          </c:cat>
          <c:val>
            <c:numRef>
              <c:f>Sheet1!$B$2:$B$7</c:f>
              <c:numCache>
                <c:formatCode>General</c:formatCode>
                <c:ptCount val="0"/>
              </c:numCache>
            </c:numRef>
          </c:val>
          <c:extLst>
            <c:ext xmlns:c16="http://schemas.microsoft.com/office/drawing/2014/chart" uri="{C3380CC4-5D6E-409C-BE32-E72D297353CC}">
              <c16:uniqueId val="{00000000-5397-4F1B-93D7-27813C50F982}"/>
            </c:ext>
          </c:extLst>
        </c:ser>
        <c:ser>
          <c:idx val="1"/>
          <c:order val="1"/>
          <c:tx>
            <c:strRef>
              <c:f>Sheet1!$C$1</c:f>
              <c:strCache>
                <c:ptCount val="1"/>
                <c:pt idx="0">
                  <c:v>目标数</c:v>
                </c:pt>
              </c:strCache>
            </c:strRef>
          </c:tx>
          <c:spPr>
            <a:solidFill>
              <a:schemeClr val="bg1"/>
            </a:solidFill>
            <a:ln>
              <a:noFill/>
            </a:ln>
            <a:effectLst/>
          </c:spPr>
          <c:invertIfNegative val="0"/>
          <c:cat>
            <c:strRef>
              <c:f>Sheet1!$A$2:$A$7</c:f>
              <c:strCache>
                <c:ptCount val="6"/>
                <c:pt idx="0">
                  <c:v>供应商 1</c:v>
                </c:pt>
                <c:pt idx="1">
                  <c:v>供应商2</c:v>
                </c:pt>
                <c:pt idx="2">
                  <c:v>供应商3</c:v>
                </c:pt>
                <c:pt idx="3">
                  <c:v>供应商4</c:v>
                </c:pt>
                <c:pt idx="4">
                  <c:v>供应商5</c:v>
                </c:pt>
                <c:pt idx="5">
                  <c:v>供应商6</c:v>
                </c:pt>
              </c:strCache>
            </c:strRef>
          </c:cat>
          <c:val>
            <c:numRef>
              <c:f>Sheet1!$C$2:$C$7</c:f>
              <c:numCache>
                <c:formatCode>General</c:formatCode>
                <c:ptCount val="6"/>
                <c:pt idx="0">
                  <c:v>500</c:v>
                </c:pt>
                <c:pt idx="1">
                  <c:v>550</c:v>
                </c:pt>
                <c:pt idx="2">
                  <c:v>700</c:v>
                </c:pt>
                <c:pt idx="3">
                  <c:v>1000</c:v>
                </c:pt>
                <c:pt idx="4">
                  <c:v>800</c:v>
                </c:pt>
                <c:pt idx="5">
                  <c:v>900</c:v>
                </c:pt>
              </c:numCache>
            </c:numRef>
          </c:val>
          <c:extLst>
            <c:ext xmlns:c16="http://schemas.microsoft.com/office/drawing/2014/chart" uri="{C3380CC4-5D6E-409C-BE32-E72D297353CC}">
              <c16:uniqueId val="{00000000-F836-4C4D-A7E6-15BE67403A37}"/>
            </c:ext>
          </c:extLst>
        </c:ser>
        <c:dLbls>
          <c:showLegendKey val="0"/>
          <c:showVal val="0"/>
          <c:showCatName val="0"/>
          <c:showSerName val="0"/>
          <c:showPercent val="0"/>
          <c:showBubbleSize val="0"/>
          <c:showLeaderLines val="0"/>
        </c:dLbls>
        <c:gapWidth/>
        <c:overlap/>
        <c:axId val="229644160"/>
        <c:axId val="229642624"/>
      </c:barChart>
      <c:catAx>
        <c:axId val="229644160"/>
        <c:scaling>
          <c:orientation/>
        </c:scaling>
        <c:delete val="0"/>
        <c:axPos val="b"/>
        <c:numFmt formatCode="General" sourceLinked="1"/>
        <c:majorTickMark val="none"/>
        <c:minorTickMark val="none"/>
        <c:spPr>
          <a:noFill/>
          <a:ln w="9525" cap="flat" cmpd="sng" algn="ctr">
            <a:solidFill>
              <a:schemeClr val="tx1">
                <a:lumMod val="15000"/>
                <a:lumOff val="85000"/>
              </a:schemeClr>
            </a:solidFill>
            <a:round/>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229642624"/>
        <c:crosses val="autoZero"/>
        <c:auto val="0"/>
        <c:lblAlgn val="ctr"/>
        <c:lblOffset/>
        <c:noMultiLvlLbl val="0"/>
      </c:catAx>
      <c:valAx>
        <c:axId val="229642624"/>
        <c:scaling>
          <c:orientation/>
        </c:scaling>
        <c:delete val="0"/>
        <c:axPos val="r"/>
        <c:majorGridlines>
          <c:spPr>
            <a:ln w="9525" cap="flat" cmpd="sng" algn="ctr">
              <a:solidFill>
                <a:schemeClr val="tx1">
                  <a:lumMod val="15000"/>
                  <a:lumOff val="85000"/>
                </a:schemeClr>
              </a:solidFill>
              <a:round/>
            </a:ln>
            <a:effectLst/>
          </c:spPr>
        </c:majorGridlines>
        <c:numFmt formatCode="General" sourceLinked="1"/>
        <c:majorTickMark val="none"/>
        <c:minorTickMark val="none"/>
        <c:spPr>
          <a:noFill/>
          <a:ln>
            <a:noFill/>
          </a:ln>
          <a:effectLst/>
        </c:spPr>
        <c:txPr>
          <a:bodyPr rot="-6000000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crossAx val="229644160"/>
        <c:crosses val="max"/>
        <c:crossBetween val="between"/>
      </c:valAx>
      <c:spPr>
        <a:noFill/>
        <a:ln>
          <a:noFill/>
        </a:ln>
        <a:effectLst/>
      </c:spPr>
    </c:plotArea>
    <c:legend>
      <c:legendPos val="b"/>
      <c:overlay val="0"/>
      <c:spPr>
        <a:noFill/>
        <a:ln>
          <a:noFill/>
        </a:ln>
        <a:effectLst/>
      </c:spPr>
      <c:txPr>
        <a:bodyPr rot="0" spcFirstLastPara="1" vertOverflow="ellipsis" vert="horz" wrap="square" anchor="ctr" anchorCtr="1"/>
        <a:p>
          <a:pPr>
            <a:defRPr sz="1197" b="0" i="0" u="none" strike="noStrike" kern="1200" baseline="0" smtId="4294967295">
              <a:solidFill>
                <a:schemeClr val="lt1"/>
              </a:solidFill>
              <a:latin typeface="+mn-lt"/>
              <a:ea typeface="+mn-ea"/>
              <a:cs typeface="+mn-cs"/>
            </a:defRPr>
          </a:pPr>
          <a:endParaRPr sz="1197" b="0" i="0" u="none" strike="noStrike" kern="1200" baseline="0" smtId="4294967295">
            <a:solidFill>
              <a:schemeClr val="lt1"/>
            </a:solidFill>
            <a:latin typeface="+mn-lt"/>
            <a:ea typeface="+mn-ea"/>
            <a:cs typeface="+mn-cs"/>
          </a:endParaRPr>
        </a:p>
      </c:txPr>
    </c:legend>
    <c:plotVisOnly val="1"/>
    <c:dispBlanksAs val="gap"/>
    <c:showDLblsOverMax val="0"/>
  </c:chart>
  <c:spPr>
    <a:solidFill>
      <a:srgbClr val="23363D"/>
    </a:solidFill>
    <a:ln w="38100" cap="flat" cmpd="sng" algn="ctr">
      <a:solidFill>
        <a:schemeClr val="lt1"/>
      </a:solidFill>
      <a:prstDash val="solid"/>
    </a:ln>
    <a:effectLst>
      <a:outerShdw blurRad="127000" dist="63500" dir="2700000" algn="tl" rotWithShape="0">
        <a:prstClr val="black">
          <a:alpha val="40000"/>
        </a:prstClr>
      </a:outerShdw>
    </a:effectLst>
  </c:spPr>
  <c:txPr>
    <a:bodyPr/>
    <a:p>
      <a:pPr>
        <a:lnSpc>
          <a:spcPct val="120000"/>
        </a:lnSpc>
        <a:spcBef>
          <a:spcPct val="0"/>
        </a:spcBef>
        <a:defRPr smtId="4294967295">
          <a:solidFill>
            <a:schemeClr val="lt1"/>
          </a:solidFill>
          <a:latin typeface="+mn-lt"/>
          <a:ea typeface="+mn-ea"/>
          <a:cs typeface="+mn-cs"/>
        </a:defRPr>
      </a:pPr>
      <a:endParaRPr smtId="4294967295">
        <a:solidFill>
          <a:schemeClr val="lt1"/>
        </a:solidFill>
        <a:latin typeface="+mn-lt"/>
        <a:ea typeface="+mn-ea"/>
        <a:cs typeface="+mn-cs"/>
      </a:endParaRPr>
    </a:p>
  </c:txPr>
  <c:externalData r:id="rId1">
    <c:autoUpdate val="0"/>
  </c:externalData>
</c:chartSpace>
</file>

<file path=ppt/charts/colors1.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a="http://schemas.openxmlformats.org/drawingml/2006/main" xmlns:cs="http://schemas.microsoft.com/office/drawing/2012/chartStyle" meth="withinLinearReversed" id="22">
  <a:schemeClr val="accent2"/>
</cs:colorStyle>
</file>

<file path=ppt/charts/colors4.xml><?xml version="1.0" encoding="utf-8"?>
<cs:colorStyle xmlns:a="http://schemas.openxmlformats.org/drawingml/2006/main" xmlns:cs="http://schemas.microsoft.com/office/drawing/2012/chartStyle" meth="withinLinearReversed" id="22">
  <a:schemeClr val="accent2"/>
</cs:colorStyle>
</file>

<file path=ppt/charts/colors5.xml><?xml version="1.0" encoding="utf-8"?>
<cs:colorStyle xmlns:a="http://schemas.openxmlformats.org/drawingml/2006/main" xmlns:cs="http://schemas.microsoft.com/office/drawing/2012/chartStyle" meth="withinLinearReversed" id="22">
  <a:schemeClr val="accent2"/>
</cs:colorStyle>
</file>

<file path=ppt/charts/colors6.xml><?xml version="1.0" encoding="utf-8"?>
<cs:colorStyle xmlns:a="http://schemas.openxmlformats.org/drawingml/2006/main" xmlns:cs="http://schemas.microsoft.com/office/drawing/2012/chartStyle" meth="withinLinearReversed" id="22">
  <a:schemeClr val="accent2"/>
</cs:colorStyle>
</file>

<file path=ppt/charts/style1.xml><?xml version="1.0" encoding="utf-8"?>
<cs:chartStyle xmlns:a="http://schemas.openxmlformats.org/drawingml/2006/main" xmlns:r="http://schemas.openxmlformats.org/officeDocument/2006/relationships" xmlns:cs="http://schemas.microsoft.com/office/drawing/2012/chartStyle"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a:effectLst/>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a="http://schemas.openxmlformats.org/drawingml/2006/main" xmlns:r="http://schemas.openxmlformats.org/officeDocument/2006/relationships" xmlns:cs="http://schemas.microsoft.com/office/drawing/2012/chartStyle" id="328">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gradFill>
        <a:gsLst>
          <a:gs pos="100000">
            <a:schemeClr val="dk1">
              <a:lumMod val="95000"/>
              <a:lumOff val="5000"/>
            </a:schemeClr>
          </a:gs>
          <a:gs pos="0">
            <a:schemeClr val="dk1">
              <a:lumMod val="75000"/>
              <a:lumOff val="25000"/>
            </a:schemeClr>
          </a:gs>
        </a:gsLst>
        <a:path path="circle">
          <a:fillToRect l="50000" t="50000" r="50000" b="50000"/>
        </a:path>
      </a:gradFill>
      <a:ln w="9525">
        <a:solidFill>
          <a:schemeClr val="dk1">
            <a:lumMod val="75000"/>
            <a:lumOff val="25000"/>
          </a:schemeClr>
        </a:solidFill>
      </a:ln>
    </cs:spPr>
  </cs:downBar>
  <cs:dropLine>
    <cs:lnRef idx="0"/>
    <cs:fillRef idx="0"/>
    <cs:effectRef idx="0"/>
    <cs:fontRef idx="minor">
      <a:schemeClr val="tx1"/>
    </cs:fontRef>
    <cs:spPr>
      <a:ln w="9525" cap="flat" cmpd="sng" algn="ctr">
        <a:solidFill>
          <a:schemeClr val="lt1"/>
        </a:solidFill>
        <a:round/>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cap="flat" cmpd="sng" algn="ctr">
        <a:solidFill>
          <a:schemeClr val="lt1"/>
        </a:solidFill>
        <a:round/>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gradFill>
        <a:gsLst>
          <a:gs pos="100000">
            <a:schemeClr val="lt1">
              <a:lumMod val="85000"/>
            </a:schemeClr>
          </a:gs>
          <a:gs pos="0">
            <a:schemeClr val="lt1"/>
          </a:gs>
        </a:gsLst>
        <a:path path="circle">
          <a:fillToRect l="50000" t="50000" r="50000" b="50000"/>
        </a:path>
      </a:gradFill>
      <a:ln w="9525" cap="flat" cmpd="sng" algn="ctr">
        <a:solidFill>
          <a:schemeClr val="lt1"/>
        </a:solidFill>
        <a:round/>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3.xml><?xml version="1.0" encoding="utf-8"?>
<cs:chartStyle xmlns:a="http://schemas.openxmlformats.org/drawingml/2006/main" xmlns:r="http://schemas.openxmlformats.org/officeDocument/2006/relationships" xmlns:cs="http://schemas.microsoft.com/office/drawing/2012/chartStyle" id="32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a="http://schemas.openxmlformats.org/drawingml/2006/main" xmlns:r="http://schemas.openxmlformats.org/officeDocument/2006/relationships" xmlns:cs="http://schemas.microsoft.com/office/drawing/2012/chartStyle" id="32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a="http://schemas.openxmlformats.org/drawingml/2006/main" xmlns:r="http://schemas.openxmlformats.org/officeDocument/2006/relationships" xmlns:cs="http://schemas.microsoft.com/office/drawing/2012/chartStyle" id="32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a="http://schemas.openxmlformats.org/drawingml/2006/main" xmlns:r="http://schemas.openxmlformats.org/officeDocument/2006/relationships" xmlns:cs="http://schemas.microsoft.com/office/drawing/2012/chartStyle" id="32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58EBBC-DD0A-4C8C-AF76-1CED8DD17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7921C5-7D1A-42B1-AAE6-DAB0984F8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685F9E-EFA9-4719-B1F5-72AC8B1EA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A90FBF-1528-4025-9466-60071076D6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E8D1D9-D8FA-413F-8B1F-59484F1E42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854A6B-FAA0-45D5-B6BC-CDD07796BD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89E7DF-5ACF-484E-BD3D-3D3116C2F8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26AA02-BF44-4BF6-AD70-FFA7001983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6497FF-15A0-4B1C-9A1F-F3379E046B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C83C20-4AC0-4D95-8D6C-12843E3910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FEAD59-6E78-466F-804D-4C8D321DA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02854A03-91AF-448A-9954-517C0577E5F0}" type="datetimeFigureOut">
              <a:rPr lang="zh-CN" altLang="en-US" smtClean="0"/>
              <a:t>2020/12/12</a:t>
            </a:fld>
            <a:endParaRPr lang="zh-CN" altLang="en-US"/>
          </a:p>
        </p:txBody>
      </p:sp>
      <p:sp>
        <p:nvSpPr>
          <p:cNvPr id="3" name="页脚占位符 2"/>
          <p:cNvSpPr>
            <a:spLocks noGrp="1"/>
          </p:cNvSpPr>
          <p:nvPr>
            <p:ph type="ftr" sz="quarter" idx="11"/>
          </p:nvPr>
        </p:nvSpPr>
        <p:spPr>
          <a:xfrm>
            <a:off x="3124201" y="4767264"/>
            <a:ext cx="2895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6553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2EEFC946-6D13-4F8C-9740-992A906A613E}" type="slidenum">
              <a:rPr lang="zh-CN" altLang="en-US" smtClean="0"/>
              <a:t>‹#›</a:t>
            </a:fld>
            <a:endParaRPr lang="zh-CN" altLang="en-US"/>
          </a:p>
        </p:txBody>
      </p:sp>
    </p:spTree>
    <p:extLst>
      <p:ext uri="{BB962C8B-B14F-4D97-AF65-F5344CB8AC3E}">
        <p14:creationId xmlns:p14="http://schemas.microsoft.com/office/powerpoint/2010/main" val="293213560"/>
      </p:ext>
    </p:extLst>
  </p:cSld>
  <p:clrMapOvr>
    <a:masterClrMapping/>
  </p:clrMapOvr>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1_空白">
    <p:spTree>
      <p:nvGrpSpPr>
        <p:cNvPr id="1" name=""/>
        <p:cNvGrpSpPr/>
        <p:nvPr/>
      </p:nvGrpSpPr>
      <p:grpSpPr>
        <a:xfrm>
          <a:off x="0" y="0"/>
          <a:ext cx="0" cy="0"/>
        </a:xfrm>
      </p:grpSpPr>
      <p:sp>
        <p:nvSpPr>
          <p:cNvPr id="2" name="日期占位符 1"/>
          <p:cNvSpPr>
            <a:spLocks noGrp="1"/>
          </p:cNvSpPr>
          <p:nvPr>
            <p:ph type="dt" sz="half" idx="10"/>
          </p:nvPr>
        </p:nvSpPr>
        <p:spPr>
          <a:xfrm>
            <a:off x="457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02854A03-91AF-448A-9954-517C0577E5F0}" type="datetimeFigureOut">
              <a:rPr lang="zh-CN" altLang="en-US" smtClean="0"/>
              <a:t>2020/12/12</a:t>
            </a:fld>
            <a:endParaRPr lang="zh-CN" altLang="en-US"/>
          </a:p>
        </p:txBody>
      </p:sp>
      <p:sp>
        <p:nvSpPr>
          <p:cNvPr id="3" name="页脚占位符 2"/>
          <p:cNvSpPr>
            <a:spLocks noGrp="1"/>
          </p:cNvSpPr>
          <p:nvPr>
            <p:ph type="ftr" sz="quarter" idx="11"/>
          </p:nvPr>
        </p:nvSpPr>
        <p:spPr>
          <a:xfrm>
            <a:off x="3124201" y="4767264"/>
            <a:ext cx="2895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6553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2EEFC946-6D13-4F8C-9740-992A906A613E}" type="slidenum">
              <a:rPr lang="zh-CN" altLang="en-US" smtClean="0"/>
              <a:t>‹#›</a:t>
            </a:fld>
            <a:endParaRPr lang="zh-CN" altLang="en-US"/>
          </a:p>
        </p:txBody>
      </p:sp>
    </p:spTree>
    <p:extLst>
      <p:ext uri="{BB962C8B-B14F-4D97-AF65-F5344CB8AC3E}">
        <p14:creationId xmlns:p14="http://schemas.microsoft.com/office/powerpoint/2010/main" val="293213560"/>
      </p:ext>
    </p:extLst>
  </p:cSld>
  <p:clrMapOvr>
    <a:masterClrMapping/>
  </p:clrMapOvr>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2_空白">
    <p:spTree>
      <p:nvGrpSpPr>
        <p:cNvPr id="1" name=""/>
        <p:cNvGrpSpPr/>
        <p:nvPr/>
      </p:nvGrpSpPr>
      <p:grpSpPr>
        <a:xfrm>
          <a:off x="0" y="0"/>
          <a:ext cx="0" cy="0"/>
        </a:xfrm>
      </p:grpSpPr>
      <p:sp>
        <p:nvSpPr>
          <p:cNvPr id="2" name="日期占位符 1"/>
          <p:cNvSpPr>
            <a:spLocks noGrp="1"/>
          </p:cNvSpPr>
          <p:nvPr>
            <p:ph type="dt" sz="half" idx="10"/>
          </p:nvPr>
        </p:nvSpPr>
        <p:spPr>
          <a:xfrm>
            <a:off x="457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02854A03-91AF-448A-9954-517C0577E5F0}" type="datetimeFigureOut">
              <a:rPr lang="zh-CN" altLang="en-US" smtClean="0"/>
              <a:t>2020/12/12</a:t>
            </a:fld>
            <a:endParaRPr lang="zh-CN" altLang="en-US"/>
          </a:p>
        </p:txBody>
      </p:sp>
      <p:sp>
        <p:nvSpPr>
          <p:cNvPr id="3" name="页脚占位符 2"/>
          <p:cNvSpPr>
            <a:spLocks noGrp="1"/>
          </p:cNvSpPr>
          <p:nvPr>
            <p:ph type="ftr" sz="quarter" idx="11"/>
          </p:nvPr>
        </p:nvSpPr>
        <p:spPr>
          <a:xfrm>
            <a:off x="3124201" y="4767264"/>
            <a:ext cx="2895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6553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2EEFC946-6D13-4F8C-9740-992A906A613E}" type="slidenum">
              <a:rPr lang="zh-CN" altLang="en-US" smtClean="0"/>
              <a:t>‹#›</a:t>
            </a:fld>
            <a:endParaRPr lang="zh-CN" altLang="en-US"/>
          </a:p>
        </p:txBody>
      </p:sp>
    </p:spTree>
    <p:extLst>
      <p:ext uri="{BB962C8B-B14F-4D97-AF65-F5344CB8AC3E}">
        <p14:creationId xmlns:p14="http://schemas.microsoft.com/office/powerpoint/2010/main" val="293213560"/>
      </p:ext>
    </p:extLst>
  </p:cSld>
  <p:clrMapOvr>
    <a:masterClrMapping/>
  </p:clrMapOvr>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3_空白">
    <p:spTree>
      <p:nvGrpSpPr>
        <p:cNvPr id="1" name=""/>
        <p:cNvGrpSpPr/>
        <p:nvPr/>
      </p:nvGrpSpPr>
      <p:grpSpPr>
        <a:xfrm>
          <a:off x="0" y="0"/>
          <a:ext cx="0" cy="0"/>
        </a:xfrm>
      </p:grpSpPr>
      <p:sp>
        <p:nvSpPr>
          <p:cNvPr id="2" name="日期占位符 1"/>
          <p:cNvSpPr>
            <a:spLocks noGrp="1"/>
          </p:cNvSpPr>
          <p:nvPr>
            <p:ph type="dt" sz="half" idx="10"/>
          </p:nvPr>
        </p:nvSpPr>
        <p:spPr>
          <a:xfrm>
            <a:off x="457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02854A03-91AF-448A-9954-517C0577E5F0}" type="datetimeFigureOut">
              <a:rPr lang="zh-CN" altLang="en-US" smtClean="0"/>
              <a:t>2020/12/12</a:t>
            </a:fld>
            <a:endParaRPr lang="zh-CN" altLang="en-US"/>
          </a:p>
        </p:txBody>
      </p:sp>
      <p:sp>
        <p:nvSpPr>
          <p:cNvPr id="3" name="页脚占位符 2"/>
          <p:cNvSpPr>
            <a:spLocks noGrp="1"/>
          </p:cNvSpPr>
          <p:nvPr>
            <p:ph type="ftr" sz="quarter" idx="11"/>
          </p:nvPr>
        </p:nvSpPr>
        <p:spPr>
          <a:xfrm>
            <a:off x="3124201" y="4767264"/>
            <a:ext cx="2895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6553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2EEFC946-6D13-4F8C-9740-992A906A613E}" type="slidenum">
              <a:rPr lang="zh-CN" altLang="en-US" smtClean="0"/>
              <a:t>‹#›</a:t>
            </a:fld>
            <a:endParaRPr lang="zh-CN" altLang="en-US"/>
          </a:p>
        </p:txBody>
      </p:sp>
    </p:spTree>
    <p:extLst>
      <p:ext uri="{BB962C8B-B14F-4D97-AF65-F5344CB8AC3E}">
        <p14:creationId xmlns:p14="http://schemas.microsoft.com/office/powerpoint/2010/main" val="293213560"/>
      </p:ext>
    </p:extLst>
  </p:cSld>
  <p:clrMapOvr>
    <a:masterClrMapping/>
  </p:clrMapOvr>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4_空白">
    <p:spTree>
      <p:nvGrpSpPr>
        <p:cNvPr id="1" name=""/>
        <p:cNvGrpSpPr/>
        <p:nvPr/>
      </p:nvGrpSpPr>
      <p:grpSpPr>
        <a:xfrm>
          <a:off x="0" y="0"/>
          <a:ext cx="0" cy="0"/>
        </a:xfrm>
      </p:grpSpPr>
      <p:sp>
        <p:nvSpPr>
          <p:cNvPr id="2" name="日期占位符 1"/>
          <p:cNvSpPr>
            <a:spLocks noGrp="1"/>
          </p:cNvSpPr>
          <p:nvPr>
            <p:ph type="dt" sz="half" idx="10"/>
          </p:nvPr>
        </p:nvSpPr>
        <p:spPr>
          <a:xfrm>
            <a:off x="457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02854A03-91AF-448A-9954-517C0577E5F0}" type="datetimeFigureOut">
              <a:rPr lang="zh-CN" altLang="en-US" smtClean="0"/>
              <a:t>2020/12/12</a:t>
            </a:fld>
            <a:endParaRPr lang="zh-CN" altLang="en-US"/>
          </a:p>
        </p:txBody>
      </p:sp>
      <p:sp>
        <p:nvSpPr>
          <p:cNvPr id="3" name="页脚占位符 2"/>
          <p:cNvSpPr>
            <a:spLocks noGrp="1"/>
          </p:cNvSpPr>
          <p:nvPr>
            <p:ph type="ftr" sz="quarter" idx="11"/>
          </p:nvPr>
        </p:nvSpPr>
        <p:spPr>
          <a:xfrm>
            <a:off x="3124201" y="4767264"/>
            <a:ext cx="2895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6553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2EEFC946-6D13-4F8C-9740-992A906A613E}" type="slidenum">
              <a:rPr lang="zh-CN" altLang="en-US" smtClean="0"/>
              <a:t>‹#›</a:t>
            </a:fld>
            <a:endParaRPr lang="zh-CN" altLang="en-US"/>
          </a:p>
        </p:txBody>
      </p:sp>
    </p:spTree>
    <p:extLst>
      <p:ext uri="{BB962C8B-B14F-4D97-AF65-F5344CB8AC3E}">
        <p14:creationId xmlns:p14="http://schemas.microsoft.com/office/powerpoint/2010/main" val="293213560"/>
      </p:ext>
    </p:extLst>
  </p:cSld>
  <p:clrMapOvr>
    <a:masterClrMapping/>
  </p:clrMapOvr>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spTree>
      <p:nvGrpSpPr>
        <p:cNvPr id="1" name=""/>
        <p:cNvGrpSpPr/>
        <p:nvPr/>
      </p:nvGrpSpPr>
      <p:grpSpPr>
        <a:xfrm>
          <a:off x="0" y="0"/>
          <a:ext cx="0" cy="0"/>
        </a:xfrm>
      </p:grpSpPr>
      <p:sp>
        <p:nvSpPr>
          <p:cNvPr id="2" name="Title 1"/>
          <p:cNvSpPr>
            <a:spLocks noGrp="1"/>
          </p:cNvSpPr>
          <p:nvPr>
            <p:ph type="ctrTitle"/>
          </p:nvPr>
        </p:nvSpPr>
        <p:spPr>
          <a:xfrm>
            <a:off x="1143000" y="841772"/>
            <a:ext cx="6858000" cy="1790700"/>
          </a:xfrm>
          <a:prstGeom prst="rect">
            <a:avLst/>
          </a:prstGeom>
        </p:spPr>
        <p:txBody>
          <a:bodyPr anchor="b"/>
          <a:lstStyle>
            <a:lvl1pPr algn="ctr">
              <a:defRPr sz="4500"/>
            </a:lvl1pPr>
          </a:lstStyle>
          <a:p>
            <a:r>
              <a:rPr lang="zh-CN" altLang="en-US"/>
              <a:t>单击此处编辑母版标题样式</a:t>
            </a:r>
            <a:endParaRPr lang="en-US"/>
          </a:p>
        </p:txBody>
      </p:sp>
      <p:sp>
        <p:nvSpPr>
          <p:cNvPr id="3" name="Subtitle 2"/>
          <p:cNvSpPr>
            <a:spLocks noGrp="1"/>
          </p:cNvSpPr>
          <p:nvPr>
            <p:ph type="subTitle" idx="1"/>
          </p:nvPr>
        </p:nvSpPr>
        <p:spPr>
          <a:xfrm>
            <a:off x="1143000" y="2701528"/>
            <a:ext cx="6858000" cy="124182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endParaRPr lang="en-US"/>
          </a:p>
        </p:txBody>
      </p:sp>
      <p:sp>
        <p:nvSpPr>
          <p:cNvPr id="4" name="Date Placeholder 3"/>
          <p:cNvSpPr>
            <a:spLocks noGrp="1"/>
          </p:cNvSpPr>
          <p:nvPr>
            <p:ph type="dt" sz="half" idx="10"/>
          </p:nvPr>
        </p:nvSpPr>
        <p:spPr>
          <a:xfrm>
            <a:off x="457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F61BD0C8-D35A-439E-96FB-C8D4A6430554}" type="datetimeFigureOut">
              <a:rPr lang="zh-CN" altLang="en-US" smtClean="0"/>
              <a:t>2020/12/12</a:t>
            </a:fld>
            <a:endParaRPr lang="zh-CN" altLang="en-US"/>
          </a:p>
        </p:txBody>
      </p:sp>
      <p:sp>
        <p:nvSpPr>
          <p:cNvPr id="5" name="Footer Placeholder 4"/>
          <p:cNvSpPr>
            <a:spLocks noGrp="1"/>
          </p:cNvSpPr>
          <p:nvPr>
            <p:ph type="ftr" sz="quarter" idx="11"/>
          </p:nvPr>
        </p:nvSpPr>
        <p:spPr>
          <a:xfrm>
            <a:off x="3124201" y="4767264"/>
            <a:ext cx="2895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12"/>
          </p:nvPr>
        </p:nvSpPr>
        <p:spPr>
          <a:xfrm>
            <a:off x="6553201" y="4767264"/>
            <a:ext cx="2133600" cy="273844"/>
          </a:xfrm>
          <a:prstGeom prst="rect">
            <a:avLst/>
          </a:prstGeom>
        </p:spPr>
        <p:txBody>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fld id="{670F15A6-E82C-4E1E-834E-C415C51F7DF3}" type="slidenum">
              <a:rPr lang="zh-CN" altLang="en-US" smtClean="0"/>
              <a:t>‹#›</a:t>
            </a:fld>
            <a:endParaRPr lang="zh-CN" altLang="en-US"/>
          </a:p>
        </p:txBody>
      </p:sp>
    </p:spTree>
    <p:extLst>
      <p:ext uri="{BB962C8B-B14F-4D97-AF65-F5344CB8AC3E}">
        <p14:creationId xmlns:p14="http://schemas.microsoft.com/office/powerpoint/2010/main" val="4164599985"/>
      </p:ext>
    </p:extLst>
  </p:cSld>
  <p:clrMapOvr>
    <a:masterClrMapping/>
  </p:clrMapOvr>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自定义版式">
    <p:spTree>
      <p:nvGrpSpPr>
        <p:cNvPr id="1" name=""/>
        <p:cNvGrpSpPr/>
        <p:nvPr/>
      </p:nvGrpSpPr>
      <p:grpSpPr>
        <a:xfrm>
          <a:off x="0" y="0"/>
          <a:ext cx="0" cy="0"/>
        </a:xfrm>
      </p:grpSpPr>
    </p:spTree>
    <p:extLst>
      <p:ext uri="{BB962C8B-B14F-4D97-AF65-F5344CB8AC3E}">
        <p14:creationId xmlns:p14="http://schemas.microsoft.com/office/powerpoint/2010/main" val="3575321500"/>
      </p:ext>
    </p:extLst>
  </p:cSld>
  <p:clrMapOvr>
    <a:masterClrMapping/>
  </p:clrMapOvr>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2" name="标题 1"/>
          <p:cNvSpPr>
            <a:spLocks noGrp="1"/>
          </p:cNvSpPr>
          <p:nvPr>
            <p:ph type="title"/>
          </p:nvPr>
        </p:nvSpPr>
        <p:spPr>
          <a:xfrm>
            <a:off x="457200" y="206375"/>
            <a:ext cx="8229600" cy="857250"/>
          </a:xfrm>
          <a:prstGeom prst="rect">
            <a:avLst/>
          </a:prstGeom>
        </p:spPr>
        <p:txBody>
          <a:bodyPr/>
          <a:lstStyle/>
          <a:p>
            <a:r>
              <a:rPr lang="zh-CN" altLang="en-US"/>
              <a:t>单击此处编辑母版标题样式</a:t>
            </a:r>
          </a:p>
        </p:txBody>
      </p:sp>
    </p:spTree>
    <p:extLst>
      <p:ext uri="{BB962C8B-B14F-4D97-AF65-F5344CB8AC3E}">
        <p14:creationId xmlns:p14="http://schemas.microsoft.com/office/powerpoint/2010/main" val="2695492978"/>
      </p:ext>
    </p:extLst>
  </p:cSld>
  <p:clrMapOvr>
    <a:masterClrMapping/>
  </p:clrMapOvr>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2" name="标题 1"/>
          <p:cNvSpPr>
            <a:spLocks noGrp="1"/>
          </p:cNvSpPr>
          <p:nvPr>
            <p:ph type="title"/>
          </p:nvPr>
        </p:nvSpPr>
        <p:spPr>
          <a:xfrm>
            <a:off x="457200" y="206375"/>
            <a:ext cx="8229600" cy="857250"/>
          </a:xfrm>
          <a:prstGeom prst="rect">
            <a:avLst/>
          </a:prstGeom>
        </p:spPr>
        <p:txBody>
          <a:bodyPr/>
          <a:lstStyle/>
          <a:p>
            <a:r>
              <a:rPr lang="zh-CN" altLang="en-US"/>
              <a:t>单击此处编辑母版标题样式</a:t>
            </a:r>
          </a:p>
        </p:txBody>
      </p:sp>
      <p:sp>
        <p:nvSpPr>
          <p:cNvPr id="4" name="矩形 3"/>
          <p:cNvSpPr/>
          <p:nvPr userDrawn="1"/>
        </p:nvSpPr>
        <p:spPr>
          <a:xfrm>
            <a:off x="7167856" y="4659982"/>
            <a:ext cx="966254" cy="230832"/>
          </a:xfrm>
          <a:prstGeom prst="rect">
            <a:avLst/>
          </a:prstGeom>
        </p:spPr>
        <p:txBody>
          <a:bodyPr wrap="squar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14400"/>
            <a:r>
              <a:rPr lang="en-US" altLang="zh-CN" sz="100">
                <a:solidFill>
                  <a:prstClr val="white"/>
                </a:solidFill>
                <a:latin typeface="Calibri"/>
                <a:ea typeface="宋体" charset="-122"/>
              </a:rPr>
              <a:t>PPT</a:t>
            </a:r>
            <a:r>
              <a:rPr lang="zh-CN" altLang="en-US" sz="100">
                <a:solidFill>
                  <a:prstClr val="white"/>
                </a:solidFill>
                <a:latin typeface="Calibri"/>
                <a:ea typeface="宋体" charset="-122"/>
              </a:rPr>
              <a:t>模板下载：</a:t>
            </a:r>
            <a:r>
              <a:rPr lang="en-US" altLang="zh-CN" sz="100">
                <a:solidFill>
                  <a:prstClr val="white"/>
                </a:solidFill>
                <a:latin typeface="Calibri"/>
                <a:ea typeface="宋体" charset="-122"/>
              </a:rPr>
              <a:t>www.1ppt.com/moban/          </a:t>
            </a:r>
            <a:r>
              <a:rPr lang="zh-CN" altLang="en-US" sz="100">
                <a:solidFill>
                  <a:prstClr val="white"/>
                </a:solidFill>
                <a:latin typeface="Calibri"/>
                <a:ea typeface="宋体" charset="-122"/>
              </a:rPr>
              <a:t>行业</a:t>
            </a:r>
            <a:r>
              <a:rPr lang="en-US" altLang="zh-CN" sz="100">
                <a:solidFill>
                  <a:prstClr val="white"/>
                </a:solidFill>
                <a:latin typeface="Calibri"/>
                <a:ea typeface="宋体" charset="-122"/>
              </a:rPr>
              <a:t>PPT</a:t>
            </a:r>
            <a:r>
              <a:rPr lang="zh-CN" altLang="en-US" sz="100">
                <a:solidFill>
                  <a:prstClr val="white"/>
                </a:solidFill>
                <a:latin typeface="Calibri"/>
                <a:ea typeface="宋体" charset="-122"/>
              </a:rPr>
              <a:t>模板：</a:t>
            </a:r>
            <a:r>
              <a:rPr lang="en-US" altLang="zh-CN" sz="100">
                <a:solidFill>
                  <a:prstClr val="white"/>
                </a:solidFill>
                <a:latin typeface="Calibri"/>
                <a:ea typeface="宋体" charset="-122"/>
              </a:rPr>
              <a:t>www.1ppt.com/hangye/ </a:t>
            </a:r>
          </a:p>
          <a:p>
            <a:pPr defTabSz="914400"/>
            <a:r>
              <a:rPr lang="zh-CN" altLang="en-US" sz="100">
                <a:solidFill>
                  <a:prstClr val="white"/>
                </a:solidFill>
                <a:latin typeface="Calibri"/>
                <a:ea typeface="宋体" charset="-122"/>
              </a:rPr>
              <a:t>节日</a:t>
            </a:r>
            <a:r>
              <a:rPr lang="en-US" altLang="zh-CN" sz="100">
                <a:solidFill>
                  <a:prstClr val="white"/>
                </a:solidFill>
                <a:latin typeface="Calibri"/>
                <a:ea typeface="宋体" charset="-122"/>
              </a:rPr>
              <a:t>PPT</a:t>
            </a:r>
            <a:r>
              <a:rPr lang="zh-CN" altLang="en-US" sz="100">
                <a:solidFill>
                  <a:prstClr val="white"/>
                </a:solidFill>
                <a:latin typeface="Calibri"/>
                <a:ea typeface="宋体" charset="-122"/>
              </a:rPr>
              <a:t>模板：</a:t>
            </a:r>
            <a:r>
              <a:rPr lang="en-US" altLang="zh-CN" sz="100">
                <a:solidFill>
                  <a:prstClr val="white"/>
                </a:solidFill>
                <a:latin typeface="Calibri"/>
                <a:ea typeface="宋体" charset="-122"/>
              </a:rPr>
              <a:t>www.1ppt.com/jieri/          PPT</a:t>
            </a:r>
            <a:r>
              <a:rPr lang="zh-CN" altLang="en-US" sz="100">
                <a:solidFill>
                  <a:prstClr val="white"/>
                </a:solidFill>
                <a:latin typeface="Calibri"/>
                <a:ea typeface="宋体" charset="-122"/>
              </a:rPr>
              <a:t>素材：</a:t>
            </a:r>
            <a:r>
              <a:rPr lang="en-US" altLang="zh-CN" sz="100">
                <a:solidFill>
                  <a:prstClr val="white"/>
                </a:solidFill>
                <a:latin typeface="Calibri"/>
                <a:ea typeface="宋体" charset="-122"/>
              </a:rPr>
              <a:t>www.1ppt.com/sucai/</a:t>
            </a:r>
          </a:p>
          <a:p>
            <a:pPr defTabSz="914400"/>
            <a:r>
              <a:rPr lang="en-US" altLang="zh-CN" sz="100">
                <a:solidFill>
                  <a:prstClr val="white"/>
                </a:solidFill>
                <a:latin typeface="Calibri"/>
                <a:ea typeface="宋体" charset="-122"/>
              </a:rPr>
              <a:t>PPT</a:t>
            </a:r>
            <a:r>
              <a:rPr lang="zh-CN" altLang="en-US" sz="100">
                <a:solidFill>
                  <a:prstClr val="white"/>
                </a:solidFill>
                <a:latin typeface="Calibri"/>
                <a:ea typeface="宋体" charset="-122"/>
              </a:rPr>
              <a:t>背景图片：</a:t>
            </a:r>
            <a:r>
              <a:rPr lang="en-US" altLang="zh-CN" sz="100">
                <a:solidFill>
                  <a:prstClr val="white"/>
                </a:solidFill>
                <a:latin typeface="Calibri"/>
                <a:ea typeface="宋体" charset="-122"/>
              </a:rPr>
              <a:t>www.1ppt.com/beijing/        PPT</a:t>
            </a:r>
            <a:r>
              <a:rPr lang="zh-CN" altLang="en-US" sz="100">
                <a:solidFill>
                  <a:prstClr val="white"/>
                </a:solidFill>
                <a:latin typeface="Calibri"/>
                <a:ea typeface="宋体" charset="-122"/>
              </a:rPr>
              <a:t>图表：</a:t>
            </a:r>
            <a:r>
              <a:rPr lang="en-US" altLang="zh-CN" sz="100">
                <a:solidFill>
                  <a:prstClr val="white"/>
                </a:solidFill>
                <a:latin typeface="Calibri"/>
                <a:ea typeface="宋体" charset="-122"/>
              </a:rPr>
              <a:t>www.1ppt.com/tubiao/      </a:t>
            </a:r>
          </a:p>
          <a:p>
            <a:pPr defTabSz="914400"/>
            <a:r>
              <a:rPr lang="zh-CN" altLang="en-US" sz="100">
                <a:solidFill>
                  <a:prstClr val="white"/>
                </a:solidFill>
                <a:latin typeface="Calibri"/>
                <a:ea typeface="宋体" charset="-122"/>
              </a:rPr>
              <a:t>精美</a:t>
            </a:r>
            <a:r>
              <a:rPr lang="en-US" altLang="zh-CN" sz="100">
                <a:solidFill>
                  <a:prstClr val="white"/>
                </a:solidFill>
                <a:latin typeface="Calibri"/>
                <a:ea typeface="宋体" charset="-122"/>
              </a:rPr>
              <a:t>PPT</a:t>
            </a:r>
            <a:r>
              <a:rPr lang="zh-CN" altLang="en-US" sz="100">
                <a:solidFill>
                  <a:prstClr val="white"/>
                </a:solidFill>
                <a:latin typeface="Calibri"/>
                <a:ea typeface="宋体" charset="-122"/>
              </a:rPr>
              <a:t>下载：</a:t>
            </a:r>
            <a:r>
              <a:rPr lang="en-US" altLang="zh-CN" sz="100">
                <a:solidFill>
                  <a:prstClr val="white"/>
                </a:solidFill>
                <a:latin typeface="Calibri"/>
                <a:ea typeface="宋体" charset="-122"/>
              </a:rPr>
              <a:t>www.1ppt.com/xiazai/         PPT</a:t>
            </a:r>
            <a:r>
              <a:rPr lang="zh-CN" altLang="en-US" sz="100">
                <a:solidFill>
                  <a:prstClr val="white"/>
                </a:solidFill>
                <a:latin typeface="Calibri"/>
                <a:ea typeface="宋体" charset="-122"/>
              </a:rPr>
              <a:t>教程： </a:t>
            </a:r>
            <a:r>
              <a:rPr lang="en-US" altLang="zh-CN" sz="100">
                <a:solidFill>
                  <a:prstClr val="white"/>
                </a:solidFill>
                <a:latin typeface="Calibri"/>
                <a:ea typeface="宋体" charset="-122"/>
              </a:rPr>
              <a:t>www.1ppt.com/powerpoint/      </a:t>
            </a:r>
          </a:p>
          <a:p>
            <a:pPr defTabSz="914400"/>
            <a:r>
              <a:rPr lang="en-US" altLang="zh-CN" sz="100">
                <a:solidFill>
                  <a:prstClr val="white"/>
                </a:solidFill>
                <a:latin typeface="Calibri"/>
                <a:ea typeface="宋体" charset="-122"/>
              </a:rPr>
              <a:t>PPT</a:t>
            </a:r>
            <a:r>
              <a:rPr lang="zh-CN" altLang="en-US" sz="100">
                <a:solidFill>
                  <a:prstClr val="white"/>
                </a:solidFill>
                <a:latin typeface="Calibri"/>
                <a:ea typeface="宋体" charset="-122"/>
              </a:rPr>
              <a:t>课件：</a:t>
            </a:r>
            <a:r>
              <a:rPr lang="en-US" altLang="zh-CN" sz="100">
                <a:solidFill>
                  <a:prstClr val="white"/>
                </a:solidFill>
                <a:latin typeface="Calibri"/>
                <a:ea typeface="宋体" charset="-122"/>
              </a:rPr>
              <a:t>www.1ppt.com/kejian/             </a:t>
            </a:r>
            <a:r>
              <a:rPr lang="zh-CN" altLang="en-US" sz="100">
                <a:solidFill>
                  <a:prstClr val="white"/>
                </a:solidFill>
                <a:latin typeface="Calibri"/>
                <a:ea typeface="宋体" charset="-122"/>
              </a:rPr>
              <a:t>字体下载：</a:t>
            </a:r>
            <a:r>
              <a:rPr lang="en-US" altLang="zh-CN" sz="100">
                <a:solidFill>
                  <a:prstClr val="white"/>
                </a:solidFill>
                <a:latin typeface="Calibri"/>
                <a:ea typeface="宋体" charset="-122"/>
              </a:rPr>
              <a:t>www.1ppt.com/ziti/</a:t>
            </a:r>
          </a:p>
          <a:p>
            <a:pPr defTabSz="914400"/>
            <a:r>
              <a:rPr lang="zh-CN" altLang="en-US" sz="100">
                <a:solidFill>
                  <a:prstClr val="white"/>
                </a:solidFill>
                <a:latin typeface="Calibri"/>
                <a:ea typeface="宋体" charset="-122"/>
              </a:rPr>
              <a:t>工作总结</a:t>
            </a:r>
            <a:r>
              <a:rPr lang="en-US" altLang="zh-CN" sz="100">
                <a:solidFill>
                  <a:prstClr val="white"/>
                </a:solidFill>
                <a:latin typeface="Calibri"/>
                <a:ea typeface="宋体" charset="-122"/>
              </a:rPr>
              <a:t>PPT</a:t>
            </a:r>
            <a:r>
              <a:rPr lang="zh-CN" altLang="en-US" sz="100">
                <a:solidFill>
                  <a:prstClr val="white"/>
                </a:solidFill>
                <a:latin typeface="Calibri"/>
                <a:ea typeface="宋体" charset="-122"/>
              </a:rPr>
              <a:t>：</a:t>
            </a:r>
            <a:r>
              <a:rPr lang="en-US" altLang="zh-CN" sz="100">
                <a:solidFill>
                  <a:prstClr val="white"/>
                </a:solidFill>
                <a:latin typeface="Calibri"/>
                <a:ea typeface="宋体" charset="-122"/>
              </a:rPr>
              <a:t>www.1ppt.com/xiazai/zongjie/ </a:t>
            </a:r>
            <a:r>
              <a:rPr lang="zh-CN" altLang="en-US" sz="100">
                <a:solidFill>
                  <a:prstClr val="white"/>
                </a:solidFill>
                <a:latin typeface="Calibri"/>
                <a:ea typeface="宋体" charset="-122"/>
              </a:rPr>
              <a:t>工作计划：</a:t>
            </a:r>
            <a:r>
              <a:rPr lang="en-US" altLang="zh-CN" sz="100">
                <a:solidFill>
                  <a:prstClr val="white"/>
                </a:solidFill>
                <a:latin typeface="Calibri"/>
                <a:ea typeface="宋体" charset="-122"/>
              </a:rPr>
              <a:t>www.1ppt.com/xiazai/jihua/</a:t>
            </a:r>
          </a:p>
          <a:p>
            <a:pPr defTabSz="914400"/>
            <a:r>
              <a:rPr lang="zh-CN" altLang="en-US" sz="100">
                <a:solidFill>
                  <a:prstClr val="white"/>
                </a:solidFill>
                <a:latin typeface="Calibri"/>
                <a:ea typeface="宋体" charset="-122"/>
              </a:rPr>
              <a:t>商务</a:t>
            </a:r>
            <a:r>
              <a:rPr lang="en-US" altLang="zh-CN" sz="100">
                <a:solidFill>
                  <a:prstClr val="white"/>
                </a:solidFill>
                <a:latin typeface="Calibri"/>
                <a:ea typeface="宋体" charset="-122"/>
              </a:rPr>
              <a:t>PPT</a:t>
            </a:r>
            <a:r>
              <a:rPr lang="zh-CN" altLang="en-US" sz="100">
                <a:solidFill>
                  <a:prstClr val="white"/>
                </a:solidFill>
                <a:latin typeface="Calibri"/>
                <a:ea typeface="宋体" charset="-122"/>
              </a:rPr>
              <a:t>模板：</a:t>
            </a:r>
            <a:r>
              <a:rPr lang="en-US" altLang="zh-CN" sz="100">
                <a:solidFill>
                  <a:prstClr val="white"/>
                </a:solidFill>
                <a:latin typeface="Calibri"/>
                <a:ea typeface="宋体" charset="-122"/>
              </a:rPr>
              <a:t>www.1ppt.com/moban/shangwu/  </a:t>
            </a:r>
            <a:r>
              <a:rPr lang="zh-CN" altLang="en-US" sz="100">
                <a:solidFill>
                  <a:prstClr val="white"/>
                </a:solidFill>
                <a:latin typeface="Calibri"/>
                <a:ea typeface="宋体" charset="-122"/>
              </a:rPr>
              <a:t>个人简历</a:t>
            </a:r>
            <a:r>
              <a:rPr lang="en-US" altLang="zh-CN" sz="100">
                <a:solidFill>
                  <a:prstClr val="white"/>
                </a:solidFill>
                <a:latin typeface="Calibri"/>
                <a:ea typeface="宋体" charset="-122"/>
              </a:rPr>
              <a:t>PPT</a:t>
            </a:r>
            <a:r>
              <a:rPr lang="zh-CN" altLang="en-US" sz="100">
                <a:solidFill>
                  <a:prstClr val="white"/>
                </a:solidFill>
                <a:latin typeface="Calibri"/>
                <a:ea typeface="宋体" charset="-122"/>
              </a:rPr>
              <a:t>：</a:t>
            </a:r>
            <a:r>
              <a:rPr lang="en-US" altLang="zh-CN" sz="100">
                <a:solidFill>
                  <a:prstClr val="white"/>
                </a:solidFill>
                <a:latin typeface="Calibri"/>
                <a:ea typeface="宋体" charset="-122"/>
              </a:rPr>
              <a:t>www.1ppt.com/xiazai/jianli/  </a:t>
            </a:r>
          </a:p>
          <a:p>
            <a:pPr defTabSz="914400"/>
            <a:r>
              <a:rPr lang="zh-CN" altLang="en-US" sz="100">
                <a:solidFill>
                  <a:prstClr val="white"/>
                </a:solidFill>
                <a:latin typeface="Calibri"/>
                <a:ea typeface="宋体" charset="-122"/>
              </a:rPr>
              <a:t>毕业答辩</a:t>
            </a:r>
            <a:r>
              <a:rPr lang="en-US" altLang="zh-CN" sz="100">
                <a:solidFill>
                  <a:prstClr val="white"/>
                </a:solidFill>
                <a:latin typeface="Calibri"/>
                <a:ea typeface="宋体" charset="-122"/>
              </a:rPr>
              <a:t>PPT</a:t>
            </a:r>
            <a:r>
              <a:rPr lang="zh-CN" altLang="en-US" sz="100">
                <a:solidFill>
                  <a:prstClr val="white"/>
                </a:solidFill>
                <a:latin typeface="Calibri"/>
                <a:ea typeface="宋体" charset="-122"/>
              </a:rPr>
              <a:t>：</a:t>
            </a:r>
            <a:r>
              <a:rPr lang="en-US" altLang="zh-CN" sz="100">
                <a:solidFill>
                  <a:prstClr val="white"/>
                </a:solidFill>
                <a:latin typeface="Calibri"/>
                <a:ea typeface="宋体" charset="-122"/>
              </a:rPr>
              <a:t>www.1ppt.com/xiazai/dabian/  </a:t>
            </a:r>
            <a:r>
              <a:rPr lang="zh-CN" altLang="en-US" sz="100">
                <a:solidFill>
                  <a:prstClr val="white"/>
                </a:solidFill>
                <a:latin typeface="Calibri"/>
                <a:ea typeface="宋体" charset="-122"/>
              </a:rPr>
              <a:t>工作汇报</a:t>
            </a:r>
            <a:r>
              <a:rPr lang="en-US" altLang="zh-CN" sz="100">
                <a:solidFill>
                  <a:prstClr val="white"/>
                </a:solidFill>
                <a:latin typeface="Calibri"/>
                <a:ea typeface="宋体" charset="-122"/>
              </a:rPr>
              <a:t>PPT</a:t>
            </a:r>
            <a:r>
              <a:rPr lang="zh-CN" altLang="en-US" sz="100">
                <a:solidFill>
                  <a:prstClr val="white"/>
                </a:solidFill>
                <a:latin typeface="Calibri"/>
                <a:ea typeface="宋体" charset="-122"/>
              </a:rPr>
              <a:t>：</a:t>
            </a:r>
            <a:r>
              <a:rPr lang="en-US" altLang="zh-CN" sz="100">
                <a:solidFill>
                  <a:prstClr val="white"/>
                </a:solidFill>
                <a:latin typeface="Calibri"/>
                <a:ea typeface="宋体" charset="-122"/>
              </a:rPr>
              <a:t>www.1ppt.com/xiazai/huibao/    </a:t>
            </a:r>
          </a:p>
          <a:p>
            <a:pPr defTabSz="914400"/>
            <a:r>
              <a:rPr lang="en-US" altLang="zh-CN" sz="100">
                <a:solidFill>
                  <a:prstClr val="white"/>
                </a:solidFill>
                <a:latin typeface="Calibri"/>
                <a:ea typeface="宋体" charset="-122"/>
              </a:rPr>
              <a:t> </a:t>
            </a:r>
          </a:p>
        </p:txBody>
      </p:sp>
    </p:spTree>
    <p:extLst>
      <p:ext uri="{BB962C8B-B14F-4D97-AF65-F5344CB8AC3E}">
        <p14:creationId xmlns:p14="http://schemas.microsoft.com/office/powerpoint/2010/main" val="1616737539"/>
      </p:ext>
    </p:extLst>
  </p:cSld>
  <p:clrMapOvr>
    <a:masterClrMapping/>
  </p:clrMapOvr>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空白页">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251" y="0"/>
            <a:ext cx="9143499" cy="5143500"/>
          </a:xfrm>
          <a:prstGeom prst="rect">
            <a:avLst/>
          </a:prstGeom>
        </p:spPr>
      </p:pic>
    </p:spTree>
    <p:extLst>
      <p:ext uri="{BB962C8B-B14F-4D97-AF65-F5344CB8AC3E}">
        <p14:creationId xmlns:p14="http://schemas.microsoft.com/office/powerpoint/2010/main" val="2116808079"/>
      </p:ext>
    </p:extLst>
  </p:cSld>
  <p:clrMapOvr>
    <a:masterClrMapping/>
  </p:clrMapOvr>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3795072685"/>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Lst>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txStyles>
    <p:titleStyle>
      <a:lvl1pPr algn="ctr" defTabSz="914282" rtl="0" eaLnBrk="1" latinLnBrk="0" hangingPunct="1">
        <a:spcBef>
          <a:spcPct val="0"/>
        </a:spcBef>
        <a:buNone/>
        <a:defRPr sz="4400" kern="1200">
          <a:solidFill>
            <a:schemeClr val="tx1"/>
          </a:solidFill>
          <a:latin typeface="+mj-lt"/>
          <a:ea typeface="+mj-ea"/>
          <a:cs typeface="+mj-cs"/>
        </a:defRPr>
      </a:lvl1pPr>
    </p:titleStyle>
    <p:bodyStyle>
      <a:lvl1pPr marL="342855" indent="-342855" algn="l" defTabSz="914282"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854" indent="-285713" algn="l" defTabSz="914282"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852" indent="-228570" algn="l" defTabSz="914282"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599993"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133"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275"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415"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556"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697"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7.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chart" Target="../charts/chart1.xml"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chart" Target="../charts/chart2.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chart" Target="../charts/chart3.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chart" Target="../charts/chart4.xml"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chart" Target="../charts/chart5.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chart" Target="../charts/chart6.xml"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1113301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0" y="1643197"/>
            <a:ext cx="9144000" cy="1715205"/>
          </a:xfrm>
          <a:prstGeom prst="rect">
            <a:avLst/>
          </a:prstGeom>
          <a:solidFill>
            <a:srgbClr val="2336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5" name="矩形 259"/>
          <p:cNvSpPr>
            <a:spLocks noChangeArrowheads="1"/>
          </p:cNvSpPr>
          <p:nvPr/>
        </p:nvSpPr>
        <p:spPr bwMode="auto">
          <a:xfrm>
            <a:off x="3923928" y="3794774"/>
            <a:ext cx="1148339" cy="2028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171450" indent="-171450">
              <a:lnSpc>
                <a:spcPct val="120000"/>
              </a:lnSpc>
              <a:spcBef>
                <a:spcPct val="0"/>
              </a:spcBef>
              <a:buFont typeface="Wingdings" panose="05000000000000000000" pitchFamily="2" charset="2"/>
              <a:buChar char="u"/>
            </a:pPr>
            <a:r>
              <a:rPr lang="zh-CN" altLang="en-US" sz="1200">
                <a:solidFill>
                  <a:srgbClr val="23363D"/>
                </a:solidFill>
                <a:cs typeface="Arial" pitchFamily="34" charset="0"/>
              </a:rPr>
              <a:t>部门：质控部       </a:t>
            </a:r>
          </a:p>
        </p:txBody>
      </p:sp>
      <p:sp>
        <p:nvSpPr>
          <p:cNvPr id="6" name="矩形 259"/>
          <p:cNvSpPr>
            <a:spLocks noChangeArrowheads="1"/>
          </p:cNvSpPr>
          <p:nvPr/>
        </p:nvSpPr>
        <p:spPr bwMode="auto">
          <a:xfrm>
            <a:off x="3886093" y="1923678"/>
            <a:ext cx="4502331" cy="74251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dist">
              <a:lnSpc>
                <a:spcPct val="120000"/>
              </a:lnSpc>
              <a:spcBef>
                <a:spcPct val="0"/>
              </a:spcBef>
              <a:buNone/>
            </a:pPr>
            <a:r>
              <a:rPr lang="zh-CN" altLang="en-US" sz="4400" b="1">
                <a:solidFill>
                  <a:schemeClr val="bg1"/>
                </a:solidFill>
                <a:latin typeface="Arial" pitchFamily="34" charset="0"/>
                <a:cs typeface="Arial" pitchFamily="34" charset="0"/>
              </a:rPr>
              <a:t>月度质量例会</a:t>
            </a:r>
            <a:r>
              <a:rPr lang="en-US" altLang="zh-CN" sz="4400" b="1">
                <a:solidFill>
                  <a:schemeClr val="bg1"/>
                </a:solidFill>
                <a:latin typeface="Arial" pitchFamily="34" charset="0"/>
                <a:cs typeface="Arial" pitchFamily="34" charset="0"/>
              </a:rPr>
              <a:t>PPT</a:t>
            </a:r>
          </a:p>
        </p:txBody>
      </p:sp>
      <p:sp>
        <p:nvSpPr>
          <p:cNvPr id="8" name="矩形 259"/>
          <p:cNvSpPr>
            <a:spLocks noChangeArrowheads="1"/>
          </p:cNvSpPr>
          <p:nvPr/>
        </p:nvSpPr>
        <p:spPr bwMode="auto">
          <a:xfrm>
            <a:off x="5507480" y="3794774"/>
            <a:ext cx="1389366" cy="2028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marL="171450" indent="-171450">
              <a:lnSpc>
                <a:spcPct val="120000"/>
              </a:lnSpc>
              <a:spcBef>
                <a:spcPct val="0"/>
              </a:spcBef>
              <a:buFont typeface="Wingdings" panose="05000000000000000000" pitchFamily="2" charset="2"/>
              <a:buChar char="u"/>
            </a:pPr>
            <a:r>
              <a:rPr lang="zh-CN" altLang="en-US" sz="1200">
                <a:solidFill>
                  <a:srgbClr val="23363D"/>
                </a:solidFill>
                <a:cs typeface="Arial" pitchFamily="34" charset="0"/>
              </a:rPr>
              <a:t>汇报人：</a:t>
            </a:r>
            <a:r>
              <a:rPr lang="en-US" altLang="zh-CN" sz="1200">
                <a:solidFill>
                  <a:srgbClr val="23363D"/>
                </a:solidFill>
                <a:cs typeface="Arial" pitchFamily="34" charset="0"/>
              </a:rPr>
              <a:t>ZZZ</a:t>
            </a:r>
            <a:endParaRPr lang="zh-CN" altLang="en-US" sz="1200">
              <a:solidFill>
                <a:srgbClr val="23363D"/>
              </a:solidFill>
              <a:cs typeface="Arial" pitchFamily="34" charset="0"/>
            </a:endParaRPr>
          </a:p>
        </p:txBody>
      </p:sp>
      <p:sp>
        <p:nvSpPr>
          <p:cNvPr id="9" name="矩形 259"/>
          <p:cNvSpPr>
            <a:spLocks noChangeArrowheads="1"/>
          </p:cNvSpPr>
          <p:nvPr/>
        </p:nvSpPr>
        <p:spPr bwMode="auto">
          <a:xfrm>
            <a:off x="3934266" y="2744802"/>
            <a:ext cx="4502331" cy="27001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1600" spc="300">
                <a:solidFill>
                  <a:schemeClr val="bg1"/>
                </a:solidFill>
                <a:latin typeface="Arial" pitchFamily="34" charset="0"/>
                <a:cs typeface="Arial" pitchFamily="34" charset="0"/>
              </a:rPr>
              <a:t>此处添加您的副标题文字说明</a:t>
            </a:r>
            <a:endParaRPr lang="en-US" altLang="zh-CN" sz="1600" spc="300">
              <a:solidFill>
                <a:schemeClr val="bg1"/>
              </a:solidFill>
              <a:latin typeface="Arial" pitchFamily="34" charset="0"/>
              <a:cs typeface="Arial" pitchFamily="34" charset="0"/>
            </a:endParaRPr>
          </a:p>
        </p:txBody>
      </p:sp>
      <p:sp>
        <p:nvSpPr>
          <p:cNvPr id="10" name="椭圆 9"/>
          <p:cNvSpPr/>
          <p:nvPr/>
        </p:nvSpPr>
        <p:spPr>
          <a:xfrm flipH="1">
            <a:off x="2711936" y="1129401"/>
            <a:ext cx="386780" cy="386830"/>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1" name="椭圆 10"/>
          <p:cNvSpPr/>
          <p:nvPr/>
        </p:nvSpPr>
        <p:spPr>
          <a:xfrm flipH="1">
            <a:off x="2987824" y="2626731"/>
            <a:ext cx="386780" cy="386830"/>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2" name="椭圆 11"/>
          <p:cNvSpPr/>
          <p:nvPr/>
        </p:nvSpPr>
        <p:spPr>
          <a:xfrm flipH="1">
            <a:off x="1303261" y="2820146"/>
            <a:ext cx="354816" cy="354862"/>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3" name="椭圆 12"/>
          <p:cNvSpPr/>
          <p:nvPr/>
        </p:nvSpPr>
        <p:spPr>
          <a:xfrm flipH="1">
            <a:off x="1767701" y="3485368"/>
            <a:ext cx="409779" cy="409832"/>
          </a:xfrm>
          <a:prstGeom prst="ellipse">
            <a:avLst/>
          </a:prstGeom>
          <a:gradFill>
            <a:gsLst>
              <a:gs pos="0">
                <a:srgbClr val="D7D9E1"/>
              </a:gs>
              <a:gs pos="100000">
                <a:schemeClr val="bg1"/>
              </a:gs>
            </a:gsLst>
            <a:lin ang="5400000" scaled="1"/>
          </a:gradFill>
          <a:ln w="12700" cap="flat" cmpd="sng" algn="ctr">
            <a:solidFill>
              <a:schemeClr val="bg1"/>
            </a:solidFill>
            <a:prstDash val="solid"/>
            <a:miter lim="800000"/>
          </a:ln>
          <a:effectLst>
            <a:outerShdw blurRad="254000" dist="635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4" name="椭圆 13"/>
          <p:cNvSpPr/>
          <p:nvPr/>
        </p:nvSpPr>
        <p:spPr>
          <a:xfrm>
            <a:off x="1376693" y="1523906"/>
            <a:ext cx="1759176" cy="175917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15" name="图片 14"/>
          <p:cNvPicPr>
            <a:picLocks noChangeAspect="1"/>
          </p:cNvPicPr>
          <p:nvPr/>
        </p:nvPicPr>
        <p:blipFill>
          <a:blip r:embed="rId2">
            <a:extLst>
              <a:ext uri="{28A0092B-C50C-407E-A947-70E740481C1C}">
                <a14:useLocalDpi xmlns:a14="http://schemas.microsoft.com/office/drawing/2010/main"/>
              </a:ext>
            </a:extLst>
          </a:blip>
          <a:stretch>
            <a:fillRect/>
          </a:stretch>
        </p:blipFill>
        <p:spPr>
          <a:xfrm rot="1162490">
            <a:off x="1106036" y="1581458"/>
            <a:ext cx="3160058" cy="2817769"/>
          </a:xfrm>
          <a:prstGeom prst="rect">
            <a:avLst/>
          </a:prstGeom>
        </p:spPr>
      </p:pic>
      <p:sp>
        <p:nvSpPr>
          <p:cNvPr id="16" name="椭圆 15"/>
          <p:cNvSpPr/>
          <p:nvPr/>
        </p:nvSpPr>
        <p:spPr>
          <a:xfrm flipH="1">
            <a:off x="1253057" y="1335843"/>
            <a:ext cx="514644" cy="514710"/>
          </a:xfrm>
          <a:prstGeom prst="ellipse">
            <a:avLst/>
          </a:prstGeom>
          <a:gradFill>
            <a:gsLst>
              <a:gs pos="0">
                <a:srgbClr val="D7D9E1"/>
              </a:gs>
              <a:gs pos="100000">
                <a:schemeClr val="bg1"/>
              </a:gs>
            </a:gsLst>
            <a:lin ang="5400000" scaled="1"/>
          </a:gradFill>
          <a:ln w="12700" cap="flat" cmpd="sng" algn="ctr">
            <a:solidFill>
              <a:schemeClr val="bg1"/>
            </a:solidFill>
            <a:prstDash val="solid"/>
            <a:miter lim="800000"/>
          </a:ln>
          <a:effectLst>
            <a:outerShdw blurRad="254000" dist="635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7" name="矩形 259"/>
          <p:cNvSpPr>
            <a:spLocks noChangeArrowheads="1"/>
          </p:cNvSpPr>
          <p:nvPr/>
        </p:nvSpPr>
        <p:spPr bwMode="auto">
          <a:xfrm>
            <a:off x="899984" y="2001117"/>
            <a:ext cx="2664296" cy="9085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ts val="3500"/>
              </a:lnSpc>
              <a:spcBef>
                <a:spcPct val="0"/>
              </a:spcBef>
              <a:buNone/>
            </a:pPr>
            <a:r>
              <a:rPr lang="zh-CN" altLang="en-US" sz="3600" b="1" spc="-300">
                <a:solidFill>
                  <a:srgbClr val="980000"/>
                </a:solidFill>
                <a:latin typeface="华文中宋" panose="02010600040101010101" pitchFamily="2" charset="-122"/>
                <a:ea typeface="华文中宋" panose="02010600040101010101" pitchFamily="2" charset="-122"/>
                <a:cs typeface="Arial" pitchFamily="34" charset="0"/>
              </a:rPr>
              <a:t>严把</a:t>
            </a:r>
            <a:endParaRPr lang="en-US" altLang="zh-CN" sz="3600" b="1" spc="-300">
              <a:solidFill>
                <a:srgbClr val="980000"/>
              </a:solidFill>
              <a:latin typeface="华文中宋" panose="02010600040101010101" pitchFamily="2" charset="-122"/>
              <a:ea typeface="华文中宋" panose="02010600040101010101" pitchFamily="2" charset="-122"/>
              <a:cs typeface="Arial" pitchFamily="34" charset="0"/>
            </a:endParaRPr>
          </a:p>
          <a:p>
            <a:pPr algn="ctr">
              <a:lnSpc>
                <a:spcPts val="3500"/>
              </a:lnSpc>
              <a:spcBef>
                <a:spcPct val="0"/>
              </a:spcBef>
              <a:buNone/>
            </a:pPr>
            <a:r>
              <a:rPr lang="zh-CN" altLang="en-US" sz="3600" b="1" spc="-300">
                <a:solidFill>
                  <a:srgbClr val="980000"/>
                </a:solidFill>
                <a:latin typeface="华文中宋" panose="02010600040101010101" pitchFamily="2" charset="-122"/>
                <a:ea typeface="华文中宋" panose="02010600040101010101" pitchFamily="2" charset="-122"/>
                <a:cs typeface="Arial" pitchFamily="34" charset="0"/>
              </a:rPr>
              <a:t>质量</a:t>
            </a:r>
            <a:endParaRPr lang="en-US" altLang="zh-CN" sz="3600" b="1" spc="-300">
              <a:solidFill>
                <a:srgbClr val="980000"/>
              </a:solidFill>
              <a:latin typeface="华文中宋" panose="02010600040101010101" pitchFamily="2" charset="-122"/>
              <a:ea typeface="华文中宋" panose="02010600040101010101" pitchFamily="2" charset="-122"/>
              <a:cs typeface="Arial" pitchFamily="34" charset="0"/>
            </a:endParaRPr>
          </a:p>
        </p:txBody>
      </p:sp>
    </p:spTree>
    <p:extLst>
      <p:ext uri="{BB962C8B-B14F-4D97-AF65-F5344CB8AC3E}">
        <p14:creationId xmlns:p14="http://schemas.microsoft.com/office/powerpoint/2010/main" val="294001657"/>
      </p:ext>
    </p:extLst>
  </p:cSld>
  <p:clrMapOvr>
    <a:masterClrMapping/>
  </p:clrMapOvr>
  <mc:AlternateContent>
    <mc:Choice xmlns:p14="http://schemas.microsoft.com/office/powerpoint/2010/main" Requires="p14">
      <p:transition spd="slow" advClick="0" advTm="3000" p14:dur="1500">
        <p:random/>
      </p:transition>
    </mc:Choice>
    <mc:Fallback>
      <p:transition spd="slow" advClick="0" advTm="3000">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42" presetClass="entr" presetSubtype="0" dur="1000" fill="hold" grpId="9"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1000"/>
                                        <p:tgtEl>
                                          <p:spTgt spid="10"/>
                                        </p:tgtEl>
                                      </p:cBhvr>
                                    </p:animEffect>
                                    <p:anim calcmode="lin" valueType="num">
                                      <p:cBhvr>
                                        <p:cTn id="11" dur="1000" fill="hold"/>
                                        <p:tgtEl>
                                          <p:spTgt spid="10"/>
                                        </p:tgtEl>
                                        <p:attrNameLst>
                                          <p:attrName>ppt_x</p:attrName>
                                        </p:attrNameLst>
                                      </p:cBhvr>
                                      <p:tavLst>
                                        <p:tav tm="0">
                                          <p:val>
                                            <p:strVal val="#ppt_x"/>
                                          </p:val>
                                        </p:tav>
                                        <p:tav tm="100000">
                                          <p:val>
                                            <p:strVal val="#ppt_x"/>
                                          </p:val>
                                        </p:tav>
                                      </p:tavLst>
                                    </p:anim>
                                    <p:anim calcmode="lin" valueType="num">
                                      <p:cBhvr>
                                        <p:cTn id="12" dur="1000" fill="hold"/>
                                        <p:tgtEl>
                                          <p:spTgt spid="10"/>
                                        </p:tgtEl>
                                        <p:attrNameLst>
                                          <p:attrName>ppt_y</p:attrName>
                                        </p:attrNameLst>
                                      </p:cBhvr>
                                      <p:tavLst>
                                        <p:tav tm="0">
                                          <p:val>
                                            <p:strVal val="#ppt_y+.1"/>
                                          </p:val>
                                        </p:tav>
                                        <p:tav tm="100000">
                                          <p:val>
                                            <p:strVal val="#ppt_y"/>
                                          </p:val>
                                        </p:tav>
                                      </p:tavLst>
                                    </p:anim>
                                  </p:childTnLst>
                                </p:cTn>
                              </p:par>
                              <p:par>
                                <p:cTn id="13" presetID="42" presetClass="entr" presetSubtype="0" dur="1000" fill="hold" grpId="1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1000" fill="hold"/>
                                        <p:tgtEl>
                                          <p:spTgt spid="11"/>
                                        </p:tgtEl>
                                        <p:attrNameLst>
                                          <p:attrName>ppt_y</p:attrName>
                                        </p:attrNameLst>
                                      </p:cBhvr>
                                      <p:tavLst>
                                        <p:tav tm="0">
                                          <p:val>
                                            <p:strVal val="#ppt_y+.1"/>
                                          </p:val>
                                        </p:tav>
                                        <p:tav tm="100000">
                                          <p:val>
                                            <p:strVal val="#ppt_y"/>
                                          </p:val>
                                        </p:tav>
                                      </p:tavLst>
                                    </p:anim>
                                  </p:childTnLst>
                                </p:cTn>
                              </p:par>
                              <p:par>
                                <p:cTn id="18" presetID="42" presetClass="entr" presetSubtype="0" dur="1000" fill="hold" grpId="11"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1000"/>
                                        <p:tgtEl>
                                          <p:spTgt spid="12"/>
                                        </p:tgtEl>
                                      </p:cBhvr>
                                    </p:animEffect>
                                    <p:anim calcmode="lin" valueType="num">
                                      <p:cBhvr>
                                        <p:cTn id="21" dur="1000" fill="hold"/>
                                        <p:tgtEl>
                                          <p:spTgt spid="12"/>
                                        </p:tgtEl>
                                        <p:attrNameLst>
                                          <p:attrName>ppt_x</p:attrName>
                                        </p:attrNameLst>
                                      </p:cBhvr>
                                      <p:tavLst>
                                        <p:tav tm="0">
                                          <p:val>
                                            <p:strVal val="#ppt_x"/>
                                          </p:val>
                                        </p:tav>
                                        <p:tav tm="100000">
                                          <p:val>
                                            <p:strVal val="#ppt_x"/>
                                          </p:val>
                                        </p:tav>
                                      </p:tavLst>
                                    </p:anim>
                                    <p:anim calcmode="lin" valueType="num">
                                      <p:cBhvr>
                                        <p:cTn id="22" dur="1000" fill="hold"/>
                                        <p:tgtEl>
                                          <p:spTgt spid="12"/>
                                        </p:tgtEl>
                                        <p:attrNameLst>
                                          <p:attrName>ppt_y</p:attrName>
                                        </p:attrNameLst>
                                      </p:cBhvr>
                                      <p:tavLst>
                                        <p:tav tm="0">
                                          <p:val>
                                            <p:strVal val="#ppt_y+.1"/>
                                          </p:val>
                                        </p:tav>
                                        <p:tav tm="100000">
                                          <p:val>
                                            <p:strVal val="#ppt_y"/>
                                          </p:val>
                                        </p:tav>
                                      </p:tavLst>
                                    </p:anim>
                                  </p:childTnLst>
                                </p:cTn>
                              </p:par>
                              <p:par>
                                <p:cTn id="23" presetID="42" presetClass="entr" presetSubtype="0" dur="1000" fill="hold" grpId="12"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1000"/>
                                        <p:tgtEl>
                                          <p:spTgt spid="13"/>
                                        </p:tgtEl>
                                      </p:cBhvr>
                                    </p:animEffect>
                                    <p:anim calcmode="lin" valueType="num">
                                      <p:cBhvr>
                                        <p:cTn id="26" dur="1000" fill="hold"/>
                                        <p:tgtEl>
                                          <p:spTgt spid="13"/>
                                        </p:tgtEl>
                                        <p:attrNameLst>
                                          <p:attrName>ppt_x</p:attrName>
                                        </p:attrNameLst>
                                      </p:cBhvr>
                                      <p:tavLst>
                                        <p:tav tm="0">
                                          <p:val>
                                            <p:strVal val="#ppt_x"/>
                                          </p:val>
                                        </p:tav>
                                        <p:tav tm="100000">
                                          <p:val>
                                            <p:strVal val="#ppt_x"/>
                                          </p:val>
                                        </p:tav>
                                      </p:tavLst>
                                    </p:anim>
                                    <p:anim calcmode="lin" valueType="num">
                                      <p:cBhvr>
                                        <p:cTn id="27" dur="1000" fill="hold"/>
                                        <p:tgtEl>
                                          <p:spTgt spid="13"/>
                                        </p:tgtEl>
                                        <p:attrNameLst>
                                          <p:attrName>ppt_y</p:attrName>
                                        </p:attrNameLst>
                                      </p:cBhvr>
                                      <p:tavLst>
                                        <p:tav tm="0">
                                          <p:val>
                                            <p:strVal val="#ppt_y+.1"/>
                                          </p:val>
                                        </p:tav>
                                        <p:tav tm="100000">
                                          <p:val>
                                            <p:strVal val="#ppt_y"/>
                                          </p:val>
                                        </p:tav>
                                      </p:tavLst>
                                    </p:anim>
                                  </p:childTnLst>
                                </p:cTn>
                              </p:par>
                              <p:par>
                                <p:cTn id="28" presetID="42" presetClass="entr" presetSubtype="0" dur="1000" fill="hold" grpId="13"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1000"/>
                                        <p:tgtEl>
                                          <p:spTgt spid="14"/>
                                        </p:tgtEl>
                                      </p:cBhvr>
                                    </p:animEffect>
                                    <p:anim calcmode="lin" valueType="num">
                                      <p:cBhvr>
                                        <p:cTn id="31" dur="1000" fill="hold"/>
                                        <p:tgtEl>
                                          <p:spTgt spid="14"/>
                                        </p:tgtEl>
                                        <p:attrNameLst>
                                          <p:attrName>ppt_x</p:attrName>
                                        </p:attrNameLst>
                                      </p:cBhvr>
                                      <p:tavLst>
                                        <p:tav tm="0">
                                          <p:val>
                                            <p:strVal val="#ppt_x"/>
                                          </p:val>
                                        </p:tav>
                                        <p:tav tm="100000">
                                          <p:val>
                                            <p:strVal val="#ppt_x"/>
                                          </p:val>
                                        </p:tav>
                                      </p:tavLst>
                                    </p:anim>
                                    <p:anim calcmode="lin" valueType="num">
                                      <p:cBhvr>
                                        <p:cTn id="32" dur="1000" fill="hold"/>
                                        <p:tgtEl>
                                          <p:spTgt spid="14"/>
                                        </p:tgtEl>
                                        <p:attrNameLst>
                                          <p:attrName>ppt_y</p:attrName>
                                        </p:attrNameLst>
                                      </p:cBhvr>
                                      <p:tavLst>
                                        <p:tav tm="0">
                                          <p:val>
                                            <p:strVal val="#ppt_y+.1"/>
                                          </p:val>
                                        </p:tav>
                                        <p:tav tm="100000">
                                          <p:val>
                                            <p:strVal val="#ppt_y"/>
                                          </p:val>
                                        </p:tav>
                                      </p:tavLst>
                                    </p:anim>
                                  </p:childTnLst>
                                </p:cTn>
                              </p:par>
                              <p:par>
                                <p:cTn id="33" presetID="42" presetClass="entr" presetSubtype="0" dur="1000" fill="hold" grpId="14"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1000"/>
                                        <p:tgtEl>
                                          <p:spTgt spid="16"/>
                                        </p:tgtEl>
                                      </p:cBhvr>
                                    </p:animEffect>
                                    <p:anim calcmode="lin" valueType="num">
                                      <p:cBhvr>
                                        <p:cTn id="36" dur="1000" fill="hold"/>
                                        <p:tgtEl>
                                          <p:spTgt spid="16"/>
                                        </p:tgtEl>
                                        <p:attrNameLst>
                                          <p:attrName>ppt_x</p:attrName>
                                        </p:attrNameLst>
                                      </p:cBhvr>
                                      <p:tavLst>
                                        <p:tav tm="0">
                                          <p:val>
                                            <p:strVal val="#ppt_x"/>
                                          </p:val>
                                        </p:tav>
                                        <p:tav tm="100000">
                                          <p:val>
                                            <p:strVal val="#ppt_x"/>
                                          </p:val>
                                        </p:tav>
                                      </p:tavLst>
                                    </p:anim>
                                    <p:anim calcmode="lin" valueType="num">
                                      <p:cBhvr>
                                        <p:cTn id="37" dur="1000" fill="hold"/>
                                        <p:tgtEl>
                                          <p:spTgt spid="16"/>
                                        </p:tgtEl>
                                        <p:attrNameLst>
                                          <p:attrName>ppt_y</p:attrName>
                                        </p:attrNameLst>
                                      </p:cBhvr>
                                      <p:tavLst>
                                        <p:tav tm="0">
                                          <p:val>
                                            <p:strVal val="#ppt_y+.1"/>
                                          </p:val>
                                        </p:tav>
                                        <p:tav tm="100000">
                                          <p:val>
                                            <p:strVal val="#ppt_y"/>
                                          </p:val>
                                        </p:tav>
                                      </p:tavLst>
                                    </p:anim>
                                  </p:childTnLst>
                                </p:cTn>
                              </p:par>
                              <p:par>
                                <p:cTn id="38" presetID="42" presetClass="entr" presetSubtype="0" dur="1000" fill="hold" grpId="15" nodeType="withEffect">
                                  <p:stCondLst>
                                    <p:cond delay="0"/>
                                  </p:stCondLst>
                                  <p:childTnLst>
                                    <p:set>
                                      <p:cBhvr>
                                        <p:cTn id="39" dur="1" fill="hold">
                                          <p:stCondLst>
                                            <p:cond delay="0"/>
                                          </p:stCondLst>
                                        </p:cTn>
                                        <p:tgtEl>
                                          <p:spTgt spid="17"/>
                                        </p:tgtEl>
                                        <p:attrNameLst>
                                          <p:attrName>style.visibility</p:attrName>
                                        </p:attrNameLst>
                                      </p:cBhvr>
                                      <p:to>
                                        <p:strVal val="visible"/>
                                      </p:to>
                                    </p:set>
                                    <p:animEffect transition="in" filter="fade">
                                      <p:cBhvr>
                                        <p:cTn id="40" dur="1000"/>
                                        <p:tgtEl>
                                          <p:spTgt spid="17"/>
                                        </p:tgtEl>
                                      </p:cBhvr>
                                    </p:animEffect>
                                    <p:anim calcmode="lin" valueType="num">
                                      <p:cBhvr>
                                        <p:cTn id="41" dur="1000" fill="hold"/>
                                        <p:tgtEl>
                                          <p:spTgt spid="17"/>
                                        </p:tgtEl>
                                        <p:attrNameLst>
                                          <p:attrName>ppt_x</p:attrName>
                                        </p:attrNameLst>
                                      </p:cBhvr>
                                      <p:tavLst>
                                        <p:tav tm="0">
                                          <p:val>
                                            <p:strVal val="#ppt_x"/>
                                          </p:val>
                                        </p:tav>
                                        <p:tav tm="100000">
                                          <p:val>
                                            <p:strVal val="#ppt_x"/>
                                          </p:val>
                                        </p:tav>
                                      </p:tavLst>
                                    </p:anim>
                                    <p:anim calcmode="lin" valueType="num">
                                      <p:cBhvr>
                                        <p:cTn id="42" dur="1000" fill="hold"/>
                                        <p:tgtEl>
                                          <p:spTgt spid="17"/>
                                        </p:tgtEl>
                                        <p:attrNameLst>
                                          <p:attrName>ppt_y</p:attrName>
                                        </p:attrNameLst>
                                      </p:cBhvr>
                                      <p:tavLst>
                                        <p:tav tm="0">
                                          <p:val>
                                            <p:strVal val="#ppt_y+.1"/>
                                          </p:val>
                                        </p:tav>
                                        <p:tav tm="100000">
                                          <p:val>
                                            <p:strVal val="#ppt_y"/>
                                          </p:val>
                                        </p:tav>
                                      </p:tavLst>
                                    </p:anim>
                                  </p:childTnLst>
                                </p:cTn>
                              </p:par>
                              <p:par>
                                <p:cTn id="43" presetID="42" presetClass="entr" presetSubtype="0" dur="1000" fill="hold" nodeType="withEffect">
                                  <p:stCondLst>
                                    <p:cond delay="0"/>
                                  </p:stCondLst>
                                  <p:childTnLst>
                                    <p:set>
                                      <p:cBhvr>
                                        <p:cTn id="44" dur="1" fill="hold">
                                          <p:stCondLst>
                                            <p:cond delay="0"/>
                                          </p:stCondLst>
                                        </p:cTn>
                                        <p:tgtEl>
                                          <p:spTgt spid="15"/>
                                        </p:tgtEl>
                                        <p:attrNameLst>
                                          <p:attrName>style.visibility</p:attrName>
                                        </p:attrNameLst>
                                      </p:cBhvr>
                                      <p:to>
                                        <p:strVal val="visible"/>
                                      </p:to>
                                    </p:set>
                                    <p:animEffect transition="in" filter="fade">
                                      <p:cBhvr>
                                        <p:cTn id="45" dur="1000"/>
                                        <p:tgtEl>
                                          <p:spTgt spid="15"/>
                                        </p:tgtEl>
                                      </p:cBhvr>
                                    </p:animEffect>
                                    <p:anim calcmode="lin" valueType="num">
                                      <p:cBhvr>
                                        <p:cTn id="46" dur="1000" fill="hold"/>
                                        <p:tgtEl>
                                          <p:spTgt spid="15"/>
                                        </p:tgtEl>
                                        <p:attrNameLst>
                                          <p:attrName>ppt_x</p:attrName>
                                        </p:attrNameLst>
                                      </p:cBhvr>
                                      <p:tavLst>
                                        <p:tav tm="0">
                                          <p:val>
                                            <p:strVal val="#ppt_x"/>
                                          </p:val>
                                        </p:tav>
                                        <p:tav tm="100000">
                                          <p:val>
                                            <p:strVal val="#ppt_x"/>
                                          </p:val>
                                        </p:tav>
                                      </p:tavLst>
                                    </p:anim>
                                    <p:anim calcmode="lin" valueType="num">
                                      <p:cBhvr>
                                        <p:cTn id="47"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48" fill="hold" nodeType="clickPar">
                      <p:stCondLst>
                        <p:cond delay="indefinite"/>
                        <p:cond evt="onBegin" delay="0">
                          <p:tn val="47"/>
                        </p:cond>
                      </p:stCondLst>
                      <p:childTnLst>
                        <p:par>
                          <p:cTn id="49" fill="hold" nodeType="afterGroup">
                            <p:stCondLst>
                              <p:cond delay="0"/>
                            </p:stCondLst>
                            <p:childTnLst>
                              <p:par>
                                <p:cTn id="50" presetID="41" presetClass="entr" presetSubtype="0" dur="500" fill="hold" grpId="3" nodeType="clickEffect">
                                  <p:stCondLst>
                                    <p:cond delay="0"/>
                                  </p:stCondLst>
                                  <p:iterate type="lt">
                                    <p:tmPct val="10000"/>
                                  </p:iterate>
                                  <p:childTnLst>
                                    <p:set>
                                      <p:cBhvr>
                                        <p:cTn id="51" dur="1" fill="hold">
                                          <p:stCondLst>
                                            <p:cond delay="0"/>
                                          </p:stCondLst>
                                        </p:cTn>
                                        <p:tgtEl>
                                          <p:spTgt spid="6"/>
                                        </p:tgtEl>
                                        <p:attrNameLst>
                                          <p:attrName>style.visibility</p:attrName>
                                        </p:attrNameLst>
                                      </p:cBhvr>
                                      <p:to>
                                        <p:strVal val="visible"/>
                                      </p:to>
                                    </p:set>
                                    <p:anim calcmode="lin" valueType="num">
                                      <p:cBhvr>
                                        <p:cTn id="52" dur="500" fill="hold"/>
                                        <p:tgtEl>
                                          <p:spTgt spid="6"/>
                                        </p:tgtEl>
                                        <p:attrNameLst>
                                          <p:attrName>ppt_x</p:attrName>
                                        </p:attrNameLst>
                                      </p:cBhvr>
                                      <p:tavLst>
                                        <p:tav tm="0">
                                          <p:val>
                                            <p:strVal val="#ppt_x"/>
                                          </p:val>
                                        </p:tav>
                                        <p:tav tm="50000">
                                          <p:val>
                                            <p:strVal val="#ppt_x+.1"/>
                                          </p:val>
                                        </p:tav>
                                        <p:tav tm="100000">
                                          <p:val>
                                            <p:strVal val="#ppt_x"/>
                                          </p:val>
                                        </p:tav>
                                      </p:tavLst>
                                    </p:anim>
                                    <p:anim calcmode="lin" valueType="num">
                                      <p:cBhvr>
                                        <p:cTn id="53" dur="500" fill="hold"/>
                                        <p:tgtEl>
                                          <p:spTgt spid="6"/>
                                        </p:tgtEl>
                                        <p:attrNameLst>
                                          <p:attrName>ppt_y</p:attrName>
                                        </p:attrNameLst>
                                      </p:cBhvr>
                                      <p:tavLst>
                                        <p:tav tm="0">
                                          <p:val>
                                            <p:strVal val="#ppt_y"/>
                                          </p:val>
                                        </p:tav>
                                        <p:tav tm="100000">
                                          <p:val>
                                            <p:strVal val="#ppt_y"/>
                                          </p:val>
                                        </p:tav>
                                      </p:tavLst>
                                    </p:anim>
                                    <p:anim calcmode="lin" valueType="num">
                                      <p:cBhvr>
                                        <p:cTn id="54" dur="500" fill="hold"/>
                                        <p:tgtEl>
                                          <p:spTgt spid="6"/>
                                        </p:tgtEl>
                                        <p:attrNameLst>
                                          <p:attrName>ppt_h</p:attrName>
                                        </p:attrNameLst>
                                      </p:cBhvr>
                                      <p:tavLst>
                                        <p:tav tm="0">
                                          <p:val>
                                            <p:strVal val="#ppt_h/10"/>
                                          </p:val>
                                        </p:tav>
                                        <p:tav tm="50000">
                                          <p:val>
                                            <p:strVal val="#ppt_h+.01"/>
                                          </p:val>
                                        </p:tav>
                                        <p:tav tm="100000">
                                          <p:val>
                                            <p:strVal val="#ppt_h"/>
                                          </p:val>
                                        </p:tav>
                                      </p:tavLst>
                                    </p:anim>
                                    <p:anim calcmode="lin" valueType="num">
                                      <p:cBhvr>
                                        <p:cTn id="55" dur="500" fill="hold"/>
                                        <p:tgtEl>
                                          <p:spTgt spid="6"/>
                                        </p:tgtEl>
                                        <p:attrNameLst>
                                          <p:attrName>ppt_w</p:attrName>
                                        </p:attrNameLst>
                                      </p:cBhvr>
                                      <p:tavLst>
                                        <p:tav tm="0">
                                          <p:val>
                                            <p:strVal val="#ppt_w/10"/>
                                          </p:val>
                                        </p:tav>
                                        <p:tav tm="50000">
                                          <p:val>
                                            <p:strVal val="#ppt_w+.01"/>
                                          </p:val>
                                        </p:tav>
                                        <p:tav tm="100000">
                                          <p:val>
                                            <p:strVal val="#ppt_w"/>
                                          </p:val>
                                        </p:tav>
                                      </p:tavLst>
                                    </p:anim>
                                    <p:animEffect transition="in" filter="fade">
                                      <p:cBhvr>
                                        <p:cTn id="56" dur="500" tmFilter="0,0; .5, 1; 1, 1"/>
                                        <p:tgtEl>
                                          <p:spTgt spid="6"/>
                                        </p:tgtEl>
                                      </p:cBhvr>
                                    </p:animEffect>
                                  </p:childTnLst>
                                </p:cTn>
                              </p:par>
                            </p:childTnLst>
                          </p:cTn>
                        </p:par>
                        <p:par>
                          <p:cTn id="57" fill="hold" nodeType="afterGroup">
                            <p:stCondLst>
                              <p:cond delay="500"/>
                            </p:stCondLst>
                            <p:childTnLst>
                              <p:par>
                                <p:cTn id="58" presetID="26" presetClass="emph" presetSubtype="0" dur="500" fill="hold" grpId="4" nodeType="afterEffect">
                                  <p:stCondLst>
                                    <p:cond delay="900"/>
                                  </p:stCondLst>
                                  <p:iterate type="lt">
                                    <p:tmPct val="0"/>
                                  </p:iterate>
                                  <p:childTnLst>
                                    <p:animEffect transition="out" filter="fade">
                                      <p:cBhvr>
                                        <p:cTn id="59" dur="500" tmFilter="0, 0; .2, .5; .8, .5; 1, 0"/>
                                        <p:tgtEl>
                                          <p:spTgt spid="6"/>
                                        </p:tgtEl>
                                      </p:cBhvr>
                                    </p:animEffect>
                                    <p:animScale>
                                      <p:cBhvr>
                                        <p:cTn id="60" dur="250" autoRev="1" fill="hold"/>
                                        <p:tgtEl>
                                          <p:spTgt spid="6"/>
                                        </p:tgtEl>
                                      </p:cBhvr>
                                      <p:by x="105000" y="105000"/>
                                    </p:animScale>
                                  </p:childTnLst>
                                </p:cTn>
                              </p:par>
                              <p:par>
                                <p:cTn id="61" presetID="41" presetClass="entr" presetSubtype="0" dur="500" fill="hold" grpId="7" nodeType="withEffect">
                                  <p:stCondLst>
                                    <p:cond delay="900"/>
                                  </p:stCondLst>
                                  <p:iterate type="lt">
                                    <p:tmPct val="10000"/>
                                  </p:iterate>
                                  <p:childTnLst>
                                    <p:set>
                                      <p:cBhvr>
                                        <p:cTn id="62" dur="1" fill="hold">
                                          <p:stCondLst>
                                            <p:cond delay="0"/>
                                          </p:stCondLst>
                                        </p:cTn>
                                        <p:tgtEl>
                                          <p:spTgt spid="9"/>
                                        </p:tgtEl>
                                        <p:attrNameLst>
                                          <p:attrName>style.visibility</p:attrName>
                                        </p:attrNameLst>
                                      </p:cBhvr>
                                      <p:to>
                                        <p:strVal val="visible"/>
                                      </p:to>
                                    </p:set>
                                    <p:anim calcmode="lin" valueType="num">
                                      <p:cBhvr>
                                        <p:cTn id="63" dur="500" fill="hold"/>
                                        <p:tgtEl>
                                          <p:spTgt spid="9"/>
                                        </p:tgtEl>
                                        <p:attrNameLst>
                                          <p:attrName>ppt_x</p:attrName>
                                        </p:attrNameLst>
                                      </p:cBhvr>
                                      <p:tavLst>
                                        <p:tav tm="0">
                                          <p:val>
                                            <p:strVal val="#ppt_x"/>
                                          </p:val>
                                        </p:tav>
                                        <p:tav tm="50000">
                                          <p:val>
                                            <p:strVal val="#ppt_x+.1"/>
                                          </p:val>
                                        </p:tav>
                                        <p:tav tm="100000">
                                          <p:val>
                                            <p:strVal val="#ppt_x"/>
                                          </p:val>
                                        </p:tav>
                                      </p:tavLst>
                                    </p:anim>
                                    <p:anim calcmode="lin" valueType="num">
                                      <p:cBhvr>
                                        <p:cTn id="64" dur="500" fill="hold"/>
                                        <p:tgtEl>
                                          <p:spTgt spid="9"/>
                                        </p:tgtEl>
                                        <p:attrNameLst>
                                          <p:attrName>ppt_y</p:attrName>
                                        </p:attrNameLst>
                                      </p:cBhvr>
                                      <p:tavLst>
                                        <p:tav tm="0">
                                          <p:val>
                                            <p:strVal val="#ppt_y"/>
                                          </p:val>
                                        </p:tav>
                                        <p:tav tm="100000">
                                          <p:val>
                                            <p:strVal val="#ppt_y"/>
                                          </p:val>
                                        </p:tav>
                                      </p:tavLst>
                                    </p:anim>
                                    <p:anim calcmode="lin" valueType="num">
                                      <p:cBhvr>
                                        <p:cTn id="65" dur="500" fill="hold"/>
                                        <p:tgtEl>
                                          <p:spTgt spid="9"/>
                                        </p:tgtEl>
                                        <p:attrNameLst>
                                          <p:attrName>ppt_h</p:attrName>
                                        </p:attrNameLst>
                                      </p:cBhvr>
                                      <p:tavLst>
                                        <p:tav tm="0">
                                          <p:val>
                                            <p:strVal val="#ppt_h/10"/>
                                          </p:val>
                                        </p:tav>
                                        <p:tav tm="50000">
                                          <p:val>
                                            <p:strVal val="#ppt_h+.01"/>
                                          </p:val>
                                        </p:tav>
                                        <p:tav tm="100000">
                                          <p:val>
                                            <p:strVal val="#ppt_h"/>
                                          </p:val>
                                        </p:tav>
                                      </p:tavLst>
                                    </p:anim>
                                    <p:anim calcmode="lin" valueType="num">
                                      <p:cBhvr>
                                        <p:cTn id="66" dur="500" fill="hold"/>
                                        <p:tgtEl>
                                          <p:spTgt spid="9"/>
                                        </p:tgtEl>
                                        <p:attrNameLst>
                                          <p:attrName>ppt_w</p:attrName>
                                        </p:attrNameLst>
                                      </p:cBhvr>
                                      <p:tavLst>
                                        <p:tav tm="0">
                                          <p:val>
                                            <p:strVal val="#ppt_w/10"/>
                                          </p:val>
                                        </p:tav>
                                        <p:tav tm="50000">
                                          <p:val>
                                            <p:strVal val="#ppt_w+.01"/>
                                          </p:val>
                                        </p:tav>
                                        <p:tav tm="100000">
                                          <p:val>
                                            <p:strVal val="#ppt_w"/>
                                          </p:val>
                                        </p:tav>
                                      </p:tavLst>
                                    </p:anim>
                                    <p:animEffect transition="in" filter="fade">
                                      <p:cBhvr>
                                        <p:cTn id="67" dur="500" tmFilter="0,0; .5, 1; 1, 1"/>
                                        <p:tgtEl>
                                          <p:spTgt spid="9"/>
                                        </p:tgtEl>
                                      </p:cBhvr>
                                    </p:animEffect>
                                  </p:childTnLst>
                                </p:cTn>
                              </p:par>
                            </p:childTnLst>
                          </p:cTn>
                        </p:par>
                        <p:par>
                          <p:cTn id="68" fill="hold" nodeType="afterGroup">
                            <p:stCondLst>
                              <p:cond delay="1900"/>
                            </p:stCondLst>
                            <p:childTnLst>
                              <p:par>
                                <p:cTn id="69" presetID="26" presetClass="emph" presetSubtype="0" dur="500" fill="hold" grpId="8" nodeType="afterEffect">
                                  <p:stCondLst>
                                    <p:cond delay="2000"/>
                                  </p:stCondLst>
                                  <p:iterate type="lt">
                                    <p:tmPct val="0"/>
                                  </p:iterate>
                                  <p:childTnLst>
                                    <p:animEffect transition="out" filter="fade">
                                      <p:cBhvr>
                                        <p:cTn id="70" dur="500" tmFilter="0, 0; .2, .5; .8, .5; 1, 0"/>
                                        <p:tgtEl>
                                          <p:spTgt spid="9"/>
                                        </p:tgtEl>
                                      </p:cBhvr>
                                    </p:animEffect>
                                    <p:animScale>
                                      <p:cBhvr>
                                        <p:cTn id="71" dur="250" autoRev="1" fill="hold"/>
                                        <p:tgtEl>
                                          <p:spTgt spid="9"/>
                                        </p:tgtEl>
                                      </p:cBhvr>
                                      <p:by x="105000" y="105000"/>
                                    </p:animScale>
                                  </p:childTnLst>
                                </p:cTn>
                              </p:par>
                            </p:childTnLst>
                          </p:cTn>
                        </p:par>
                      </p:childTnLst>
                    </p:cTn>
                  </p:par>
                  <p:par>
                    <p:cTn id="72" fill="hold" nodeType="clickPar">
                      <p:stCondLst>
                        <p:cond delay="indefinite"/>
                        <p:cond evt="onBegin" delay="0">
                          <p:tn val="71"/>
                        </p:cond>
                      </p:stCondLst>
                      <p:childTnLst>
                        <p:par>
                          <p:cTn id="73" fill="hold" nodeType="afterGroup">
                            <p:stCondLst>
                              <p:cond delay="0"/>
                            </p:stCondLst>
                            <p:childTnLst>
                              <p:par>
                                <p:cTn id="74" presetID="41" presetClass="entr" presetSubtype="0" dur="500" fill="hold" grpId="1" nodeType="clickEffect">
                                  <p:stCondLst>
                                    <p:cond delay="0"/>
                                  </p:stCondLst>
                                  <p:iterate type="lt">
                                    <p:tmPct val="10000"/>
                                  </p:iterate>
                                  <p:childTnLst>
                                    <p:set>
                                      <p:cBhvr>
                                        <p:cTn id="75" dur="1" fill="hold">
                                          <p:stCondLst>
                                            <p:cond delay="0"/>
                                          </p:stCondLst>
                                        </p:cTn>
                                        <p:tgtEl>
                                          <p:spTgt spid="5"/>
                                        </p:tgtEl>
                                        <p:attrNameLst>
                                          <p:attrName>style.visibility</p:attrName>
                                        </p:attrNameLst>
                                      </p:cBhvr>
                                      <p:to>
                                        <p:strVal val="visible"/>
                                      </p:to>
                                    </p:set>
                                    <p:anim calcmode="lin" valueType="num">
                                      <p:cBhvr>
                                        <p:cTn id="76" dur="500" fill="hold"/>
                                        <p:tgtEl>
                                          <p:spTgt spid="5"/>
                                        </p:tgtEl>
                                        <p:attrNameLst>
                                          <p:attrName>ppt_x</p:attrName>
                                        </p:attrNameLst>
                                      </p:cBhvr>
                                      <p:tavLst>
                                        <p:tav tm="0">
                                          <p:val>
                                            <p:strVal val="#ppt_x"/>
                                          </p:val>
                                        </p:tav>
                                        <p:tav tm="50000">
                                          <p:val>
                                            <p:strVal val="#ppt_x+.1"/>
                                          </p:val>
                                        </p:tav>
                                        <p:tav tm="100000">
                                          <p:val>
                                            <p:strVal val="#ppt_x"/>
                                          </p:val>
                                        </p:tav>
                                      </p:tavLst>
                                    </p:anim>
                                    <p:anim calcmode="lin" valueType="num">
                                      <p:cBhvr>
                                        <p:cTn id="77" dur="500" fill="hold"/>
                                        <p:tgtEl>
                                          <p:spTgt spid="5"/>
                                        </p:tgtEl>
                                        <p:attrNameLst>
                                          <p:attrName>ppt_y</p:attrName>
                                        </p:attrNameLst>
                                      </p:cBhvr>
                                      <p:tavLst>
                                        <p:tav tm="0">
                                          <p:val>
                                            <p:strVal val="#ppt_y"/>
                                          </p:val>
                                        </p:tav>
                                        <p:tav tm="100000">
                                          <p:val>
                                            <p:strVal val="#ppt_y"/>
                                          </p:val>
                                        </p:tav>
                                      </p:tavLst>
                                    </p:anim>
                                    <p:anim calcmode="lin" valueType="num">
                                      <p:cBhvr>
                                        <p:cTn id="78" dur="500" fill="hold"/>
                                        <p:tgtEl>
                                          <p:spTgt spid="5"/>
                                        </p:tgtEl>
                                        <p:attrNameLst>
                                          <p:attrName>ppt_h</p:attrName>
                                        </p:attrNameLst>
                                      </p:cBhvr>
                                      <p:tavLst>
                                        <p:tav tm="0">
                                          <p:val>
                                            <p:strVal val="#ppt_h/10"/>
                                          </p:val>
                                        </p:tav>
                                        <p:tav tm="50000">
                                          <p:val>
                                            <p:strVal val="#ppt_h+.01"/>
                                          </p:val>
                                        </p:tav>
                                        <p:tav tm="100000">
                                          <p:val>
                                            <p:strVal val="#ppt_h"/>
                                          </p:val>
                                        </p:tav>
                                      </p:tavLst>
                                    </p:anim>
                                    <p:anim calcmode="lin" valueType="num">
                                      <p:cBhvr>
                                        <p:cTn id="79" dur="500" fill="hold"/>
                                        <p:tgtEl>
                                          <p:spTgt spid="5"/>
                                        </p:tgtEl>
                                        <p:attrNameLst>
                                          <p:attrName>ppt_w</p:attrName>
                                        </p:attrNameLst>
                                      </p:cBhvr>
                                      <p:tavLst>
                                        <p:tav tm="0">
                                          <p:val>
                                            <p:strVal val="#ppt_w/10"/>
                                          </p:val>
                                        </p:tav>
                                        <p:tav tm="50000">
                                          <p:val>
                                            <p:strVal val="#ppt_w+.01"/>
                                          </p:val>
                                        </p:tav>
                                        <p:tav tm="100000">
                                          <p:val>
                                            <p:strVal val="#ppt_w"/>
                                          </p:val>
                                        </p:tav>
                                      </p:tavLst>
                                    </p:anim>
                                    <p:animEffect transition="in" filter="fade">
                                      <p:cBhvr>
                                        <p:cTn id="80" dur="500" tmFilter="0,0; .5, 1; 1, 1"/>
                                        <p:tgtEl>
                                          <p:spTgt spid="5"/>
                                        </p:tgtEl>
                                      </p:cBhvr>
                                    </p:animEffect>
                                  </p:childTnLst>
                                </p:cTn>
                              </p:par>
                            </p:childTnLst>
                          </p:cTn>
                        </p:par>
                        <p:par>
                          <p:cTn id="81" fill="hold" nodeType="afterGroup">
                            <p:stCondLst>
                              <p:cond delay="500"/>
                            </p:stCondLst>
                            <p:childTnLst>
                              <p:par>
                                <p:cTn id="82" presetID="26" presetClass="emph" presetSubtype="0" dur="500" fill="hold" grpId="2" nodeType="afterEffect">
                                  <p:stCondLst>
                                    <p:cond delay="750"/>
                                  </p:stCondLst>
                                  <p:iterate type="lt">
                                    <p:tmPct val="0"/>
                                  </p:iterate>
                                  <p:childTnLst>
                                    <p:animEffect transition="out" filter="fade">
                                      <p:cBhvr>
                                        <p:cTn id="83" dur="500" tmFilter="0, 0; .2, .5; .8, .5; 1, 0"/>
                                        <p:tgtEl>
                                          <p:spTgt spid="5"/>
                                        </p:tgtEl>
                                      </p:cBhvr>
                                    </p:animEffect>
                                    <p:animScale>
                                      <p:cBhvr>
                                        <p:cTn id="84" dur="250" autoRev="1" fill="hold"/>
                                        <p:tgtEl>
                                          <p:spTgt spid="5"/>
                                        </p:tgtEl>
                                      </p:cBhvr>
                                      <p:by x="105000" y="105000"/>
                                    </p:animScale>
                                  </p:childTnLst>
                                </p:cTn>
                              </p:par>
                            </p:childTnLst>
                          </p:cTn>
                        </p:par>
                      </p:childTnLst>
                    </p:cTn>
                  </p:par>
                  <p:par>
                    <p:cTn id="85" fill="hold" nodeType="clickPar">
                      <p:stCondLst>
                        <p:cond delay="indefinite"/>
                        <p:cond evt="onBegin" delay="0">
                          <p:tn val="84"/>
                        </p:cond>
                      </p:stCondLst>
                      <p:childTnLst>
                        <p:par>
                          <p:cTn id="86" fill="hold" nodeType="afterGroup">
                            <p:stCondLst>
                              <p:cond delay="0"/>
                            </p:stCondLst>
                            <p:childTnLst>
                              <p:par>
                                <p:cTn id="87" presetID="41" presetClass="entr" presetSubtype="0" dur="500" fill="hold" grpId="5" nodeType="clickEffect">
                                  <p:stCondLst>
                                    <p:cond delay="0"/>
                                  </p:stCondLst>
                                  <p:iterate type="lt">
                                    <p:tmPct val="10000"/>
                                  </p:iterate>
                                  <p:childTnLst>
                                    <p:set>
                                      <p:cBhvr>
                                        <p:cTn id="88" dur="1" fill="hold">
                                          <p:stCondLst>
                                            <p:cond delay="0"/>
                                          </p:stCondLst>
                                        </p:cTn>
                                        <p:tgtEl>
                                          <p:spTgt spid="8"/>
                                        </p:tgtEl>
                                        <p:attrNameLst>
                                          <p:attrName>style.visibility</p:attrName>
                                        </p:attrNameLst>
                                      </p:cBhvr>
                                      <p:to>
                                        <p:strVal val="visible"/>
                                      </p:to>
                                    </p:set>
                                    <p:anim calcmode="lin" valueType="num">
                                      <p:cBhvr>
                                        <p:cTn id="89"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90" dur="500" fill="hold"/>
                                        <p:tgtEl>
                                          <p:spTgt spid="8"/>
                                        </p:tgtEl>
                                        <p:attrNameLst>
                                          <p:attrName>ppt_y</p:attrName>
                                        </p:attrNameLst>
                                      </p:cBhvr>
                                      <p:tavLst>
                                        <p:tav tm="0">
                                          <p:val>
                                            <p:strVal val="#ppt_y"/>
                                          </p:val>
                                        </p:tav>
                                        <p:tav tm="100000">
                                          <p:val>
                                            <p:strVal val="#ppt_y"/>
                                          </p:val>
                                        </p:tav>
                                      </p:tavLst>
                                    </p:anim>
                                    <p:anim calcmode="lin" valueType="num">
                                      <p:cBhvr>
                                        <p:cTn id="91"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92"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93" dur="500" tmFilter="0,0; .5, 1; 1, 1"/>
                                        <p:tgtEl>
                                          <p:spTgt spid="8"/>
                                        </p:tgtEl>
                                      </p:cBhvr>
                                    </p:animEffect>
                                  </p:childTnLst>
                                </p:cTn>
                              </p:par>
                            </p:childTnLst>
                          </p:cTn>
                        </p:par>
                        <p:par>
                          <p:cTn id="94" fill="hold" nodeType="afterGroup">
                            <p:stCondLst>
                              <p:cond delay="500"/>
                            </p:stCondLst>
                            <p:childTnLst>
                              <p:par>
                                <p:cTn id="95" presetID="26" presetClass="emph" presetSubtype="0" dur="500" fill="hold" grpId="6" nodeType="afterEffect">
                                  <p:stCondLst>
                                    <p:cond delay="800"/>
                                  </p:stCondLst>
                                  <p:iterate type="lt">
                                    <p:tmPct val="0"/>
                                  </p:iterate>
                                  <p:childTnLst>
                                    <p:animEffect transition="out" filter="fade">
                                      <p:cBhvr>
                                        <p:cTn id="96" dur="500" tmFilter="0, 0; .2, .5; .8, .5; 1, 0"/>
                                        <p:tgtEl>
                                          <p:spTgt spid="8"/>
                                        </p:tgtEl>
                                      </p:cBhvr>
                                    </p:animEffect>
                                    <p:animScale>
                                      <p:cBhvr>
                                        <p:cTn id="97" dur="250" autoRev="1" fill="hold"/>
                                        <p:tgtEl>
                                          <p:spTgt spid="8"/>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1"/>
      <p:bldP spid="5" grpId="2"/>
      <p:bldP spid="6" grpId="3"/>
      <p:bldP spid="6" grpId="4"/>
      <p:bldP spid="8" grpId="5"/>
      <p:bldP spid="8" grpId="6"/>
      <p:bldP spid="9" grpId="7"/>
      <p:bldP spid="9" grpId="8"/>
      <p:bldP spid="10" grpId="9"/>
      <p:bldP spid="11" grpId="10"/>
      <p:bldP spid="12" grpId="11"/>
      <p:bldP spid="13" grpId="12"/>
      <p:bldP spid="14" grpId="13"/>
      <p:bldP spid="16" grpId="14"/>
      <p:bldP spid="17" grpId="15"/>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 name="矩形 70"/>
          <p:cNvSpPr/>
          <p:nvPr/>
        </p:nvSpPr>
        <p:spPr>
          <a:xfrm>
            <a:off x="1" y="1622345"/>
            <a:ext cx="2615270" cy="1715205"/>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64" name="椭圆 63"/>
          <p:cNvSpPr/>
          <p:nvPr/>
        </p:nvSpPr>
        <p:spPr>
          <a:xfrm flipH="1">
            <a:off x="2742823" y="1203598"/>
            <a:ext cx="386780" cy="386830"/>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65" name="椭圆 64"/>
          <p:cNvSpPr/>
          <p:nvPr/>
        </p:nvSpPr>
        <p:spPr>
          <a:xfrm flipH="1">
            <a:off x="3018711" y="2700928"/>
            <a:ext cx="386780" cy="386830"/>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66" name="椭圆 65"/>
          <p:cNvSpPr/>
          <p:nvPr/>
        </p:nvSpPr>
        <p:spPr>
          <a:xfrm flipH="1">
            <a:off x="1334148" y="2894343"/>
            <a:ext cx="354816" cy="354862"/>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67" name="椭圆 66"/>
          <p:cNvSpPr/>
          <p:nvPr/>
        </p:nvSpPr>
        <p:spPr>
          <a:xfrm flipH="1">
            <a:off x="1798588" y="3559565"/>
            <a:ext cx="409779" cy="409832"/>
          </a:xfrm>
          <a:prstGeom prst="ellipse">
            <a:avLst/>
          </a:prstGeom>
          <a:gradFill>
            <a:gsLst>
              <a:gs pos="0">
                <a:srgbClr val="D7D9E1"/>
              </a:gs>
              <a:gs pos="100000">
                <a:schemeClr val="bg1"/>
              </a:gs>
            </a:gsLst>
            <a:lin ang="5400000" scaled="1"/>
          </a:gradFill>
          <a:ln w="12700" cap="flat" cmpd="sng" algn="ctr">
            <a:solidFill>
              <a:schemeClr val="bg1"/>
            </a:solidFill>
            <a:prstDash val="solid"/>
            <a:miter lim="800000"/>
          </a:ln>
          <a:effectLst>
            <a:outerShdw blurRad="254000" dist="635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68" name="椭圆 67"/>
          <p:cNvSpPr/>
          <p:nvPr/>
        </p:nvSpPr>
        <p:spPr>
          <a:xfrm>
            <a:off x="1407580" y="1598103"/>
            <a:ext cx="1759176" cy="175917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69" name="矩形 259"/>
          <p:cNvSpPr>
            <a:spLocks noChangeArrowheads="1"/>
          </p:cNvSpPr>
          <p:nvPr/>
        </p:nvSpPr>
        <p:spPr bwMode="auto">
          <a:xfrm>
            <a:off x="930871" y="1945980"/>
            <a:ext cx="2664296" cy="7436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zh-CN" altLang="en-US" sz="4000" b="1" spc="-300">
                <a:solidFill>
                  <a:srgbClr val="980000"/>
                </a:solidFill>
                <a:latin typeface="+mj-ea"/>
                <a:ea typeface="+mj-ea"/>
                <a:cs typeface="Arial" pitchFamily="34" charset="0"/>
              </a:rPr>
              <a:t>目 录</a:t>
            </a:r>
            <a:endParaRPr lang="en-US" altLang="zh-CN" sz="4000" b="1" spc="-300">
              <a:solidFill>
                <a:srgbClr val="980000"/>
              </a:solidFill>
              <a:latin typeface="+mj-ea"/>
              <a:ea typeface="+mj-ea"/>
              <a:cs typeface="Arial" pitchFamily="34" charset="0"/>
            </a:endParaRPr>
          </a:p>
        </p:txBody>
      </p:sp>
      <p:grpSp>
        <p:nvGrpSpPr>
          <p:cNvPr id="2" name="组合 1"/>
          <p:cNvGrpSpPr/>
          <p:nvPr/>
        </p:nvGrpSpPr>
        <p:grpSpPr>
          <a:xfrm>
            <a:off x="4067944" y="915566"/>
            <a:ext cx="3634991" cy="609006"/>
            <a:chOff x="4461858" y="941576"/>
            <a:chExt cx="4283063" cy="717584"/>
          </a:xfrm>
        </p:grpSpPr>
        <p:grpSp>
          <p:nvGrpSpPr>
            <p:cNvPr id="72" name="组合 71"/>
            <p:cNvGrpSpPr/>
            <p:nvPr/>
          </p:nvGrpSpPr>
          <p:grpSpPr>
            <a:xfrm>
              <a:off x="4857526" y="1019854"/>
              <a:ext cx="3887395" cy="513000"/>
              <a:chOff x="7314113" y="1330352"/>
              <a:chExt cx="5183193" cy="684000"/>
            </a:xfrm>
          </p:grpSpPr>
          <p:sp>
            <p:nvSpPr>
              <p:cNvPr id="73" name="圆角矩形 72"/>
              <p:cNvSpPr/>
              <p:nvPr/>
            </p:nvSpPr>
            <p:spPr>
              <a:xfrm>
                <a:off x="7314113" y="1330352"/>
                <a:ext cx="4323821" cy="684000"/>
              </a:xfrm>
              <a:prstGeom prst="roundRect">
                <a:avLst>
                  <a:gd name="adj" fmla="val 50000"/>
                </a:avLst>
              </a:prstGeom>
              <a:gradFill>
                <a:gsLst>
                  <a:gs pos="0">
                    <a:sysClr val="window" lastClr="FFFFFF"/>
                  </a:gs>
                  <a:gs pos="100000">
                    <a:srgbClr val="D4D4D4"/>
                  </a:gs>
                </a:gsLst>
                <a:lin ang="16200000" scaled="0"/>
              </a:gradFill>
              <a:ln w="25400">
                <a:gradFill>
                  <a:gsLst>
                    <a:gs pos="0">
                      <a:schemeClr val="accent1">
                        <a:lumMod val="5000"/>
                        <a:lumOff val="95000"/>
                      </a:schemeClr>
                    </a:gs>
                    <a:gs pos="100000">
                      <a:schemeClr val="bg1"/>
                    </a:gs>
                  </a:gsLst>
                  <a:lin ang="5400000" scaled="1"/>
                </a:gradFill>
              </a:ln>
              <a:effectLst>
                <a:outerShdw blurRad="152400" dist="762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200"/>
              </a:p>
            </p:txBody>
          </p:sp>
          <p:sp>
            <p:nvSpPr>
              <p:cNvPr id="74" name="TextBox 35"/>
              <p:cNvSpPr txBox="1"/>
              <p:nvPr/>
            </p:nvSpPr>
            <p:spPr>
              <a:xfrm>
                <a:off x="7860376" y="1429055"/>
                <a:ext cx="4636930" cy="516774"/>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14103">
                  <a:lnSpc>
                    <a:spcPct val="120000"/>
                  </a:lnSpc>
                  <a:defRPr/>
                </a:pPr>
                <a:r>
                  <a:rPr lang="zh-CN" altLang="en-US" sz="1400" kern="0">
                    <a:solidFill>
                      <a:srgbClr val="23363D"/>
                    </a:solidFill>
                    <a:latin typeface="微软雅黑" panose="020b0503020204020204" pitchFamily="34" charset="-122"/>
                    <a:ea typeface="微软雅黑" panose="020b0503020204020204" pitchFamily="34" charset="-122"/>
                  </a:rPr>
                  <a:t>上月质量例会指摘完成情况</a:t>
                </a:r>
              </a:p>
            </p:txBody>
          </p:sp>
        </p:grpSp>
        <p:grpSp>
          <p:nvGrpSpPr>
            <p:cNvPr id="75" name="组合 74"/>
            <p:cNvGrpSpPr/>
            <p:nvPr/>
          </p:nvGrpSpPr>
          <p:grpSpPr>
            <a:xfrm>
              <a:off x="4461858" y="941576"/>
              <a:ext cx="717489" cy="717584"/>
              <a:chOff x="4827922" y="1186802"/>
              <a:chExt cx="576000" cy="576076"/>
            </a:xfrm>
          </p:grpSpPr>
          <p:sp>
            <p:nvSpPr>
              <p:cNvPr id="76" name="椭圆 75"/>
              <p:cNvSpPr/>
              <p:nvPr/>
            </p:nvSpPr>
            <p:spPr>
              <a:xfrm flipH="1">
                <a:off x="4827922" y="1186802"/>
                <a:ext cx="576000" cy="576076"/>
              </a:xfrm>
              <a:prstGeom prst="ellipse">
                <a:avLst/>
              </a:prstGeom>
              <a:solidFill>
                <a:srgbClr val="980000"/>
              </a:solidFill>
              <a:ln w="50800" cap="flat" cmpd="sng" algn="ctr">
                <a:noFill/>
                <a:prstDash val="solid"/>
                <a:miter lim="800000"/>
              </a:ln>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800" kern="0">
                  <a:solidFill>
                    <a:sysClr val="window" lastClr="FFFFFF"/>
                  </a:solidFill>
                  <a:latin typeface="Agency FB"/>
                </a:endParaRPr>
              </a:p>
            </p:txBody>
          </p:sp>
          <p:sp>
            <p:nvSpPr>
              <p:cNvPr id="77" name="椭圆 76"/>
              <p:cNvSpPr/>
              <p:nvPr/>
            </p:nvSpPr>
            <p:spPr>
              <a:xfrm flipH="1">
                <a:off x="4904940" y="1263829"/>
                <a:ext cx="421965" cy="422021"/>
              </a:xfrm>
              <a:prstGeom prst="ellipse">
                <a:avLst/>
              </a:prstGeom>
              <a:gradFill flip="none" rotWithShape="1">
                <a:gsLst>
                  <a:gs pos="0">
                    <a:sysClr val="window" lastClr="FFFFFF"/>
                  </a:gs>
                  <a:gs pos="100000">
                    <a:srgbClr val="D4D4D4"/>
                  </a:gs>
                </a:gsLst>
                <a:lin ang="13200000" scaled="0"/>
              </a:gradFill>
              <a:ln w="25400" cap="flat" cmpd="sng" algn="ctr">
                <a:gradFill>
                  <a:gsLst>
                    <a:gs pos="0">
                      <a:schemeClr val="accent1">
                        <a:lumMod val="5000"/>
                        <a:lumOff val="95000"/>
                      </a:schemeClr>
                    </a:gs>
                    <a:gs pos="100000">
                      <a:srgbClr val="E9E9E9"/>
                    </a:gs>
                  </a:gsLst>
                  <a:lin ang="5400000" scaled="1"/>
                </a:gradFill>
                <a:prstDash val="solid"/>
                <a:miter lim="800000"/>
              </a:ln>
              <a:effectLst>
                <a:outerShdw blurRad="127000" dist="63500" dir="8100000" algn="tr" rotWithShape="0">
                  <a:prstClr val="black">
                    <a:alpha val="40000"/>
                  </a:prstClr>
                </a:outerShdw>
              </a:effectLst>
            </p:spPr>
            <p:txBody>
              <a:bodyPr wrap="none"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r>
                  <a:rPr lang="en-US" altLang="zh-CN" sz="2000" kern="0">
                    <a:solidFill>
                      <a:srgbClr val="23363D"/>
                    </a:solidFill>
                    <a:latin typeface="+mj-ea"/>
                    <a:ea typeface="+mj-ea"/>
                  </a:rPr>
                  <a:t>01</a:t>
                </a:r>
                <a:endParaRPr lang="zh-CN" altLang="en-US" sz="2000" kern="0">
                  <a:solidFill>
                    <a:srgbClr val="23363D"/>
                  </a:solidFill>
                  <a:latin typeface="+mj-ea"/>
                  <a:ea typeface="+mj-ea"/>
                </a:endParaRPr>
              </a:p>
            </p:txBody>
          </p:sp>
        </p:grpSp>
      </p:grpSp>
      <p:grpSp>
        <p:nvGrpSpPr>
          <p:cNvPr id="82" name="组合 81"/>
          <p:cNvGrpSpPr/>
          <p:nvPr/>
        </p:nvGrpSpPr>
        <p:grpSpPr>
          <a:xfrm>
            <a:off x="4667646" y="1671650"/>
            <a:ext cx="3634991" cy="609006"/>
            <a:chOff x="4461858" y="941576"/>
            <a:chExt cx="4283063" cy="717584"/>
          </a:xfrm>
        </p:grpSpPr>
        <p:grpSp>
          <p:nvGrpSpPr>
            <p:cNvPr id="83" name="组合 82"/>
            <p:cNvGrpSpPr/>
            <p:nvPr/>
          </p:nvGrpSpPr>
          <p:grpSpPr>
            <a:xfrm>
              <a:off x="4857526" y="1019854"/>
              <a:ext cx="3887395" cy="513000"/>
              <a:chOff x="7314113" y="1330352"/>
              <a:chExt cx="5183193" cy="684000"/>
            </a:xfrm>
          </p:grpSpPr>
          <p:sp>
            <p:nvSpPr>
              <p:cNvPr id="87" name="圆角矩形 86"/>
              <p:cNvSpPr/>
              <p:nvPr/>
            </p:nvSpPr>
            <p:spPr>
              <a:xfrm>
                <a:off x="7314113" y="1330352"/>
                <a:ext cx="4323821" cy="684000"/>
              </a:xfrm>
              <a:prstGeom prst="roundRect">
                <a:avLst>
                  <a:gd name="adj" fmla="val 50000"/>
                </a:avLst>
              </a:prstGeom>
              <a:gradFill>
                <a:gsLst>
                  <a:gs pos="0">
                    <a:sysClr val="window" lastClr="FFFFFF"/>
                  </a:gs>
                  <a:gs pos="100000">
                    <a:srgbClr val="D4D4D4"/>
                  </a:gs>
                </a:gsLst>
                <a:lin ang="16200000" scaled="0"/>
              </a:gradFill>
              <a:ln w="25400">
                <a:gradFill>
                  <a:gsLst>
                    <a:gs pos="0">
                      <a:schemeClr val="accent1">
                        <a:lumMod val="5000"/>
                        <a:lumOff val="95000"/>
                      </a:schemeClr>
                    </a:gs>
                    <a:gs pos="100000">
                      <a:schemeClr val="bg1"/>
                    </a:gs>
                  </a:gsLst>
                  <a:lin ang="5400000" scaled="1"/>
                </a:gradFill>
              </a:ln>
              <a:effectLst>
                <a:outerShdw blurRad="152400" dist="762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200"/>
              </a:p>
            </p:txBody>
          </p:sp>
          <p:sp>
            <p:nvSpPr>
              <p:cNvPr id="88" name="TextBox 35"/>
              <p:cNvSpPr txBox="1"/>
              <p:nvPr/>
            </p:nvSpPr>
            <p:spPr>
              <a:xfrm>
                <a:off x="7860376" y="1429055"/>
                <a:ext cx="4636930" cy="516774"/>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14103">
                  <a:lnSpc>
                    <a:spcPct val="120000"/>
                  </a:lnSpc>
                  <a:defRPr/>
                </a:pPr>
                <a:r>
                  <a:rPr lang="zh-CN" altLang="en-US" sz="1400" kern="0">
                    <a:solidFill>
                      <a:srgbClr val="23363D"/>
                    </a:solidFill>
                    <a:latin typeface="微软雅黑" panose="020b0503020204020204" pitchFamily="34" charset="-122"/>
                    <a:ea typeface="微软雅黑" panose="020b0503020204020204" pitchFamily="34" charset="-122"/>
                  </a:rPr>
                  <a:t>公司总体质量状况及分析</a:t>
                </a:r>
              </a:p>
            </p:txBody>
          </p:sp>
        </p:grpSp>
        <p:grpSp>
          <p:nvGrpSpPr>
            <p:cNvPr id="84" name="组合 83"/>
            <p:cNvGrpSpPr/>
            <p:nvPr/>
          </p:nvGrpSpPr>
          <p:grpSpPr>
            <a:xfrm>
              <a:off x="4461858" y="941576"/>
              <a:ext cx="717489" cy="717584"/>
              <a:chOff x="4827922" y="1186802"/>
              <a:chExt cx="576000" cy="576076"/>
            </a:xfrm>
          </p:grpSpPr>
          <p:sp>
            <p:nvSpPr>
              <p:cNvPr id="85" name="椭圆 84"/>
              <p:cNvSpPr/>
              <p:nvPr/>
            </p:nvSpPr>
            <p:spPr>
              <a:xfrm flipH="1">
                <a:off x="4827922" y="1186802"/>
                <a:ext cx="576000" cy="576076"/>
              </a:xfrm>
              <a:prstGeom prst="ellipse">
                <a:avLst/>
              </a:prstGeom>
              <a:solidFill>
                <a:srgbClr val="980000"/>
              </a:solidFill>
              <a:ln w="50800" cap="flat" cmpd="sng" algn="ctr">
                <a:noFill/>
                <a:prstDash val="solid"/>
                <a:miter lim="800000"/>
              </a:ln>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800" kern="0">
                  <a:solidFill>
                    <a:sysClr val="window" lastClr="FFFFFF"/>
                  </a:solidFill>
                  <a:latin typeface="Agency FB"/>
                </a:endParaRPr>
              </a:p>
            </p:txBody>
          </p:sp>
          <p:sp>
            <p:nvSpPr>
              <p:cNvPr id="86" name="椭圆 85"/>
              <p:cNvSpPr/>
              <p:nvPr/>
            </p:nvSpPr>
            <p:spPr>
              <a:xfrm flipH="1">
                <a:off x="4904940" y="1263829"/>
                <a:ext cx="421965" cy="422021"/>
              </a:xfrm>
              <a:prstGeom prst="ellipse">
                <a:avLst/>
              </a:prstGeom>
              <a:gradFill flip="none" rotWithShape="1">
                <a:gsLst>
                  <a:gs pos="0">
                    <a:sysClr val="window" lastClr="FFFFFF"/>
                  </a:gs>
                  <a:gs pos="100000">
                    <a:srgbClr val="D4D4D4"/>
                  </a:gs>
                </a:gsLst>
                <a:lin ang="13200000" scaled="0"/>
              </a:gradFill>
              <a:ln w="25400" cap="flat" cmpd="sng" algn="ctr">
                <a:gradFill>
                  <a:gsLst>
                    <a:gs pos="0">
                      <a:schemeClr val="accent1">
                        <a:lumMod val="5000"/>
                        <a:lumOff val="95000"/>
                      </a:schemeClr>
                    </a:gs>
                    <a:gs pos="100000">
                      <a:srgbClr val="E9E9E9"/>
                    </a:gs>
                  </a:gsLst>
                  <a:lin ang="5400000" scaled="1"/>
                </a:gradFill>
                <a:prstDash val="solid"/>
                <a:miter lim="800000"/>
              </a:ln>
              <a:effectLst>
                <a:outerShdw blurRad="127000" dist="63500" dir="8100000" algn="tr" rotWithShape="0">
                  <a:prstClr val="black">
                    <a:alpha val="40000"/>
                  </a:prstClr>
                </a:outerShdw>
              </a:effectLst>
            </p:spPr>
            <p:txBody>
              <a:bodyPr wrap="none"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r>
                  <a:rPr lang="en-US" altLang="zh-CN" sz="2000" kern="0">
                    <a:solidFill>
                      <a:srgbClr val="23363D"/>
                    </a:solidFill>
                    <a:latin typeface="+mj-ea"/>
                    <a:ea typeface="+mj-ea"/>
                  </a:rPr>
                  <a:t>02</a:t>
                </a:r>
                <a:endParaRPr lang="zh-CN" altLang="en-US" sz="2000" kern="0">
                  <a:solidFill>
                    <a:srgbClr val="23363D"/>
                  </a:solidFill>
                  <a:latin typeface="+mj-ea"/>
                  <a:ea typeface="+mj-ea"/>
                </a:endParaRPr>
              </a:p>
            </p:txBody>
          </p:sp>
        </p:grpSp>
      </p:grpSp>
      <p:grpSp>
        <p:nvGrpSpPr>
          <p:cNvPr id="89" name="组合 88"/>
          <p:cNvGrpSpPr/>
          <p:nvPr/>
        </p:nvGrpSpPr>
        <p:grpSpPr>
          <a:xfrm>
            <a:off x="5257489" y="2427734"/>
            <a:ext cx="3634991" cy="609006"/>
            <a:chOff x="4461858" y="941576"/>
            <a:chExt cx="4283063" cy="717584"/>
          </a:xfrm>
        </p:grpSpPr>
        <p:grpSp>
          <p:nvGrpSpPr>
            <p:cNvPr id="90" name="组合 89"/>
            <p:cNvGrpSpPr/>
            <p:nvPr/>
          </p:nvGrpSpPr>
          <p:grpSpPr>
            <a:xfrm>
              <a:off x="4857526" y="1019854"/>
              <a:ext cx="3887395" cy="513000"/>
              <a:chOff x="7314113" y="1330352"/>
              <a:chExt cx="5183193" cy="684000"/>
            </a:xfrm>
          </p:grpSpPr>
          <p:sp>
            <p:nvSpPr>
              <p:cNvPr id="94" name="圆角矩形 93"/>
              <p:cNvSpPr/>
              <p:nvPr/>
            </p:nvSpPr>
            <p:spPr>
              <a:xfrm>
                <a:off x="7314113" y="1330352"/>
                <a:ext cx="4323821" cy="684000"/>
              </a:xfrm>
              <a:prstGeom prst="roundRect">
                <a:avLst>
                  <a:gd name="adj" fmla="val 50000"/>
                </a:avLst>
              </a:prstGeom>
              <a:gradFill>
                <a:gsLst>
                  <a:gs pos="0">
                    <a:sysClr val="window" lastClr="FFFFFF"/>
                  </a:gs>
                  <a:gs pos="100000">
                    <a:srgbClr val="D4D4D4"/>
                  </a:gs>
                </a:gsLst>
                <a:lin ang="16200000" scaled="0"/>
              </a:gradFill>
              <a:ln w="25400">
                <a:gradFill>
                  <a:gsLst>
                    <a:gs pos="0">
                      <a:schemeClr val="accent1">
                        <a:lumMod val="5000"/>
                        <a:lumOff val="95000"/>
                      </a:schemeClr>
                    </a:gs>
                    <a:gs pos="100000">
                      <a:schemeClr val="bg1"/>
                    </a:gs>
                  </a:gsLst>
                  <a:lin ang="5400000" scaled="1"/>
                </a:gradFill>
              </a:ln>
              <a:effectLst>
                <a:outerShdw blurRad="152400" dist="762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200"/>
              </a:p>
            </p:txBody>
          </p:sp>
          <p:sp>
            <p:nvSpPr>
              <p:cNvPr id="95" name="TextBox 35"/>
              <p:cNvSpPr txBox="1"/>
              <p:nvPr/>
            </p:nvSpPr>
            <p:spPr>
              <a:xfrm>
                <a:off x="7860376" y="1429055"/>
                <a:ext cx="4636930" cy="516774"/>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14103">
                  <a:lnSpc>
                    <a:spcPct val="120000"/>
                  </a:lnSpc>
                  <a:defRPr/>
                </a:pPr>
                <a:r>
                  <a:rPr lang="zh-CN" altLang="en-US" sz="1400" kern="0">
                    <a:solidFill>
                      <a:srgbClr val="23363D"/>
                    </a:solidFill>
                    <a:latin typeface="微软雅黑" panose="020b0503020204020204" pitchFamily="34" charset="-122"/>
                    <a:ea typeface="微软雅黑" panose="020b0503020204020204" pitchFamily="34" charset="-122"/>
                  </a:rPr>
                  <a:t>供应商质量分析</a:t>
                </a:r>
              </a:p>
            </p:txBody>
          </p:sp>
        </p:grpSp>
        <p:grpSp>
          <p:nvGrpSpPr>
            <p:cNvPr id="91" name="组合 90"/>
            <p:cNvGrpSpPr/>
            <p:nvPr/>
          </p:nvGrpSpPr>
          <p:grpSpPr>
            <a:xfrm>
              <a:off x="4461858" y="941576"/>
              <a:ext cx="717489" cy="717584"/>
              <a:chOff x="4827922" y="1186802"/>
              <a:chExt cx="576000" cy="576076"/>
            </a:xfrm>
          </p:grpSpPr>
          <p:sp>
            <p:nvSpPr>
              <p:cNvPr id="92" name="椭圆 91"/>
              <p:cNvSpPr/>
              <p:nvPr/>
            </p:nvSpPr>
            <p:spPr>
              <a:xfrm flipH="1">
                <a:off x="4827922" y="1186802"/>
                <a:ext cx="576000" cy="576076"/>
              </a:xfrm>
              <a:prstGeom prst="ellipse">
                <a:avLst/>
              </a:prstGeom>
              <a:solidFill>
                <a:srgbClr val="980000"/>
              </a:solidFill>
              <a:ln w="50800" cap="flat" cmpd="sng" algn="ctr">
                <a:noFill/>
                <a:prstDash val="solid"/>
                <a:miter lim="800000"/>
              </a:ln>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800" kern="0">
                  <a:solidFill>
                    <a:sysClr val="window" lastClr="FFFFFF"/>
                  </a:solidFill>
                  <a:latin typeface="Agency FB"/>
                </a:endParaRPr>
              </a:p>
            </p:txBody>
          </p:sp>
          <p:sp>
            <p:nvSpPr>
              <p:cNvPr id="93" name="椭圆 92"/>
              <p:cNvSpPr/>
              <p:nvPr/>
            </p:nvSpPr>
            <p:spPr>
              <a:xfrm flipH="1">
                <a:off x="4904940" y="1263829"/>
                <a:ext cx="421965" cy="422021"/>
              </a:xfrm>
              <a:prstGeom prst="ellipse">
                <a:avLst/>
              </a:prstGeom>
              <a:gradFill flip="none" rotWithShape="1">
                <a:gsLst>
                  <a:gs pos="0">
                    <a:sysClr val="window" lastClr="FFFFFF"/>
                  </a:gs>
                  <a:gs pos="100000">
                    <a:srgbClr val="D4D4D4"/>
                  </a:gs>
                </a:gsLst>
                <a:lin ang="13200000" scaled="0"/>
              </a:gradFill>
              <a:ln w="25400" cap="flat" cmpd="sng" algn="ctr">
                <a:gradFill>
                  <a:gsLst>
                    <a:gs pos="0">
                      <a:schemeClr val="accent1">
                        <a:lumMod val="5000"/>
                        <a:lumOff val="95000"/>
                      </a:schemeClr>
                    </a:gs>
                    <a:gs pos="100000">
                      <a:srgbClr val="E9E9E9"/>
                    </a:gs>
                  </a:gsLst>
                  <a:lin ang="5400000" scaled="1"/>
                </a:gradFill>
                <a:prstDash val="solid"/>
                <a:miter lim="800000"/>
              </a:ln>
              <a:effectLst>
                <a:outerShdw blurRad="127000" dist="63500" dir="8100000" algn="tr" rotWithShape="0">
                  <a:prstClr val="black">
                    <a:alpha val="40000"/>
                  </a:prstClr>
                </a:outerShdw>
              </a:effectLst>
            </p:spPr>
            <p:txBody>
              <a:bodyPr wrap="none"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r>
                  <a:rPr lang="en-US" altLang="zh-CN" sz="2000" kern="0">
                    <a:solidFill>
                      <a:srgbClr val="23363D"/>
                    </a:solidFill>
                    <a:latin typeface="+mj-ea"/>
                    <a:ea typeface="+mj-ea"/>
                  </a:rPr>
                  <a:t>03</a:t>
                </a:r>
                <a:endParaRPr lang="zh-CN" altLang="en-US" sz="2000" kern="0">
                  <a:solidFill>
                    <a:srgbClr val="23363D"/>
                  </a:solidFill>
                  <a:latin typeface="+mj-ea"/>
                  <a:ea typeface="+mj-ea"/>
                </a:endParaRPr>
              </a:p>
            </p:txBody>
          </p:sp>
        </p:grpSp>
      </p:grpSp>
      <p:grpSp>
        <p:nvGrpSpPr>
          <p:cNvPr id="96" name="组合 95"/>
          <p:cNvGrpSpPr/>
          <p:nvPr/>
        </p:nvGrpSpPr>
        <p:grpSpPr>
          <a:xfrm>
            <a:off x="4667646" y="3183818"/>
            <a:ext cx="3634991" cy="609006"/>
            <a:chOff x="4461858" y="941576"/>
            <a:chExt cx="4283063" cy="717584"/>
          </a:xfrm>
        </p:grpSpPr>
        <p:grpSp>
          <p:nvGrpSpPr>
            <p:cNvPr id="97" name="组合 96"/>
            <p:cNvGrpSpPr/>
            <p:nvPr/>
          </p:nvGrpSpPr>
          <p:grpSpPr>
            <a:xfrm>
              <a:off x="4857526" y="1019854"/>
              <a:ext cx="3887395" cy="513000"/>
              <a:chOff x="7314113" y="1330352"/>
              <a:chExt cx="5183193" cy="684000"/>
            </a:xfrm>
          </p:grpSpPr>
          <p:sp>
            <p:nvSpPr>
              <p:cNvPr id="101" name="圆角矩形 100"/>
              <p:cNvSpPr/>
              <p:nvPr/>
            </p:nvSpPr>
            <p:spPr>
              <a:xfrm>
                <a:off x="7314113" y="1330352"/>
                <a:ext cx="4323821" cy="684000"/>
              </a:xfrm>
              <a:prstGeom prst="roundRect">
                <a:avLst>
                  <a:gd name="adj" fmla="val 50000"/>
                </a:avLst>
              </a:prstGeom>
              <a:gradFill>
                <a:gsLst>
                  <a:gs pos="0">
                    <a:sysClr val="window" lastClr="FFFFFF"/>
                  </a:gs>
                  <a:gs pos="100000">
                    <a:srgbClr val="D4D4D4"/>
                  </a:gs>
                </a:gsLst>
                <a:lin ang="16200000" scaled="0"/>
              </a:gradFill>
              <a:ln w="25400">
                <a:gradFill>
                  <a:gsLst>
                    <a:gs pos="0">
                      <a:schemeClr val="accent1">
                        <a:lumMod val="5000"/>
                        <a:lumOff val="95000"/>
                      </a:schemeClr>
                    </a:gs>
                    <a:gs pos="100000">
                      <a:schemeClr val="bg1"/>
                    </a:gs>
                  </a:gsLst>
                  <a:lin ang="5400000" scaled="1"/>
                </a:gradFill>
              </a:ln>
              <a:effectLst>
                <a:outerShdw blurRad="152400" dist="762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200"/>
              </a:p>
            </p:txBody>
          </p:sp>
          <p:sp>
            <p:nvSpPr>
              <p:cNvPr id="102" name="TextBox 35"/>
              <p:cNvSpPr txBox="1"/>
              <p:nvPr/>
            </p:nvSpPr>
            <p:spPr>
              <a:xfrm>
                <a:off x="7860376" y="1429055"/>
                <a:ext cx="4636930" cy="516774"/>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14103">
                  <a:lnSpc>
                    <a:spcPct val="120000"/>
                  </a:lnSpc>
                  <a:defRPr/>
                </a:pPr>
                <a:r>
                  <a:rPr lang="zh-CN" altLang="en-US" sz="1400" kern="0">
                    <a:solidFill>
                      <a:srgbClr val="23363D"/>
                    </a:solidFill>
                    <a:latin typeface="微软雅黑" panose="020b0503020204020204" pitchFamily="34" charset="-122"/>
                    <a:ea typeface="微软雅黑" panose="020b0503020204020204" pitchFamily="34" charset="-122"/>
                  </a:rPr>
                  <a:t>研发质量分析</a:t>
                </a:r>
              </a:p>
            </p:txBody>
          </p:sp>
        </p:grpSp>
        <p:grpSp>
          <p:nvGrpSpPr>
            <p:cNvPr id="98" name="组合 97"/>
            <p:cNvGrpSpPr/>
            <p:nvPr/>
          </p:nvGrpSpPr>
          <p:grpSpPr>
            <a:xfrm>
              <a:off x="4461858" y="941576"/>
              <a:ext cx="717489" cy="717584"/>
              <a:chOff x="4827922" y="1186802"/>
              <a:chExt cx="576000" cy="576076"/>
            </a:xfrm>
          </p:grpSpPr>
          <p:sp>
            <p:nvSpPr>
              <p:cNvPr id="99" name="椭圆 98"/>
              <p:cNvSpPr/>
              <p:nvPr/>
            </p:nvSpPr>
            <p:spPr>
              <a:xfrm flipH="1">
                <a:off x="4827922" y="1186802"/>
                <a:ext cx="576000" cy="576076"/>
              </a:xfrm>
              <a:prstGeom prst="ellipse">
                <a:avLst/>
              </a:prstGeom>
              <a:solidFill>
                <a:srgbClr val="980000"/>
              </a:solidFill>
              <a:ln w="50800" cap="flat" cmpd="sng" algn="ctr">
                <a:noFill/>
                <a:prstDash val="solid"/>
                <a:miter lim="800000"/>
              </a:ln>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800" kern="0">
                  <a:solidFill>
                    <a:sysClr val="window" lastClr="FFFFFF"/>
                  </a:solidFill>
                  <a:latin typeface="Agency FB"/>
                </a:endParaRPr>
              </a:p>
            </p:txBody>
          </p:sp>
          <p:sp>
            <p:nvSpPr>
              <p:cNvPr id="100" name="椭圆 99"/>
              <p:cNvSpPr/>
              <p:nvPr/>
            </p:nvSpPr>
            <p:spPr>
              <a:xfrm flipH="1">
                <a:off x="4904940" y="1263829"/>
                <a:ext cx="421965" cy="422021"/>
              </a:xfrm>
              <a:prstGeom prst="ellipse">
                <a:avLst/>
              </a:prstGeom>
              <a:gradFill flip="none" rotWithShape="1">
                <a:gsLst>
                  <a:gs pos="0">
                    <a:sysClr val="window" lastClr="FFFFFF"/>
                  </a:gs>
                  <a:gs pos="100000">
                    <a:srgbClr val="D4D4D4"/>
                  </a:gs>
                </a:gsLst>
                <a:lin ang="13200000" scaled="0"/>
              </a:gradFill>
              <a:ln w="25400" cap="flat" cmpd="sng" algn="ctr">
                <a:gradFill>
                  <a:gsLst>
                    <a:gs pos="0">
                      <a:schemeClr val="accent1">
                        <a:lumMod val="5000"/>
                        <a:lumOff val="95000"/>
                      </a:schemeClr>
                    </a:gs>
                    <a:gs pos="100000">
                      <a:srgbClr val="E9E9E9"/>
                    </a:gs>
                  </a:gsLst>
                  <a:lin ang="5400000" scaled="1"/>
                </a:gradFill>
                <a:prstDash val="solid"/>
                <a:miter lim="800000"/>
              </a:ln>
              <a:effectLst>
                <a:outerShdw blurRad="127000" dist="63500" dir="8100000" algn="tr" rotWithShape="0">
                  <a:prstClr val="black">
                    <a:alpha val="40000"/>
                  </a:prstClr>
                </a:outerShdw>
              </a:effectLst>
            </p:spPr>
            <p:txBody>
              <a:bodyPr wrap="none"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r>
                  <a:rPr lang="en-US" altLang="zh-CN" sz="2000" kern="0">
                    <a:solidFill>
                      <a:srgbClr val="23363D"/>
                    </a:solidFill>
                    <a:latin typeface="+mj-ea"/>
                    <a:ea typeface="+mj-ea"/>
                  </a:rPr>
                  <a:t>04</a:t>
                </a:r>
                <a:endParaRPr lang="zh-CN" altLang="en-US" sz="2000" kern="0">
                  <a:solidFill>
                    <a:srgbClr val="23363D"/>
                  </a:solidFill>
                  <a:latin typeface="+mj-ea"/>
                  <a:ea typeface="+mj-ea"/>
                </a:endParaRPr>
              </a:p>
            </p:txBody>
          </p:sp>
        </p:grpSp>
      </p:grpSp>
      <p:grpSp>
        <p:nvGrpSpPr>
          <p:cNvPr id="103" name="组合 102"/>
          <p:cNvGrpSpPr/>
          <p:nvPr/>
        </p:nvGrpSpPr>
        <p:grpSpPr>
          <a:xfrm>
            <a:off x="4067944" y="3939902"/>
            <a:ext cx="3634991" cy="609006"/>
            <a:chOff x="4461858" y="941576"/>
            <a:chExt cx="4283063" cy="717584"/>
          </a:xfrm>
        </p:grpSpPr>
        <p:grpSp>
          <p:nvGrpSpPr>
            <p:cNvPr id="104" name="组合 103"/>
            <p:cNvGrpSpPr/>
            <p:nvPr/>
          </p:nvGrpSpPr>
          <p:grpSpPr>
            <a:xfrm>
              <a:off x="4857526" y="1019854"/>
              <a:ext cx="3887395" cy="513000"/>
              <a:chOff x="7314113" y="1330352"/>
              <a:chExt cx="5183193" cy="684000"/>
            </a:xfrm>
          </p:grpSpPr>
          <p:sp>
            <p:nvSpPr>
              <p:cNvPr id="108" name="圆角矩形 107"/>
              <p:cNvSpPr/>
              <p:nvPr/>
            </p:nvSpPr>
            <p:spPr>
              <a:xfrm>
                <a:off x="7314113" y="1330352"/>
                <a:ext cx="4323821" cy="684000"/>
              </a:xfrm>
              <a:prstGeom prst="roundRect">
                <a:avLst>
                  <a:gd name="adj" fmla="val 50000"/>
                </a:avLst>
              </a:prstGeom>
              <a:gradFill>
                <a:gsLst>
                  <a:gs pos="0">
                    <a:sysClr val="window" lastClr="FFFFFF"/>
                  </a:gs>
                  <a:gs pos="100000">
                    <a:srgbClr val="D4D4D4"/>
                  </a:gs>
                </a:gsLst>
                <a:lin ang="16200000" scaled="0"/>
              </a:gradFill>
              <a:ln w="25400">
                <a:gradFill>
                  <a:gsLst>
                    <a:gs pos="0">
                      <a:schemeClr val="accent1">
                        <a:lumMod val="5000"/>
                        <a:lumOff val="95000"/>
                      </a:schemeClr>
                    </a:gs>
                    <a:gs pos="100000">
                      <a:schemeClr val="bg1"/>
                    </a:gs>
                  </a:gsLst>
                  <a:lin ang="5400000" scaled="1"/>
                </a:gradFill>
              </a:ln>
              <a:effectLst>
                <a:outerShdw blurRad="152400" dist="762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200"/>
              </a:p>
            </p:txBody>
          </p:sp>
          <p:sp>
            <p:nvSpPr>
              <p:cNvPr id="109" name="TextBox 35"/>
              <p:cNvSpPr txBox="1"/>
              <p:nvPr/>
            </p:nvSpPr>
            <p:spPr>
              <a:xfrm>
                <a:off x="7860376" y="1429055"/>
                <a:ext cx="4636930" cy="516774"/>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14103">
                  <a:lnSpc>
                    <a:spcPct val="120000"/>
                  </a:lnSpc>
                  <a:defRPr/>
                </a:pPr>
                <a:r>
                  <a:rPr lang="zh-CN" altLang="en-US" sz="1400" kern="0">
                    <a:solidFill>
                      <a:srgbClr val="23363D"/>
                    </a:solidFill>
                    <a:latin typeface="微软雅黑" panose="020b0503020204020204" pitchFamily="34" charset="-122"/>
                    <a:ea typeface="微软雅黑" panose="020b0503020204020204" pitchFamily="34" charset="-122"/>
                  </a:rPr>
                  <a:t>下一步工作计划</a:t>
                </a:r>
              </a:p>
            </p:txBody>
          </p:sp>
        </p:grpSp>
        <p:grpSp>
          <p:nvGrpSpPr>
            <p:cNvPr id="105" name="组合 104"/>
            <p:cNvGrpSpPr/>
            <p:nvPr/>
          </p:nvGrpSpPr>
          <p:grpSpPr>
            <a:xfrm>
              <a:off x="4461858" y="941576"/>
              <a:ext cx="717489" cy="717584"/>
              <a:chOff x="4827922" y="1186802"/>
              <a:chExt cx="576000" cy="576076"/>
            </a:xfrm>
          </p:grpSpPr>
          <p:sp>
            <p:nvSpPr>
              <p:cNvPr id="106" name="椭圆 105"/>
              <p:cNvSpPr/>
              <p:nvPr/>
            </p:nvSpPr>
            <p:spPr>
              <a:xfrm flipH="1">
                <a:off x="4827922" y="1186802"/>
                <a:ext cx="576000" cy="576076"/>
              </a:xfrm>
              <a:prstGeom prst="ellipse">
                <a:avLst/>
              </a:prstGeom>
              <a:solidFill>
                <a:srgbClr val="980000"/>
              </a:solidFill>
              <a:ln w="50800" cap="flat" cmpd="sng" algn="ctr">
                <a:noFill/>
                <a:prstDash val="solid"/>
                <a:miter lim="800000"/>
              </a:ln>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800" kern="0">
                  <a:solidFill>
                    <a:sysClr val="window" lastClr="FFFFFF"/>
                  </a:solidFill>
                  <a:latin typeface="Agency FB"/>
                </a:endParaRPr>
              </a:p>
            </p:txBody>
          </p:sp>
          <p:sp>
            <p:nvSpPr>
              <p:cNvPr id="107" name="椭圆 106"/>
              <p:cNvSpPr/>
              <p:nvPr/>
            </p:nvSpPr>
            <p:spPr>
              <a:xfrm flipH="1">
                <a:off x="4904940" y="1263829"/>
                <a:ext cx="421965" cy="422021"/>
              </a:xfrm>
              <a:prstGeom prst="ellipse">
                <a:avLst/>
              </a:prstGeom>
              <a:gradFill flip="none" rotWithShape="1">
                <a:gsLst>
                  <a:gs pos="0">
                    <a:sysClr val="window" lastClr="FFFFFF"/>
                  </a:gs>
                  <a:gs pos="100000">
                    <a:srgbClr val="D4D4D4"/>
                  </a:gs>
                </a:gsLst>
                <a:lin ang="13200000" scaled="0"/>
              </a:gradFill>
              <a:ln w="25400" cap="flat" cmpd="sng" algn="ctr">
                <a:gradFill>
                  <a:gsLst>
                    <a:gs pos="0">
                      <a:schemeClr val="accent1">
                        <a:lumMod val="5000"/>
                        <a:lumOff val="95000"/>
                      </a:schemeClr>
                    </a:gs>
                    <a:gs pos="100000">
                      <a:srgbClr val="E9E9E9"/>
                    </a:gs>
                  </a:gsLst>
                  <a:lin ang="5400000" scaled="1"/>
                </a:gradFill>
                <a:prstDash val="solid"/>
                <a:miter lim="800000"/>
              </a:ln>
              <a:effectLst>
                <a:outerShdw blurRad="127000" dist="63500" dir="8100000" algn="tr" rotWithShape="0">
                  <a:prstClr val="black">
                    <a:alpha val="40000"/>
                  </a:prstClr>
                </a:outerShdw>
              </a:effectLst>
            </p:spPr>
            <p:txBody>
              <a:bodyPr wrap="none"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r>
                  <a:rPr lang="en-US" altLang="zh-CN" sz="2000" kern="0">
                    <a:solidFill>
                      <a:srgbClr val="23363D"/>
                    </a:solidFill>
                    <a:latin typeface="+mj-ea"/>
                    <a:ea typeface="+mj-ea"/>
                  </a:rPr>
                  <a:t>05</a:t>
                </a:r>
                <a:endParaRPr lang="zh-CN" altLang="en-US" sz="2000" kern="0">
                  <a:solidFill>
                    <a:srgbClr val="23363D"/>
                  </a:solidFill>
                  <a:latin typeface="+mj-ea"/>
                  <a:ea typeface="+mj-ea"/>
                </a:endParaRPr>
              </a:p>
            </p:txBody>
          </p:sp>
        </p:grpSp>
      </p:grpSp>
      <p:sp>
        <p:nvSpPr>
          <p:cNvPr id="110" name="矩形 259"/>
          <p:cNvSpPr>
            <a:spLocks noChangeArrowheads="1"/>
          </p:cNvSpPr>
          <p:nvPr/>
        </p:nvSpPr>
        <p:spPr bwMode="auto">
          <a:xfrm>
            <a:off x="930871" y="2621153"/>
            <a:ext cx="2664296" cy="3380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1800" b="1">
                <a:solidFill>
                  <a:srgbClr val="23363D"/>
                </a:solidFill>
                <a:latin typeface="+mj-ea"/>
                <a:ea typeface="+mj-ea"/>
                <a:cs typeface="Arial" pitchFamily="34" charset="0"/>
              </a:rPr>
              <a:t>CONTENT</a:t>
            </a:r>
          </a:p>
        </p:txBody>
      </p:sp>
      <p:pic>
        <p:nvPicPr>
          <p:cNvPr id="62" name="图片 61"/>
          <p:cNvPicPr>
            <a:picLocks noChangeAspect="1"/>
          </p:cNvPicPr>
          <p:nvPr/>
        </p:nvPicPr>
        <p:blipFill>
          <a:blip r:embed="rId2">
            <a:extLst>
              <a:ext uri="{28A0092B-C50C-407E-A947-70E740481C1C}">
                <a14:useLocalDpi xmlns:a14="http://schemas.microsoft.com/office/drawing/2010/main"/>
              </a:ext>
            </a:extLst>
          </a:blip>
          <a:stretch>
            <a:fillRect/>
          </a:stretch>
        </p:blipFill>
        <p:spPr>
          <a:xfrm rot="1162490">
            <a:off x="1123910" y="1655655"/>
            <a:ext cx="3160058" cy="2817769"/>
          </a:xfrm>
          <a:prstGeom prst="rect">
            <a:avLst/>
          </a:prstGeom>
        </p:spPr>
      </p:pic>
      <p:sp>
        <p:nvSpPr>
          <p:cNvPr id="70" name="椭圆 69"/>
          <p:cNvSpPr/>
          <p:nvPr/>
        </p:nvSpPr>
        <p:spPr>
          <a:xfrm flipH="1">
            <a:off x="1283944" y="1410040"/>
            <a:ext cx="514644" cy="514710"/>
          </a:xfrm>
          <a:prstGeom prst="ellipse">
            <a:avLst/>
          </a:prstGeom>
          <a:gradFill>
            <a:gsLst>
              <a:gs pos="0">
                <a:srgbClr val="D7D9E1"/>
              </a:gs>
              <a:gs pos="100000">
                <a:schemeClr val="bg1"/>
              </a:gs>
            </a:gsLst>
            <a:lin ang="5400000" scaled="1"/>
          </a:gradFill>
          <a:ln w="12700" cap="flat" cmpd="sng" algn="ctr">
            <a:solidFill>
              <a:schemeClr val="bg1"/>
            </a:solidFill>
            <a:prstDash val="solid"/>
            <a:miter lim="800000"/>
          </a:ln>
          <a:effectLst>
            <a:outerShdw blurRad="254000" dist="635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Tree>
    <p:extLst>
      <p:ext uri="{BB962C8B-B14F-4D97-AF65-F5344CB8AC3E}">
        <p14:creationId xmlns:p14="http://schemas.microsoft.com/office/powerpoint/2010/main" val="1567188241"/>
      </p:ext>
    </p:extLst>
  </p:cSld>
  <p:clrMapOvr>
    <a:masterClrMapping/>
  </p:clrMapOvr>
  <mc:AlternateContent>
    <mc:Choice xmlns:p15="http://schemas.microsoft.com/office/powerpoint/2012/main" Requires="p15">
      <p:transition spd="slow" advClick="0" advTm="3000" p14:dur="1250">
        <p15:prstTrans prst="airplane"/>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withEffect">
                                  <p:stCondLst>
                                    <p:cond delay="0"/>
                                  </p:stCondLst>
                                  <p:childTnLst>
                                    <p:set>
                                      <p:cBhvr>
                                        <p:cTn id="6" dur="1" fill="hold">
                                          <p:stCondLst>
                                            <p:cond delay="0"/>
                                          </p:stCondLst>
                                        </p:cTn>
                                        <p:tgtEl>
                                          <p:spTgt spid="71"/>
                                        </p:tgtEl>
                                        <p:attrNameLst>
                                          <p:attrName>style.visibility</p:attrName>
                                        </p:attrNameLst>
                                      </p:cBhvr>
                                      <p:to>
                                        <p:strVal val="visible"/>
                                      </p:to>
                                    </p:set>
                                    <p:animEffect transition="in" filter="wipe(left)">
                                      <p:cBhvr>
                                        <p:cTn id="7" dur="500"/>
                                        <p:tgtEl>
                                          <p:spTgt spid="71"/>
                                        </p:tgtEl>
                                      </p:cBhvr>
                                    </p:animEffect>
                                  </p:childTnLst>
                                </p:cTn>
                              </p:par>
                              <p:par>
                                <p:cTn id="8" presetID="42" presetClass="entr" presetSubtype="0" dur="1000" fill="hold" grpId="1" nodeType="withEffect">
                                  <p:stCondLst>
                                    <p:cond delay="0"/>
                                  </p:stCondLst>
                                  <p:childTnLst>
                                    <p:set>
                                      <p:cBhvr>
                                        <p:cTn id="9" dur="1" fill="hold">
                                          <p:stCondLst>
                                            <p:cond delay="0"/>
                                          </p:stCondLst>
                                        </p:cTn>
                                        <p:tgtEl>
                                          <p:spTgt spid="64"/>
                                        </p:tgtEl>
                                        <p:attrNameLst>
                                          <p:attrName>style.visibility</p:attrName>
                                        </p:attrNameLst>
                                      </p:cBhvr>
                                      <p:to>
                                        <p:strVal val="visible"/>
                                      </p:to>
                                    </p:set>
                                    <p:animEffect transition="in" filter="fade">
                                      <p:cBhvr>
                                        <p:cTn id="10" dur="1000"/>
                                        <p:tgtEl>
                                          <p:spTgt spid="64"/>
                                        </p:tgtEl>
                                      </p:cBhvr>
                                    </p:animEffect>
                                    <p:anim calcmode="lin" valueType="num">
                                      <p:cBhvr>
                                        <p:cTn id="11" dur="1000" fill="hold"/>
                                        <p:tgtEl>
                                          <p:spTgt spid="64"/>
                                        </p:tgtEl>
                                        <p:attrNameLst>
                                          <p:attrName>ppt_x</p:attrName>
                                        </p:attrNameLst>
                                      </p:cBhvr>
                                      <p:tavLst>
                                        <p:tav tm="0">
                                          <p:val>
                                            <p:strVal val="#ppt_x"/>
                                          </p:val>
                                        </p:tav>
                                        <p:tav tm="100000">
                                          <p:val>
                                            <p:strVal val="#ppt_x"/>
                                          </p:val>
                                        </p:tav>
                                      </p:tavLst>
                                    </p:anim>
                                    <p:anim calcmode="lin" valueType="num">
                                      <p:cBhvr>
                                        <p:cTn id="12" dur="1000" fill="hold"/>
                                        <p:tgtEl>
                                          <p:spTgt spid="64"/>
                                        </p:tgtEl>
                                        <p:attrNameLst>
                                          <p:attrName>ppt_y</p:attrName>
                                        </p:attrNameLst>
                                      </p:cBhvr>
                                      <p:tavLst>
                                        <p:tav tm="0">
                                          <p:val>
                                            <p:strVal val="#ppt_y+.1"/>
                                          </p:val>
                                        </p:tav>
                                        <p:tav tm="100000">
                                          <p:val>
                                            <p:strVal val="#ppt_y"/>
                                          </p:val>
                                        </p:tav>
                                      </p:tavLst>
                                    </p:anim>
                                  </p:childTnLst>
                                </p:cTn>
                              </p:par>
                              <p:par>
                                <p:cTn id="13" presetID="42" presetClass="entr" presetSubtype="0" dur="1000" fill="hold" grpId="2" nodeType="withEffect">
                                  <p:stCondLst>
                                    <p:cond delay="0"/>
                                  </p:stCondLst>
                                  <p:childTnLst>
                                    <p:set>
                                      <p:cBhvr>
                                        <p:cTn id="14" dur="1" fill="hold">
                                          <p:stCondLst>
                                            <p:cond delay="0"/>
                                          </p:stCondLst>
                                        </p:cTn>
                                        <p:tgtEl>
                                          <p:spTgt spid="65"/>
                                        </p:tgtEl>
                                        <p:attrNameLst>
                                          <p:attrName>style.visibility</p:attrName>
                                        </p:attrNameLst>
                                      </p:cBhvr>
                                      <p:to>
                                        <p:strVal val="visible"/>
                                      </p:to>
                                    </p:set>
                                    <p:animEffect transition="in" filter="fade">
                                      <p:cBhvr>
                                        <p:cTn id="15" dur="1000"/>
                                        <p:tgtEl>
                                          <p:spTgt spid="65"/>
                                        </p:tgtEl>
                                      </p:cBhvr>
                                    </p:animEffect>
                                    <p:anim calcmode="lin" valueType="num">
                                      <p:cBhvr>
                                        <p:cTn id="16" dur="1000" fill="hold"/>
                                        <p:tgtEl>
                                          <p:spTgt spid="65"/>
                                        </p:tgtEl>
                                        <p:attrNameLst>
                                          <p:attrName>ppt_x</p:attrName>
                                        </p:attrNameLst>
                                      </p:cBhvr>
                                      <p:tavLst>
                                        <p:tav tm="0">
                                          <p:val>
                                            <p:strVal val="#ppt_x"/>
                                          </p:val>
                                        </p:tav>
                                        <p:tav tm="100000">
                                          <p:val>
                                            <p:strVal val="#ppt_x"/>
                                          </p:val>
                                        </p:tav>
                                      </p:tavLst>
                                    </p:anim>
                                    <p:anim calcmode="lin" valueType="num">
                                      <p:cBhvr>
                                        <p:cTn id="17" dur="1000" fill="hold"/>
                                        <p:tgtEl>
                                          <p:spTgt spid="65"/>
                                        </p:tgtEl>
                                        <p:attrNameLst>
                                          <p:attrName>ppt_y</p:attrName>
                                        </p:attrNameLst>
                                      </p:cBhvr>
                                      <p:tavLst>
                                        <p:tav tm="0">
                                          <p:val>
                                            <p:strVal val="#ppt_y+.1"/>
                                          </p:val>
                                        </p:tav>
                                        <p:tav tm="100000">
                                          <p:val>
                                            <p:strVal val="#ppt_y"/>
                                          </p:val>
                                        </p:tav>
                                      </p:tavLst>
                                    </p:anim>
                                  </p:childTnLst>
                                </p:cTn>
                              </p:par>
                              <p:par>
                                <p:cTn id="18" presetID="42" presetClass="entr" presetSubtype="0" dur="1000" fill="hold" grpId="3" nodeType="with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fade">
                                      <p:cBhvr>
                                        <p:cTn id="20" dur="1000"/>
                                        <p:tgtEl>
                                          <p:spTgt spid="66"/>
                                        </p:tgtEl>
                                      </p:cBhvr>
                                    </p:animEffect>
                                    <p:anim calcmode="lin" valueType="num">
                                      <p:cBhvr>
                                        <p:cTn id="21" dur="1000" fill="hold"/>
                                        <p:tgtEl>
                                          <p:spTgt spid="66"/>
                                        </p:tgtEl>
                                        <p:attrNameLst>
                                          <p:attrName>ppt_x</p:attrName>
                                        </p:attrNameLst>
                                      </p:cBhvr>
                                      <p:tavLst>
                                        <p:tav tm="0">
                                          <p:val>
                                            <p:strVal val="#ppt_x"/>
                                          </p:val>
                                        </p:tav>
                                        <p:tav tm="100000">
                                          <p:val>
                                            <p:strVal val="#ppt_x"/>
                                          </p:val>
                                        </p:tav>
                                      </p:tavLst>
                                    </p:anim>
                                    <p:anim calcmode="lin" valueType="num">
                                      <p:cBhvr>
                                        <p:cTn id="22" dur="1000" fill="hold"/>
                                        <p:tgtEl>
                                          <p:spTgt spid="66"/>
                                        </p:tgtEl>
                                        <p:attrNameLst>
                                          <p:attrName>ppt_y</p:attrName>
                                        </p:attrNameLst>
                                      </p:cBhvr>
                                      <p:tavLst>
                                        <p:tav tm="0">
                                          <p:val>
                                            <p:strVal val="#ppt_y+.1"/>
                                          </p:val>
                                        </p:tav>
                                        <p:tav tm="100000">
                                          <p:val>
                                            <p:strVal val="#ppt_y"/>
                                          </p:val>
                                        </p:tav>
                                      </p:tavLst>
                                    </p:anim>
                                  </p:childTnLst>
                                </p:cTn>
                              </p:par>
                              <p:par>
                                <p:cTn id="23" presetID="42" presetClass="entr" presetSubtype="0" dur="1000" fill="hold" grpId="4" nodeType="withEffect">
                                  <p:stCondLst>
                                    <p:cond delay="0"/>
                                  </p:stCondLst>
                                  <p:childTnLst>
                                    <p:set>
                                      <p:cBhvr>
                                        <p:cTn id="24" dur="1" fill="hold">
                                          <p:stCondLst>
                                            <p:cond delay="0"/>
                                          </p:stCondLst>
                                        </p:cTn>
                                        <p:tgtEl>
                                          <p:spTgt spid="67"/>
                                        </p:tgtEl>
                                        <p:attrNameLst>
                                          <p:attrName>style.visibility</p:attrName>
                                        </p:attrNameLst>
                                      </p:cBhvr>
                                      <p:to>
                                        <p:strVal val="visible"/>
                                      </p:to>
                                    </p:set>
                                    <p:animEffect transition="in" filter="fade">
                                      <p:cBhvr>
                                        <p:cTn id="25" dur="1000"/>
                                        <p:tgtEl>
                                          <p:spTgt spid="67"/>
                                        </p:tgtEl>
                                      </p:cBhvr>
                                    </p:animEffect>
                                    <p:anim calcmode="lin" valueType="num">
                                      <p:cBhvr>
                                        <p:cTn id="26" dur="1000" fill="hold"/>
                                        <p:tgtEl>
                                          <p:spTgt spid="67"/>
                                        </p:tgtEl>
                                        <p:attrNameLst>
                                          <p:attrName>ppt_x</p:attrName>
                                        </p:attrNameLst>
                                      </p:cBhvr>
                                      <p:tavLst>
                                        <p:tav tm="0">
                                          <p:val>
                                            <p:strVal val="#ppt_x"/>
                                          </p:val>
                                        </p:tav>
                                        <p:tav tm="100000">
                                          <p:val>
                                            <p:strVal val="#ppt_x"/>
                                          </p:val>
                                        </p:tav>
                                      </p:tavLst>
                                    </p:anim>
                                    <p:anim calcmode="lin" valueType="num">
                                      <p:cBhvr>
                                        <p:cTn id="27" dur="1000" fill="hold"/>
                                        <p:tgtEl>
                                          <p:spTgt spid="67"/>
                                        </p:tgtEl>
                                        <p:attrNameLst>
                                          <p:attrName>ppt_y</p:attrName>
                                        </p:attrNameLst>
                                      </p:cBhvr>
                                      <p:tavLst>
                                        <p:tav tm="0">
                                          <p:val>
                                            <p:strVal val="#ppt_y+.1"/>
                                          </p:val>
                                        </p:tav>
                                        <p:tav tm="100000">
                                          <p:val>
                                            <p:strVal val="#ppt_y"/>
                                          </p:val>
                                        </p:tav>
                                      </p:tavLst>
                                    </p:anim>
                                  </p:childTnLst>
                                </p:cTn>
                              </p:par>
                              <p:par>
                                <p:cTn id="28" presetID="42" presetClass="entr" presetSubtype="0" dur="1000" fill="hold" grpId="5" nodeType="withEffect">
                                  <p:stCondLst>
                                    <p:cond delay="0"/>
                                  </p:stCondLst>
                                  <p:childTnLst>
                                    <p:set>
                                      <p:cBhvr>
                                        <p:cTn id="29" dur="1" fill="hold">
                                          <p:stCondLst>
                                            <p:cond delay="0"/>
                                          </p:stCondLst>
                                        </p:cTn>
                                        <p:tgtEl>
                                          <p:spTgt spid="68"/>
                                        </p:tgtEl>
                                        <p:attrNameLst>
                                          <p:attrName>style.visibility</p:attrName>
                                        </p:attrNameLst>
                                      </p:cBhvr>
                                      <p:to>
                                        <p:strVal val="visible"/>
                                      </p:to>
                                    </p:set>
                                    <p:animEffect transition="in" filter="fade">
                                      <p:cBhvr>
                                        <p:cTn id="30" dur="1000"/>
                                        <p:tgtEl>
                                          <p:spTgt spid="68"/>
                                        </p:tgtEl>
                                      </p:cBhvr>
                                    </p:animEffect>
                                    <p:anim calcmode="lin" valueType="num">
                                      <p:cBhvr>
                                        <p:cTn id="31" dur="1000" fill="hold"/>
                                        <p:tgtEl>
                                          <p:spTgt spid="68"/>
                                        </p:tgtEl>
                                        <p:attrNameLst>
                                          <p:attrName>ppt_x</p:attrName>
                                        </p:attrNameLst>
                                      </p:cBhvr>
                                      <p:tavLst>
                                        <p:tav tm="0">
                                          <p:val>
                                            <p:strVal val="#ppt_x"/>
                                          </p:val>
                                        </p:tav>
                                        <p:tav tm="100000">
                                          <p:val>
                                            <p:strVal val="#ppt_x"/>
                                          </p:val>
                                        </p:tav>
                                      </p:tavLst>
                                    </p:anim>
                                    <p:anim calcmode="lin" valueType="num">
                                      <p:cBhvr>
                                        <p:cTn id="32" dur="1000" fill="hold"/>
                                        <p:tgtEl>
                                          <p:spTgt spid="68"/>
                                        </p:tgtEl>
                                        <p:attrNameLst>
                                          <p:attrName>ppt_y</p:attrName>
                                        </p:attrNameLst>
                                      </p:cBhvr>
                                      <p:tavLst>
                                        <p:tav tm="0">
                                          <p:val>
                                            <p:strVal val="#ppt_y+.1"/>
                                          </p:val>
                                        </p:tav>
                                        <p:tav tm="100000">
                                          <p:val>
                                            <p:strVal val="#ppt_y"/>
                                          </p:val>
                                        </p:tav>
                                      </p:tavLst>
                                    </p:anim>
                                  </p:childTnLst>
                                </p:cTn>
                              </p:par>
                              <p:par>
                                <p:cTn id="33" presetID="42" presetClass="entr" presetSubtype="0" dur="1000" fill="hold" grpId="6" nodeType="withEffect">
                                  <p:stCondLst>
                                    <p:cond delay="0"/>
                                  </p:stCondLst>
                                  <p:childTnLst>
                                    <p:set>
                                      <p:cBhvr>
                                        <p:cTn id="34" dur="1" fill="hold">
                                          <p:stCondLst>
                                            <p:cond delay="0"/>
                                          </p:stCondLst>
                                        </p:cTn>
                                        <p:tgtEl>
                                          <p:spTgt spid="69"/>
                                        </p:tgtEl>
                                        <p:attrNameLst>
                                          <p:attrName>style.visibility</p:attrName>
                                        </p:attrNameLst>
                                      </p:cBhvr>
                                      <p:to>
                                        <p:strVal val="visible"/>
                                      </p:to>
                                    </p:set>
                                    <p:animEffect transition="in" filter="fade">
                                      <p:cBhvr>
                                        <p:cTn id="35" dur="1000"/>
                                        <p:tgtEl>
                                          <p:spTgt spid="69"/>
                                        </p:tgtEl>
                                      </p:cBhvr>
                                    </p:animEffect>
                                    <p:anim calcmode="lin" valueType="num">
                                      <p:cBhvr>
                                        <p:cTn id="36" dur="1000" fill="hold"/>
                                        <p:tgtEl>
                                          <p:spTgt spid="69"/>
                                        </p:tgtEl>
                                        <p:attrNameLst>
                                          <p:attrName>ppt_x</p:attrName>
                                        </p:attrNameLst>
                                      </p:cBhvr>
                                      <p:tavLst>
                                        <p:tav tm="0">
                                          <p:val>
                                            <p:strVal val="#ppt_x"/>
                                          </p:val>
                                        </p:tav>
                                        <p:tav tm="100000">
                                          <p:val>
                                            <p:strVal val="#ppt_x"/>
                                          </p:val>
                                        </p:tav>
                                      </p:tavLst>
                                    </p:anim>
                                    <p:anim calcmode="lin" valueType="num">
                                      <p:cBhvr>
                                        <p:cTn id="37" dur="1000" fill="hold"/>
                                        <p:tgtEl>
                                          <p:spTgt spid="69"/>
                                        </p:tgtEl>
                                        <p:attrNameLst>
                                          <p:attrName>ppt_y</p:attrName>
                                        </p:attrNameLst>
                                      </p:cBhvr>
                                      <p:tavLst>
                                        <p:tav tm="0">
                                          <p:val>
                                            <p:strVal val="#ppt_y+.1"/>
                                          </p:val>
                                        </p:tav>
                                        <p:tav tm="100000">
                                          <p:val>
                                            <p:strVal val="#ppt_y"/>
                                          </p:val>
                                        </p:tav>
                                      </p:tavLst>
                                    </p:anim>
                                  </p:childTnLst>
                                </p:cTn>
                              </p:par>
                              <p:par>
                                <p:cTn id="38" presetID="42" presetClass="entr" presetSubtype="0" dur="1000" fill="hold" grpId="7" nodeType="withEffect">
                                  <p:stCondLst>
                                    <p:cond delay="0"/>
                                  </p:stCondLst>
                                  <p:childTnLst>
                                    <p:set>
                                      <p:cBhvr>
                                        <p:cTn id="39" dur="1" fill="hold">
                                          <p:stCondLst>
                                            <p:cond delay="0"/>
                                          </p:stCondLst>
                                        </p:cTn>
                                        <p:tgtEl>
                                          <p:spTgt spid="110"/>
                                        </p:tgtEl>
                                        <p:attrNameLst>
                                          <p:attrName>style.visibility</p:attrName>
                                        </p:attrNameLst>
                                      </p:cBhvr>
                                      <p:to>
                                        <p:strVal val="visible"/>
                                      </p:to>
                                    </p:set>
                                    <p:animEffect transition="in" filter="fade">
                                      <p:cBhvr>
                                        <p:cTn id="40" dur="1000"/>
                                        <p:tgtEl>
                                          <p:spTgt spid="110"/>
                                        </p:tgtEl>
                                      </p:cBhvr>
                                    </p:animEffect>
                                    <p:anim calcmode="lin" valueType="num">
                                      <p:cBhvr>
                                        <p:cTn id="41" dur="1000" fill="hold"/>
                                        <p:tgtEl>
                                          <p:spTgt spid="110"/>
                                        </p:tgtEl>
                                        <p:attrNameLst>
                                          <p:attrName>ppt_x</p:attrName>
                                        </p:attrNameLst>
                                      </p:cBhvr>
                                      <p:tavLst>
                                        <p:tav tm="0">
                                          <p:val>
                                            <p:strVal val="#ppt_x"/>
                                          </p:val>
                                        </p:tav>
                                        <p:tav tm="100000">
                                          <p:val>
                                            <p:strVal val="#ppt_x"/>
                                          </p:val>
                                        </p:tav>
                                      </p:tavLst>
                                    </p:anim>
                                    <p:anim calcmode="lin" valueType="num">
                                      <p:cBhvr>
                                        <p:cTn id="42" dur="1000" fill="hold"/>
                                        <p:tgtEl>
                                          <p:spTgt spid="110"/>
                                        </p:tgtEl>
                                        <p:attrNameLst>
                                          <p:attrName>ppt_y</p:attrName>
                                        </p:attrNameLst>
                                      </p:cBhvr>
                                      <p:tavLst>
                                        <p:tav tm="0">
                                          <p:val>
                                            <p:strVal val="#ppt_y+.1"/>
                                          </p:val>
                                        </p:tav>
                                        <p:tav tm="100000">
                                          <p:val>
                                            <p:strVal val="#ppt_y"/>
                                          </p:val>
                                        </p:tav>
                                      </p:tavLst>
                                    </p:anim>
                                  </p:childTnLst>
                                </p:cTn>
                              </p:par>
                              <p:par>
                                <p:cTn id="43" presetID="42" presetClass="entr" presetSubtype="0" dur="1000" fill="hold" grpId="8" nodeType="withEffect">
                                  <p:stCondLst>
                                    <p:cond delay="0"/>
                                  </p:stCondLst>
                                  <p:childTnLst>
                                    <p:set>
                                      <p:cBhvr>
                                        <p:cTn id="44" dur="1" fill="hold">
                                          <p:stCondLst>
                                            <p:cond delay="0"/>
                                          </p:stCondLst>
                                        </p:cTn>
                                        <p:tgtEl>
                                          <p:spTgt spid="70"/>
                                        </p:tgtEl>
                                        <p:attrNameLst>
                                          <p:attrName>style.visibility</p:attrName>
                                        </p:attrNameLst>
                                      </p:cBhvr>
                                      <p:to>
                                        <p:strVal val="visible"/>
                                      </p:to>
                                    </p:set>
                                    <p:animEffect transition="in" filter="fade">
                                      <p:cBhvr>
                                        <p:cTn id="45" dur="1000"/>
                                        <p:tgtEl>
                                          <p:spTgt spid="70"/>
                                        </p:tgtEl>
                                      </p:cBhvr>
                                    </p:animEffect>
                                    <p:anim calcmode="lin" valueType="num">
                                      <p:cBhvr>
                                        <p:cTn id="46" dur="1000" fill="hold"/>
                                        <p:tgtEl>
                                          <p:spTgt spid="70"/>
                                        </p:tgtEl>
                                        <p:attrNameLst>
                                          <p:attrName>ppt_x</p:attrName>
                                        </p:attrNameLst>
                                      </p:cBhvr>
                                      <p:tavLst>
                                        <p:tav tm="0">
                                          <p:val>
                                            <p:strVal val="#ppt_x"/>
                                          </p:val>
                                        </p:tav>
                                        <p:tav tm="100000">
                                          <p:val>
                                            <p:strVal val="#ppt_x"/>
                                          </p:val>
                                        </p:tav>
                                      </p:tavLst>
                                    </p:anim>
                                    <p:anim calcmode="lin" valueType="num">
                                      <p:cBhvr>
                                        <p:cTn id="47" dur="1000" fill="hold"/>
                                        <p:tgtEl>
                                          <p:spTgt spid="70"/>
                                        </p:tgtEl>
                                        <p:attrNameLst>
                                          <p:attrName>ppt_y</p:attrName>
                                        </p:attrNameLst>
                                      </p:cBhvr>
                                      <p:tavLst>
                                        <p:tav tm="0">
                                          <p:val>
                                            <p:strVal val="#ppt_y+.1"/>
                                          </p:val>
                                        </p:tav>
                                        <p:tav tm="100000">
                                          <p:val>
                                            <p:strVal val="#ppt_y"/>
                                          </p:val>
                                        </p:tav>
                                      </p:tavLst>
                                    </p:anim>
                                  </p:childTnLst>
                                </p:cTn>
                              </p:par>
                              <p:par>
                                <p:cTn id="48" presetID="42" presetClass="entr" presetSubtype="0" dur="1000" fill="hold" nodeType="withEffect">
                                  <p:stCondLst>
                                    <p:cond delay="0"/>
                                  </p:stCondLst>
                                  <p:childTnLst>
                                    <p:set>
                                      <p:cBhvr>
                                        <p:cTn id="49" dur="1" fill="hold">
                                          <p:stCondLst>
                                            <p:cond delay="0"/>
                                          </p:stCondLst>
                                        </p:cTn>
                                        <p:tgtEl>
                                          <p:spTgt spid="62"/>
                                        </p:tgtEl>
                                        <p:attrNameLst>
                                          <p:attrName>style.visibility</p:attrName>
                                        </p:attrNameLst>
                                      </p:cBhvr>
                                      <p:to>
                                        <p:strVal val="visible"/>
                                      </p:to>
                                    </p:set>
                                    <p:animEffect transition="in" filter="fade">
                                      <p:cBhvr>
                                        <p:cTn id="50" dur="1000"/>
                                        <p:tgtEl>
                                          <p:spTgt spid="62"/>
                                        </p:tgtEl>
                                      </p:cBhvr>
                                    </p:animEffect>
                                    <p:anim calcmode="lin" valueType="num">
                                      <p:cBhvr>
                                        <p:cTn id="51" dur="1000" fill="hold"/>
                                        <p:tgtEl>
                                          <p:spTgt spid="62"/>
                                        </p:tgtEl>
                                        <p:attrNameLst>
                                          <p:attrName>ppt_x</p:attrName>
                                        </p:attrNameLst>
                                      </p:cBhvr>
                                      <p:tavLst>
                                        <p:tav tm="0">
                                          <p:val>
                                            <p:strVal val="#ppt_x"/>
                                          </p:val>
                                        </p:tav>
                                        <p:tav tm="100000">
                                          <p:val>
                                            <p:strVal val="#ppt_x"/>
                                          </p:val>
                                        </p:tav>
                                      </p:tavLst>
                                    </p:anim>
                                    <p:anim calcmode="lin" valueType="num">
                                      <p:cBhvr>
                                        <p:cTn id="52" dur="1000" fill="hold"/>
                                        <p:tgtEl>
                                          <p:spTgt spid="62"/>
                                        </p:tgtEl>
                                        <p:attrNameLst>
                                          <p:attrName>ppt_y</p:attrName>
                                        </p:attrNameLst>
                                      </p:cBhvr>
                                      <p:tavLst>
                                        <p:tav tm="0">
                                          <p:val>
                                            <p:strVal val="#ppt_y+.1"/>
                                          </p:val>
                                        </p:tav>
                                        <p:tav tm="100000">
                                          <p:val>
                                            <p:strVal val="#ppt_y"/>
                                          </p:val>
                                        </p:tav>
                                      </p:tavLst>
                                    </p:anim>
                                  </p:childTnLst>
                                </p:cTn>
                              </p:par>
                            </p:childTnLst>
                          </p:cTn>
                        </p:par>
                        <p:par>
                          <p:cTn id="53" fill="hold" nodeType="afterGroup">
                            <p:stCondLst>
                              <p:cond delay="1000"/>
                            </p:stCondLst>
                            <p:childTnLst>
                              <p:par>
                                <p:cTn id="54" presetID="2" presetClass="entr" presetSubtype="2" dur="500" fill="hold" nodeType="afterEffect">
                                  <p:stCondLst>
                                    <p:cond delay="1000"/>
                                  </p:stCondLst>
                                  <p:childTnLst>
                                    <p:set>
                                      <p:cBhvr>
                                        <p:cTn id="55" dur="1" fill="hold">
                                          <p:stCondLst>
                                            <p:cond delay="0"/>
                                          </p:stCondLst>
                                        </p:cTn>
                                        <p:tgtEl>
                                          <p:spTgt spid="2"/>
                                        </p:tgtEl>
                                        <p:attrNameLst>
                                          <p:attrName>style.visibility</p:attrName>
                                        </p:attrNameLst>
                                      </p:cBhvr>
                                      <p:to>
                                        <p:strVal val="visible"/>
                                      </p:to>
                                    </p:set>
                                    <p:anim calcmode="lin" valueType="num">
                                      <p:cBhvr additive="base">
                                        <p:cTn id="56" dur="500" fill="hold"/>
                                        <p:tgtEl>
                                          <p:spTgt spid="2"/>
                                        </p:tgtEl>
                                        <p:attrNameLst>
                                          <p:attrName>ppt_x</p:attrName>
                                        </p:attrNameLst>
                                      </p:cBhvr>
                                      <p:tavLst>
                                        <p:tav tm="0">
                                          <p:val>
                                            <p:strVal val="1+#ppt_w/2"/>
                                          </p:val>
                                        </p:tav>
                                        <p:tav tm="100000">
                                          <p:val>
                                            <p:strVal val="#ppt_x"/>
                                          </p:val>
                                        </p:tav>
                                      </p:tavLst>
                                    </p:anim>
                                    <p:anim calcmode="lin" valueType="num">
                                      <p:cBhvr additive="base">
                                        <p:cTn id="57" dur="500" fill="hold"/>
                                        <p:tgtEl>
                                          <p:spTgt spid="2"/>
                                        </p:tgtEl>
                                        <p:attrNameLst>
                                          <p:attrName>ppt_y</p:attrName>
                                        </p:attrNameLst>
                                      </p:cBhvr>
                                      <p:tavLst>
                                        <p:tav tm="0">
                                          <p:val>
                                            <p:strVal val="#ppt_y"/>
                                          </p:val>
                                        </p:tav>
                                        <p:tav tm="100000">
                                          <p:val>
                                            <p:strVal val="#ppt_y"/>
                                          </p:val>
                                        </p:tav>
                                      </p:tavLst>
                                    </p:anim>
                                  </p:childTnLst>
                                </p:cTn>
                              </p:par>
                            </p:childTnLst>
                          </p:cTn>
                        </p:par>
                        <p:par>
                          <p:cTn id="58" fill="hold" nodeType="afterGroup">
                            <p:stCondLst>
                              <p:cond delay="2500"/>
                            </p:stCondLst>
                            <p:childTnLst>
                              <p:par>
                                <p:cTn id="59" presetID="2" presetClass="entr" presetSubtype="2" dur="500" fill="hold" nodeType="afterEffect">
                                  <p:stCondLst>
                                    <p:cond delay="1500"/>
                                  </p:stCondLst>
                                  <p:childTnLst>
                                    <p:set>
                                      <p:cBhvr>
                                        <p:cTn id="60" dur="1" fill="hold">
                                          <p:stCondLst>
                                            <p:cond delay="0"/>
                                          </p:stCondLst>
                                        </p:cTn>
                                        <p:tgtEl>
                                          <p:spTgt spid="82"/>
                                        </p:tgtEl>
                                        <p:attrNameLst>
                                          <p:attrName>style.visibility</p:attrName>
                                        </p:attrNameLst>
                                      </p:cBhvr>
                                      <p:to>
                                        <p:strVal val="visible"/>
                                      </p:to>
                                    </p:set>
                                    <p:anim calcmode="lin" valueType="num">
                                      <p:cBhvr additive="base">
                                        <p:cTn id="61" dur="500" fill="hold"/>
                                        <p:tgtEl>
                                          <p:spTgt spid="82"/>
                                        </p:tgtEl>
                                        <p:attrNameLst>
                                          <p:attrName>ppt_x</p:attrName>
                                        </p:attrNameLst>
                                      </p:cBhvr>
                                      <p:tavLst>
                                        <p:tav tm="0">
                                          <p:val>
                                            <p:strVal val="1+#ppt_w/2"/>
                                          </p:val>
                                        </p:tav>
                                        <p:tav tm="100000">
                                          <p:val>
                                            <p:strVal val="#ppt_x"/>
                                          </p:val>
                                        </p:tav>
                                      </p:tavLst>
                                    </p:anim>
                                    <p:anim calcmode="lin" valueType="num">
                                      <p:cBhvr additive="base">
                                        <p:cTn id="62" dur="500" fill="hold"/>
                                        <p:tgtEl>
                                          <p:spTgt spid="82"/>
                                        </p:tgtEl>
                                        <p:attrNameLst>
                                          <p:attrName>ppt_y</p:attrName>
                                        </p:attrNameLst>
                                      </p:cBhvr>
                                      <p:tavLst>
                                        <p:tav tm="0">
                                          <p:val>
                                            <p:strVal val="#ppt_y"/>
                                          </p:val>
                                        </p:tav>
                                        <p:tav tm="100000">
                                          <p:val>
                                            <p:strVal val="#ppt_y"/>
                                          </p:val>
                                        </p:tav>
                                      </p:tavLst>
                                    </p:anim>
                                  </p:childTnLst>
                                </p:cTn>
                              </p:par>
                            </p:childTnLst>
                          </p:cTn>
                        </p:par>
                        <p:par>
                          <p:cTn id="63" fill="hold" nodeType="afterGroup">
                            <p:stCondLst>
                              <p:cond delay="4500"/>
                            </p:stCondLst>
                            <p:childTnLst>
                              <p:par>
                                <p:cTn id="64" presetID="2" presetClass="entr" presetSubtype="2" dur="500" fill="hold" nodeType="afterEffect">
                                  <p:stCondLst>
                                    <p:cond delay="2000"/>
                                  </p:stCondLst>
                                  <p:childTnLst>
                                    <p:set>
                                      <p:cBhvr>
                                        <p:cTn id="65" dur="1" fill="hold">
                                          <p:stCondLst>
                                            <p:cond delay="0"/>
                                          </p:stCondLst>
                                        </p:cTn>
                                        <p:tgtEl>
                                          <p:spTgt spid="89"/>
                                        </p:tgtEl>
                                        <p:attrNameLst>
                                          <p:attrName>style.visibility</p:attrName>
                                        </p:attrNameLst>
                                      </p:cBhvr>
                                      <p:to>
                                        <p:strVal val="visible"/>
                                      </p:to>
                                    </p:set>
                                    <p:anim calcmode="lin" valueType="num">
                                      <p:cBhvr additive="base">
                                        <p:cTn id="66" dur="500" fill="hold"/>
                                        <p:tgtEl>
                                          <p:spTgt spid="89"/>
                                        </p:tgtEl>
                                        <p:attrNameLst>
                                          <p:attrName>ppt_x</p:attrName>
                                        </p:attrNameLst>
                                      </p:cBhvr>
                                      <p:tavLst>
                                        <p:tav tm="0">
                                          <p:val>
                                            <p:strVal val="1+#ppt_w/2"/>
                                          </p:val>
                                        </p:tav>
                                        <p:tav tm="100000">
                                          <p:val>
                                            <p:strVal val="#ppt_x"/>
                                          </p:val>
                                        </p:tav>
                                      </p:tavLst>
                                    </p:anim>
                                    <p:anim calcmode="lin" valueType="num">
                                      <p:cBhvr additive="base">
                                        <p:cTn id="67" dur="500" fill="hold"/>
                                        <p:tgtEl>
                                          <p:spTgt spid="89"/>
                                        </p:tgtEl>
                                        <p:attrNameLst>
                                          <p:attrName>ppt_y</p:attrName>
                                        </p:attrNameLst>
                                      </p:cBhvr>
                                      <p:tavLst>
                                        <p:tav tm="0">
                                          <p:val>
                                            <p:strVal val="#ppt_y"/>
                                          </p:val>
                                        </p:tav>
                                        <p:tav tm="100000">
                                          <p:val>
                                            <p:strVal val="#ppt_y"/>
                                          </p:val>
                                        </p:tav>
                                      </p:tavLst>
                                    </p:anim>
                                  </p:childTnLst>
                                </p:cTn>
                              </p:par>
                            </p:childTnLst>
                          </p:cTn>
                        </p:par>
                        <p:par>
                          <p:cTn id="68" fill="hold" nodeType="afterGroup">
                            <p:stCondLst>
                              <p:cond delay="7000"/>
                            </p:stCondLst>
                            <p:childTnLst>
                              <p:par>
                                <p:cTn id="69" presetID="2" presetClass="entr" presetSubtype="2" dur="500" fill="hold" nodeType="afterEffect">
                                  <p:stCondLst>
                                    <p:cond delay="2500"/>
                                  </p:stCondLst>
                                  <p:childTnLst>
                                    <p:set>
                                      <p:cBhvr>
                                        <p:cTn id="70" dur="1" fill="hold">
                                          <p:stCondLst>
                                            <p:cond delay="0"/>
                                          </p:stCondLst>
                                        </p:cTn>
                                        <p:tgtEl>
                                          <p:spTgt spid="96"/>
                                        </p:tgtEl>
                                        <p:attrNameLst>
                                          <p:attrName>style.visibility</p:attrName>
                                        </p:attrNameLst>
                                      </p:cBhvr>
                                      <p:to>
                                        <p:strVal val="visible"/>
                                      </p:to>
                                    </p:set>
                                    <p:anim calcmode="lin" valueType="num">
                                      <p:cBhvr additive="base">
                                        <p:cTn id="71" dur="500" fill="hold"/>
                                        <p:tgtEl>
                                          <p:spTgt spid="96"/>
                                        </p:tgtEl>
                                        <p:attrNameLst>
                                          <p:attrName>ppt_x</p:attrName>
                                        </p:attrNameLst>
                                      </p:cBhvr>
                                      <p:tavLst>
                                        <p:tav tm="0">
                                          <p:val>
                                            <p:strVal val="1+#ppt_w/2"/>
                                          </p:val>
                                        </p:tav>
                                        <p:tav tm="100000">
                                          <p:val>
                                            <p:strVal val="#ppt_x"/>
                                          </p:val>
                                        </p:tav>
                                      </p:tavLst>
                                    </p:anim>
                                    <p:anim calcmode="lin" valueType="num">
                                      <p:cBhvr additive="base">
                                        <p:cTn id="72" dur="500" fill="hold"/>
                                        <p:tgtEl>
                                          <p:spTgt spid="96"/>
                                        </p:tgtEl>
                                        <p:attrNameLst>
                                          <p:attrName>ppt_y</p:attrName>
                                        </p:attrNameLst>
                                      </p:cBhvr>
                                      <p:tavLst>
                                        <p:tav tm="0">
                                          <p:val>
                                            <p:strVal val="#ppt_y"/>
                                          </p:val>
                                        </p:tav>
                                        <p:tav tm="100000">
                                          <p:val>
                                            <p:strVal val="#ppt_y"/>
                                          </p:val>
                                        </p:tav>
                                      </p:tavLst>
                                    </p:anim>
                                  </p:childTnLst>
                                </p:cTn>
                              </p:par>
                            </p:childTnLst>
                          </p:cTn>
                        </p:par>
                        <p:par>
                          <p:cTn id="73" fill="hold" nodeType="afterGroup">
                            <p:stCondLst>
                              <p:cond delay="10000"/>
                            </p:stCondLst>
                            <p:childTnLst>
                              <p:par>
                                <p:cTn id="74" presetID="2" presetClass="entr" presetSubtype="2" dur="500" fill="hold" nodeType="afterEffect">
                                  <p:stCondLst>
                                    <p:cond delay="3000"/>
                                  </p:stCondLst>
                                  <p:childTnLst>
                                    <p:set>
                                      <p:cBhvr>
                                        <p:cTn id="75" dur="1" fill="hold">
                                          <p:stCondLst>
                                            <p:cond delay="0"/>
                                          </p:stCondLst>
                                        </p:cTn>
                                        <p:tgtEl>
                                          <p:spTgt spid="103"/>
                                        </p:tgtEl>
                                        <p:attrNameLst>
                                          <p:attrName>style.visibility</p:attrName>
                                        </p:attrNameLst>
                                      </p:cBhvr>
                                      <p:to>
                                        <p:strVal val="visible"/>
                                      </p:to>
                                    </p:set>
                                    <p:anim calcmode="lin" valueType="num">
                                      <p:cBhvr additive="base">
                                        <p:cTn id="76" dur="500" fill="hold"/>
                                        <p:tgtEl>
                                          <p:spTgt spid="103"/>
                                        </p:tgtEl>
                                        <p:attrNameLst>
                                          <p:attrName>ppt_x</p:attrName>
                                        </p:attrNameLst>
                                      </p:cBhvr>
                                      <p:tavLst>
                                        <p:tav tm="0">
                                          <p:val>
                                            <p:strVal val="1+#ppt_w/2"/>
                                          </p:val>
                                        </p:tav>
                                        <p:tav tm="100000">
                                          <p:val>
                                            <p:strVal val="#ppt_x"/>
                                          </p:val>
                                        </p:tav>
                                      </p:tavLst>
                                    </p:anim>
                                    <p:anim calcmode="lin" valueType="num">
                                      <p:cBhvr additive="base">
                                        <p:cTn id="77" dur="500" fill="hold"/>
                                        <p:tgtEl>
                                          <p:spTgt spid="10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p:bldP spid="64" grpId="1"/>
      <p:bldP spid="65" grpId="2"/>
      <p:bldP spid="66" grpId="3"/>
      <p:bldP spid="67" grpId="4"/>
      <p:bldP spid="68" grpId="5"/>
      <p:bldP spid="69" grpId="6"/>
      <p:bldP spid="110" grpId="7"/>
      <p:bldP spid="70" grpId="8"/>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0" y="1643197"/>
            <a:ext cx="9144000" cy="1715205"/>
          </a:xfrm>
          <a:prstGeom prst="rect">
            <a:avLst/>
          </a:prstGeom>
          <a:solidFill>
            <a:srgbClr val="2336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8" name="矩形 259"/>
          <p:cNvSpPr>
            <a:spLocks noChangeArrowheads="1"/>
          </p:cNvSpPr>
          <p:nvPr/>
        </p:nvSpPr>
        <p:spPr bwMode="auto">
          <a:xfrm>
            <a:off x="3995936" y="1952007"/>
            <a:ext cx="3600400" cy="11309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pc="300">
                <a:solidFill>
                  <a:schemeClr val="bg1"/>
                </a:solidFill>
                <a:latin typeface="Arial" pitchFamily="34" charset="0"/>
                <a:cs typeface="Arial" pitchFamily="34" charset="0"/>
              </a:rPr>
              <a:t>上月质量例会指摘完成情况</a:t>
            </a:r>
          </a:p>
        </p:txBody>
      </p:sp>
      <p:grpSp>
        <p:nvGrpSpPr>
          <p:cNvPr id="5" name="组合 4"/>
          <p:cNvGrpSpPr/>
          <p:nvPr/>
        </p:nvGrpSpPr>
        <p:grpSpPr>
          <a:xfrm>
            <a:off x="1093023" y="1129401"/>
            <a:ext cx="3160058" cy="3269826"/>
            <a:chOff x="1093023" y="1129401"/>
            <a:chExt cx="3160058" cy="3269826"/>
          </a:xfrm>
        </p:grpSpPr>
        <p:sp>
          <p:nvSpPr>
            <p:cNvPr id="12" name="椭圆 11"/>
            <p:cNvSpPr/>
            <p:nvPr/>
          </p:nvSpPr>
          <p:spPr>
            <a:xfrm flipH="1">
              <a:off x="2711936" y="1129401"/>
              <a:ext cx="386780" cy="386830"/>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3" name="椭圆 12"/>
            <p:cNvSpPr/>
            <p:nvPr/>
          </p:nvSpPr>
          <p:spPr>
            <a:xfrm flipH="1">
              <a:off x="2987824" y="2626731"/>
              <a:ext cx="386780" cy="386830"/>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4" name="椭圆 13"/>
            <p:cNvSpPr/>
            <p:nvPr/>
          </p:nvSpPr>
          <p:spPr>
            <a:xfrm flipH="1">
              <a:off x="1303261" y="2820146"/>
              <a:ext cx="354816" cy="354862"/>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5" name="椭圆 14"/>
            <p:cNvSpPr/>
            <p:nvPr/>
          </p:nvSpPr>
          <p:spPr>
            <a:xfrm flipH="1">
              <a:off x="1767701" y="3485368"/>
              <a:ext cx="409779" cy="409832"/>
            </a:xfrm>
            <a:prstGeom prst="ellipse">
              <a:avLst/>
            </a:prstGeom>
            <a:gradFill>
              <a:gsLst>
                <a:gs pos="0">
                  <a:srgbClr val="D7D9E1"/>
                </a:gs>
                <a:gs pos="100000">
                  <a:schemeClr val="bg1"/>
                </a:gs>
              </a:gsLst>
              <a:lin ang="5400000" scaled="1"/>
            </a:gradFill>
            <a:ln w="12700" cap="flat" cmpd="sng" algn="ctr">
              <a:solidFill>
                <a:schemeClr val="bg1"/>
              </a:solidFill>
              <a:prstDash val="solid"/>
              <a:miter lim="800000"/>
            </a:ln>
            <a:effectLst>
              <a:outerShdw blurRad="254000" dist="635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6" name="椭圆 15"/>
            <p:cNvSpPr/>
            <p:nvPr/>
          </p:nvSpPr>
          <p:spPr>
            <a:xfrm>
              <a:off x="1376693" y="1523906"/>
              <a:ext cx="1759176" cy="175917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10" name="图片 9"/>
            <p:cNvPicPr>
              <a:picLocks noChangeAspect="1"/>
            </p:cNvPicPr>
            <p:nvPr/>
          </p:nvPicPr>
          <p:blipFill>
            <a:blip r:embed="rId2">
              <a:extLst>
                <a:ext uri="{28A0092B-C50C-407E-A947-70E740481C1C}">
                  <a14:useLocalDpi xmlns:a14="http://schemas.microsoft.com/office/drawing/2010/main"/>
                </a:ext>
              </a:extLst>
            </a:blip>
            <a:stretch>
              <a:fillRect/>
            </a:stretch>
          </p:blipFill>
          <p:spPr>
            <a:xfrm rot="1162490">
              <a:off x="1093023" y="1581458"/>
              <a:ext cx="3160058" cy="2817769"/>
            </a:xfrm>
            <a:prstGeom prst="rect">
              <a:avLst/>
            </a:prstGeom>
          </p:spPr>
        </p:pic>
        <p:sp>
          <p:nvSpPr>
            <p:cNvPr id="18" name="椭圆 17"/>
            <p:cNvSpPr/>
            <p:nvPr/>
          </p:nvSpPr>
          <p:spPr>
            <a:xfrm flipH="1">
              <a:off x="1253057" y="1335843"/>
              <a:ext cx="514644" cy="514710"/>
            </a:xfrm>
            <a:prstGeom prst="ellipse">
              <a:avLst/>
            </a:prstGeom>
            <a:gradFill>
              <a:gsLst>
                <a:gs pos="0">
                  <a:srgbClr val="D7D9E1"/>
                </a:gs>
                <a:gs pos="100000">
                  <a:schemeClr val="bg1"/>
                </a:gs>
              </a:gsLst>
              <a:lin ang="5400000" scaled="1"/>
            </a:gradFill>
            <a:ln w="12700" cap="flat" cmpd="sng" algn="ctr">
              <a:solidFill>
                <a:schemeClr val="bg1"/>
              </a:solidFill>
              <a:prstDash val="solid"/>
              <a:miter lim="800000"/>
            </a:ln>
            <a:effectLst>
              <a:outerShdw blurRad="254000" dist="635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28" name="矩形 259"/>
          <p:cNvSpPr>
            <a:spLocks noChangeArrowheads="1"/>
          </p:cNvSpPr>
          <p:nvPr/>
        </p:nvSpPr>
        <p:spPr bwMode="auto">
          <a:xfrm>
            <a:off x="1475656" y="1785820"/>
            <a:ext cx="1561914" cy="1254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7200" cap="all" spc="213">
                <a:solidFill>
                  <a:srgbClr val="980000"/>
                </a:solidFill>
                <a:latin typeface="Impact" panose="020b0806030902050204" pitchFamily="34" charset="0"/>
                <a:cs typeface="Arial" pitchFamily="34" charset="0"/>
              </a:rPr>
              <a:t>01</a:t>
            </a:r>
            <a:endParaRPr lang="zh-CN" altLang="en-US" sz="7200" cap="all" spc="213">
              <a:solidFill>
                <a:srgbClr val="980000"/>
              </a:solidFill>
              <a:latin typeface="Impact" panose="020b0806030902050204" pitchFamily="34" charset="0"/>
              <a:cs typeface="Arial" pitchFamily="34" charset="0"/>
            </a:endParaRPr>
          </a:p>
        </p:txBody>
      </p:sp>
    </p:spTree>
    <p:extLst>
      <p:ext uri="{BB962C8B-B14F-4D97-AF65-F5344CB8AC3E}">
        <p14:creationId xmlns:p14="http://schemas.microsoft.com/office/powerpoint/2010/main" val="176505173"/>
      </p:ext>
    </p:extLst>
  </p:cSld>
  <p:clrMapOvr>
    <a:masterClrMapping/>
  </p:clrMapOvr>
  <mc:AlternateContent>
    <mc:Choice xmlns:p14="http://schemas.microsoft.com/office/powerpoint/2010/main" Requires="p14">
      <p:transition spd="slow" advClick="0" advTm="3000" p14:dur="1250">
        <p14:flip dir="r"/>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42" presetClass="entr" presetSubtype="0" dur="100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00"/>
                                        <p:tgtEl>
                                          <p:spTgt spid="5"/>
                                        </p:tgtEl>
                                      </p:cBhvr>
                                    </p:animEffect>
                                    <p:anim calcmode="lin" valueType="num">
                                      <p:cBhvr>
                                        <p:cTn id="11" dur="1000" fill="hold"/>
                                        <p:tgtEl>
                                          <p:spTgt spid="5"/>
                                        </p:tgtEl>
                                        <p:attrNameLst>
                                          <p:attrName>ppt_x</p:attrName>
                                        </p:attrNameLst>
                                      </p:cBhvr>
                                      <p:tavLst>
                                        <p:tav tm="0">
                                          <p:val>
                                            <p:strVal val="#ppt_x"/>
                                          </p:val>
                                        </p:tav>
                                        <p:tav tm="100000">
                                          <p:val>
                                            <p:strVal val="#ppt_x"/>
                                          </p:val>
                                        </p:tav>
                                      </p:tavLst>
                                    </p:anim>
                                    <p:anim calcmode="lin" valueType="num">
                                      <p:cBhvr>
                                        <p:cTn id="12" dur="1000" fill="hold"/>
                                        <p:tgtEl>
                                          <p:spTgt spid="5"/>
                                        </p:tgtEl>
                                        <p:attrNameLst>
                                          <p:attrName>ppt_y</p:attrName>
                                        </p:attrNameLst>
                                      </p:cBhvr>
                                      <p:tavLst>
                                        <p:tav tm="0">
                                          <p:val>
                                            <p:strVal val="#ppt_y+.1"/>
                                          </p:val>
                                        </p:tav>
                                        <p:tav tm="100000">
                                          <p:val>
                                            <p:strVal val="#ppt_y"/>
                                          </p:val>
                                        </p:tav>
                                      </p:tavLst>
                                    </p:anim>
                                  </p:childTnLst>
                                </p:cTn>
                              </p:par>
                            </p:childTnLst>
                          </p:cTn>
                        </p:par>
                        <p:par>
                          <p:cTn id="13" fill="hold" nodeType="afterGroup">
                            <p:stCondLst>
                              <p:cond delay="1000"/>
                            </p:stCondLst>
                            <p:childTnLst>
                              <p:par>
                                <p:cTn id="14" presetID="41" presetClass="entr" presetSubtype="0" dur="500" fill="hold" grpId="3" nodeType="afterEffect">
                                  <p:stCondLst>
                                    <p:cond delay="1000"/>
                                  </p:stCondLst>
                                  <p:iterate type="lt">
                                    <p:tmPct val="10000"/>
                                  </p:iterate>
                                  <p:childTnLst>
                                    <p:set>
                                      <p:cBhvr>
                                        <p:cTn id="15" dur="1" fill="hold">
                                          <p:stCondLst>
                                            <p:cond delay="0"/>
                                          </p:stCondLst>
                                        </p:cTn>
                                        <p:tgtEl>
                                          <p:spTgt spid="28"/>
                                        </p:tgtEl>
                                        <p:attrNameLst>
                                          <p:attrName>style.visibility</p:attrName>
                                        </p:attrNameLst>
                                      </p:cBhvr>
                                      <p:to>
                                        <p:strVal val="visible"/>
                                      </p:to>
                                    </p:set>
                                    <p:anim calcmode="lin" valueType="num">
                                      <p:cBhvr>
                                        <p:cTn id="16" dur="500" fill="hold"/>
                                        <p:tgtEl>
                                          <p:spTgt spid="28"/>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28"/>
                                        </p:tgtEl>
                                        <p:attrNameLst>
                                          <p:attrName>ppt_y</p:attrName>
                                        </p:attrNameLst>
                                      </p:cBhvr>
                                      <p:tavLst>
                                        <p:tav tm="0">
                                          <p:val>
                                            <p:strVal val="#ppt_y"/>
                                          </p:val>
                                        </p:tav>
                                        <p:tav tm="100000">
                                          <p:val>
                                            <p:strVal val="#ppt_y"/>
                                          </p:val>
                                        </p:tav>
                                      </p:tavLst>
                                    </p:anim>
                                    <p:anim calcmode="lin" valueType="num">
                                      <p:cBhvr>
                                        <p:cTn id="18" dur="500" fill="hold"/>
                                        <p:tgtEl>
                                          <p:spTgt spid="28"/>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28"/>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28"/>
                                        </p:tgtEl>
                                      </p:cBhvr>
                                    </p:animEffect>
                                  </p:childTnLst>
                                </p:cTn>
                              </p:par>
                            </p:childTnLst>
                          </p:cTn>
                        </p:par>
                        <p:par>
                          <p:cTn id="21" fill="hold" nodeType="afterGroup">
                            <p:stCondLst>
                              <p:cond delay="2500"/>
                            </p:stCondLst>
                            <p:childTnLst>
                              <p:par>
                                <p:cTn id="22" presetID="26" presetClass="emph" presetSubtype="0" dur="500" fill="hold" grpId="4" nodeType="afterEffect">
                                  <p:stCondLst>
                                    <p:cond delay="1550"/>
                                  </p:stCondLst>
                                  <p:iterate type="lt">
                                    <p:tmPct val="0"/>
                                  </p:iterate>
                                  <p:childTnLst>
                                    <p:animEffect transition="out" filter="fade">
                                      <p:cBhvr>
                                        <p:cTn id="23" dur="500" tmFilter="0, 0; .2, .5; .8, .5; 1, 0"/>
                                        <p:tgtEl>
                                          <p:spTgt spid="28"/>
                                        </p:tgtEl>
                                      </p:cBhvr>
                                    </p:animEffect>
                                    <p:animScale>
                                      <p:cBhvr>
                                        <p:cTn id="24" dur="250" autoRev="1" fill="hold"/>
                                        <p:tgtEl>
                                          <p:spTgt spid="28"/>
                                        </p:tgtEl>
                                      </p:cBhvr>
                                      <p:by x="105000" y="105000"/>
                                    </p:animScale>
                                  </p:childTnLst>
                                </p:cTn>
                              </p:par>
                            </p:childTnLst>
                          </p:cTn>
                        </p:par>
                      </p:childTnLst>
                    </p:cTn>
                  </p:par>
                  <p:par>
                    <p:cTn id="25" fill="hold" nodeType="clickPar">
                      <p:stCondLst>
                        <p:cond delay="indefinite"/>
                        <p:cond evt="onBegin" delay="0">
                          <p:tn val="24"/>
                        </p:cond>
                      </p:stCondLst>
                      <p:childTnLst>
                        <p:par>
                          <p:cTn id="26" fill="hold" nodeType="afterGroup">
                            <p:stCondLst>
                              <p:cond delay="0"/>
                            </p:stCondLst>
                            <p:childTnLst>
                              <p:par>
                                <p:cTn id="27" presetID="41" presetClass="entr" presetSubtype="0" dur="500" fill="hold" grpId="1" nodeType="clickEffect">
                                  <p:stCondLst>
                                    <p:cond delay="0"/>
                                  </p:stCondLst>
                                  <p:iterate type="lt">
                                    <p:tmPct val="10000"/>
                                  </p:iterate>
                                  <p:childTnLst>
                                    <p:set>
                                      <p:cBhvr>
                                        <p:cTn id="28" dur="1" fill="hold">
                                          <p:stCondLst>
                                            <p:cond delay="0"/>
                                          </p:stCondLst>
                                        </p:cTn>
                                        <p:tgtEl>
                                          <p:spTgt spid="8"/>
                                        </p:tgtEl>
                                        <p:attrNameLst>
                                          <p:attrName>style.visibility</p:attrName>
                                        </p:attrNameLst>
                                      </p:cBhvr>
                                      <p:to>
                                        <p:strVal val="visible"/>
                                      </p:to>
                                    </p:set>
                                    <p:anim calcmode="lin" valueType="num">
                                      <p:cBhvr>
                                        <p:cTn id="29"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30" dur="500" fill="hold"/>
                                        <p:tgtEl>
                                          <p:spTgt spid="8"/>
                                        </p:tgtEl>
                                        <p:attrNameLst>
                                          <p:attrName>ppt_y</p:attrName>
                                        </p:attrNameLst>
                                      </p:cBhvr>
                                      <p:tavLst>
                                        <p:tav tm="0">
                                          <p:val>
                                            <p:strVal val="#ppt_y"/>
                                          </p:val>
                                        </p:tav>
                                        <p:tav tm="100000">
                                          <p:val>
                                            <p:strVal val="#ppt_y"/>
                                          </p:val>
                                        </p:tav>
                                      </p:tavLst>
                                    </p:anim>
                                    <p:anim calcmode="lin" valueType="num">
                                      <p:cBhvr>
                                        <p:cTn id="31"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32"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33" dur="500" tmFilter="0,0; .5, 1; 1, 1"/>
                                        <p:tgtEl>
                                          <p:spTgt spid="8"/>
                                        </p:tgtEl>
                                      </p:cBhvr>
                                    </p:animEffect>
                                  </p:childTnLst>
                                </p:cTn>
                              </p:par>
                            </p:childTnLst>
                          </p:cTn>
                        </p:par>
                        <p:par>
                          <p:cTn id="34" fill="hold" nodeType="afterGroup">
                            <p:stCondLst>
                              <p:cond delay="500"/>
                            </p:stCondLst>
                            <p:childTnLst>
                              <p:par>
                                <p:cTn id="35" presetID="26" presetClass="emph" presetSubtype="0" dur="500" fill="hold" grpId="2" nodeType="afterEffect">
                                  <p:stCondLst>
                                    <p:cond delay="1050"/>
                                  </p:stCondLst>
                                  <p:iterate type="lt">
                                    <p:tmPct val="0"/>
                                  </p:iterate>
                                  <p:childTnLst>
                                    <p:animEffect transition="out" filter="fade">
                                      <p:cBhvr>
                                        <p:cTn id="36" dur="500" tmFilter="0, 0; .2, .5; .8, .5; 1, 0"/>
                                        <p:tgtEl>
                                          <p:spTgt spid="8"/>
                                        </p:tgtEl>
                                      </p:cBhvr>
                                    </p:animEffect>
                                    <p:animScale>
                                      <p:cBhvr>
                                        <p:cTn id="37" dur="250" autoRev="1" fill="hold"/>
                                        <p:tgtEl>
                                          <p:spTgt spid="8"/>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8" grpId="2"/>
      <p:bldP spid="28" grpId="3"/>
      <p:bldP spid="28" grpId="4"/>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TextBox 2"/>
          <p:cNvSpPr txBox="1">
            <a:spLocks noChangeArrowheads="1"/>
          </p:cNvSpPr>
          <p:nvPr/>
        </p:nvSpPr>
        <p:spPr bwMode="auto">
          <a:xfrm>
            <a:off x="566956" y="1380713"/>
            <a:ext cx="7128792"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indent="444500" algn="l" defTabSz="914282" rtl="0" eaLnBrk="0" latinLnBrk="0" hangingPunct="0">
              <a:defRPr sz="1200" b="1" kern="1200">
                <a:solidFill>
                  <a:schemeClr val="tx1"/>
                </a:solidFill>
                <a:latin typeface="Arial" pitchFamily="34" charset="0"/>
                <a:ea typeface="宋体" panose="02010600030101010101" pitchFamily="2" charset="-122"/>
                <a:cs typeface="+mn-cs"/>
              </a:defRPr>
            </a:lvl1pPr>
            <a:lvl2pPr marL="742950" indent="-285750" algn="l" defTabSz="914282" rtl="0" eaLnBrk="0" latinLnBrk="0" hangingPunct="0">
              <a:defRPr sz="1200" b="1" kern="1200">
                <a:solidFill>
                  <a:schemeClr val="tx1"/>
                </a:solidFill>
                <a:latin typeface="Arial" pitchFamily="34" charset="0"/>
                <a:ea typeface="宋体" panose="02010600030101010101" pitchFamily="2" charset="-122"/>
                <a:cs typeface="+mn-cs"/>
              </a:defRPr>
            </a:lvl2pPr>
            <a:lvl3pPr marL="1143000" indent="-228600" algn="l" defTabSz="914282" rtl="0" eaLnBrk="0" latinLnBrk="0" hangingPunct="0">
              <a:defRPr sz="1200" b="1" kern="1200">
                <a:solidFill>
                  <a:schemeClr val="tx1"/>
                </a:solidFill>
                <a:latin typeface="Arial" pitchFamily="34" charset="0"/>
                <a:ea typeface="宋体" panose="02010600030101010101" pitchFamily="2" charset="-122"/>
                <a:cs typeface="+mn-cs"/>
              </a:defRPr>
            </a:lvl3pPr>
            <a:lvl4pPr marL="1600200" indent="-228600" algn="l" defTabSz="914282" rtl="0" eaLnBrk="0" latinLnBrk="0" hangingPunct="0">
              <a:defRPr sz="1200" b="1" kern="1200">
                <a:solidFill>
                  <a:schemeClr val="tx1"/>
                </a:solidFill>
                <a:latin typeface="Arial" pitchFamily="34" charset="0"/>
                <a:ea typeface="宋体" panose="02010600030101010101" pitchFamily="2" charset="-122"/>
                <a:cs typeface="+mn-cs"/>
              </a:defRPr>
            </a:lvl4pPr>
            <a:lvl5pPr marL="2057400" indent="-228600" algn="l" defTabSz="914282" rtl="0" eaLnBrk="0" latinLnBrk="0" hangingPunct="0">
              <a:defRPr sz="1200" b="1" kern="1200">
                <a:solidFill>
                  <a:schemeClr val="tx1"/>
                </a:solidFill>
                <a:latin typeface="Arial" pitchFamily="34" charset="0"/>
                <a:ea typeface="宋体" panose="02010600030101010101" pitchFamily="2" charset="-122"/>
                <a:cs typeface="+mn-cs"/>
              </a:defRPr>
            </a:lvl5pPr>
            <a:lvl6pPr marL="25146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6pPr>
            <a:lvl7pPr marL="29718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7pPr>
            <a:lvl8pPr marL="34290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8pPr>
            <a:lvl9pPr marL="38862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9pPr>
          </a:lstStyle>
          <a:p>
            <a:pPr eaLnBrk="1" hangingPunct="1">
              <a:lnSpc>
                <a:spcPct val="120000"/>
              </a:lnSpc>
              <a:buFont typeface="Wingdings" panose="05000000000000000000" pitchFamily="2" charset="2"/>
              <a:buNone/>
            </a:pPr>
            <a:r>
              <a:rPr lang="zh-CN" altLang="en-US" sz="1600">
                <a:solidFill>
                  <a:srgbClr val="23363D"/>
                </a:solidFill>
                <a:ea typeface="微软雅黑" panose="020b0503020204020204" pitchFamily="34" charset="-122"/>
              </a:rPr>
              <a:t>上月质量例会提出了一些后续的工作任务，其完成情况如下：</a:t>
            </a:r>
          </a:p>
        </p:txBody>
      </p:sp>
      <p:grpSp>
        <p:nvGrpSpPr>
          <p:cNvPr id="3" name="组合 2"/>
          <p:cNvGrpSpPr/>
          <p:nvPr/>
        </p:nvGrpSpPr>
        <p:grpSpPr>
          <a:xfrm>
            <a:off x="0" y="51470"/>
            <a:ext cx="9144000" cy="969003"/>
            <a:chOff x="0" y="51470"/>
            <a:chExt cx="9144000" cy="969003"/>
          </a:xfrm>
        </p:grpSpPr>
        <p:sp>
          <p:nvSpPr>
            <p:cNvPr id="39" name="矩形 38"/>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14" name="矩形 259"/>
            <p:cNvSpPr>
              <a:spLocks noChangeArrowheads="1"/>
            </p:cNvSpPr>
            <p:nvPr/>
          </p:nvSpPr>
          <p:spPr bwMode="auto">
            <a:xfrm>
              <a:off x="1547664" y="228223"/>
              <a:ext cx="3816424" cy="40498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上月质量例会指摘完成情况</a:t>
              </a:r>
            </a:p>
          </p:txBody>
        </p:sp>
        <p:grpSp>
          <p:nvGrpSpPr>
            <p:cNvPr id="2" name="组合 1"/>
            <p:cNvGrpSpPr/>
            <p:nvPr/>
          </p:nvGrpSpPr>
          <p:grpSpPr>
            <a:xfrm>
              <a:off x="298181" y="51470"/>
              <a:ext cx="997645" cy="969003"/>
              <a:chOff x="1287126" y="850656"/>
              <a:chExt cx="997645" cy="969003"/>
            </a:xfrm>
          </p:grpSpPr>
          <p:sp>
            <p:nvSpPr>
              <p:cNvPr id="29" name="椭圆 28"/>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30" name="椭圆 29"/>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31" name="椭圆 30"/>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32" name="椭圆 31"/>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33" name="椭圆 32"/>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37" name="图片 36"/>
              <p:cNvPicPr>
                <a:picLocks noChangeAspect="1"/>
              </p:cNvPicPr>
              <p:nvPr/>
            </p:nvPicPr>
            <p:blipFill>
              <a:blip r:embed="rId2">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34" name="椭圆 33"/>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38" name="矩形 259"/>
            <p:cNvSpPr>
              <a:spLocks noChangeArrowheads="1"/>
            </p:cNvSpPr>
            <p:nvPr/>
          </p:nvSpPr>
          <p:spPr bwMode="auto">
            <a:xfrm>
              <a:off x="435402" y="202980"/>
              <a:ext cx="929612" cy="461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01</a:t>
              </a:r>
              <a:endParaRPr lang="zh-CN" altLang="en-US" sz="2400" cap="all">
                <a:solidFill>
                  <a:srgbClr val="980000"/>
                </a:solidFill>
                <a:latin typeface="Impact" panose="020b0806030902050204" pitchFamily="34" charset="0"/>
                <a:cs typeface="Arial" pitchFamily="34" charset="0"/>
              </a:endParaRPr>
            </a:p>
          </p:txBody>
        </p:sp>
      </p:grpSp>
      <p:grpSp>
        <p:nvGrpSpPr>
          <p:cNvPr id="4" name="组合 3"/>
          <p:cNvGrpSpPr/>
          <p:nvPr/>
        </p:nvGrpSpPr>
        <p:grpSpPr>
          <a:xfrm>
            <a:off x="1043608" y="2170826"/>
            <a:ext cx="1917845" cy="2417148"/>
            <a:chOff x="1043608" y="2170826"/>
            <a:chExt cx="1917845" cy="2417148"/>
          </a:xfrm>
        </p:grpSpPr>
        <p:sp>
          <p:nvSpPr>
            <p:cNvPr id="36" name="文本框 35"/>
            <p:cNvSpPr txBox="1"/>
            <p:nvPr/>
          </p:nvSpPr>
          <p:spPr>
            <a:xfrm>
              <a:off x="1043608" y="2962914"/>
              <a:ext cx="1917845" cy="1625060"/>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100" b="1">
                  <a:solidFill>
                    <a:srgbClr val="23363D"/>
                  </a:solidFill>
                  <a:latin typeface="+mn-ea"/>
                </a:rPr>
                <a:t>工作内容：</a:t>
              </a:r>
              <a:endParaRPr lang="en-US" altLang="zh-CN" sz="1100" b="1">
                <a:solidFill>
                  <a:srgbClr val="23363D"/>
                </a:solidFill>
                <a:latin typeface="+mn-ea"/>
              </a:endParaRPr>
            </a:p>
            <a:p>
              <a:pPr>
                <a:lnSpc>
                  <a:spcPct val="120000"/>
                </a:lnSpc>
              </a:pPr>
              <a:r>
                <a:rPr lang="zh-CN" altLang="en-US" sz="1000">
                  <a:solidFill>
                    <a:schemeClr val="tx1">
                      <a:lumMod val="65000"/>
                      <a:lumOff val="35000"/>
                    </a:schemeClr>
                  </a:solidFill>
                  <a:latin typeface="+mn-ea"/>
                </a:rPr>
                <a:t>对主要工作内容加以描述；对主要工作内容加以描述；对主要工作内容加以描述。</a:t>
              </a:r>
              <a:endParaRPr lang="en-US" altLang="zh-CN" sz="1000">
                <a:solidFill>
                  <a:schemeClr val="tx1">
                    <a:lumMod val="65000"/>
                    <a:lumOff val="35000"/>
                  </a:schemeClr>
                </a:solidFill>
                <a:latin typeface="+mn-ea"/>
              </a:endParaRPr>
            </a:p>
            <a:p>
              <a:pPr>
                <a:lnSpc>
                  <a:spcPct val="120000"/>
                </a:lnSpc>
              </a:pPr>
              <a:endParaRPr lang="en-US" altLang="zh-CN" sz="1000">
                <a:solidFill>
                  <a:schemeClr val="tx1">
                    <a:lumMod val="65000"/>
                    <a:lumOff val="35000"/>
                  </a:schemeClr>
                </a:solidFill>
                <a:latin typeface="+mn-ea"/>
              </a:endParaRPr>
            </a:p>
            <a:p>
              <a:pPr>
                <a:lnSpc>
                  <a:spcPct val="120000"/>
                </a:lnSpc>
              </a:pPr>
              <a:r>
                <a:rPr lang="zh-CN" altLang="en-US" sz="1200" b="1">
                  <a:solidFill>
                    <a:srgbClr val="23363D"/>
                  </a:solidFill>
                  <a:latin typeface="+mn-ea"/>
                </a:rPr>
                <a:t>完成情况：</a:t>
              </a:r>
              <a:endParaRPr lang="en-US" altLang="zh-CN" sz="1200" b="1">
                <a:solidFill>
                  <a:srgbClr val="23363D"/>
                </a:solidFill>
                <a:latin typeface="+mn-ea"/>
              </a:endParaRPr>
            </a:p>
            <a:p>
              <a:pPr>
                <a:lnSpc>
                  <a:spcPct val="120000"/>
                </a:lnSpc>
              </a:pPr>
              <a:r>
                <a:rPr lang="zh-CN" altLang="en-US" sz="1000">
                  <a:solidFill>
                    <a:schemeClr val="tx1">
                      <a:lumMod val="65000"/>
                      <a:lumOff val="35000"/>
                    </a:schemeClr>
                  </a:solidFill>
                  <a:latin typeface="+mn-ea"/>
                </a:rPr>
                <a:t>具体完成情况通报；具体完成情况通报；具体完成情况通报；</a:t>
              </a:r>
            </a:p>
          </p:txBody>
        </p:sp>
        <p:grpSp>
          <p:nvGrpSpPr>
            <p:cNvPr id="110" name="组合 109"/>
            <p:cNvGrpSpPr/>
            <p:nvPr/>
          </p:nvGrpSpPr>
          <p:grpSpPr>
            <a:xfrm>
              <a:off x="1162675" y="2170826"/>
              <a:ext cx="1387979" cy="463188"/>
              <a:chOff x="2582250" y="5541358"/>
              <a:chExt cx="2076669" cy="882316"/>
            </a:xfrm>
          </p:grpSpPr>
          <p:grpSp>
            <p:nvGrpSpPr>
              <p:cNvPr id="111" name="组合 110"/>
              <p:cNvGrpSpPr/>
              <p:nvPr/>
            </p:nvGrpSpPr>
            <p:grpSpPr>
              <a:xfrm>
                <a:off x="2582250" y="5541358"/>
                <a:ext cx="2076669" cy="882316"/>
                <a:chOff x="2582250" y="5541358"/>
                <a:chExt cx="2076669" cy="882316"/>
              </a:xfrm>
            </p:grpSpPr>
            <p:sp>
              <p:nvSpPr>
                <p:cNvPr id="113" name="圆角矩形 112"/>
                <p:cNvSpPr/>
                <p:nvPr/>
              </p:nvSpPr>
              <p:spPr bwMode="auto">
                <a:xfrm>
                  <a:off x="2582250" y="5541358"/>
                  <a:ext cx="2076669" cy="882316"/>
                </a:xfrm>
                <a:prstGeom prst="roundRect">
                  <a:avLst>
                    <a:gd name="adj" fmla="val 10568"/>
                  </a:avLst>
                </a:prstGeom>
                <a:gradFill>
                  <a:gsLst>
                    <a:gs pos="0">
                      <a:schemeClr val="bg1">
                        <a:lumMod val="82000"/>
                        <a:lumOff val="18000"/>
                      </a:schemeClr>
                    </a:gs>
                    <a:gs pos="47000">
                      <a:srgbClr val="F5F5F5"/>
                    </a:gs>
                    <a:gs pos="100000">
                      <a:schemeClr val="bg1">
                        <a:lumMod val="95000"/>
                        <a:lumOff val="5000"/>
                      </a:schemeClr>
                    </a:gs>
                  </a:gsLst>
                  <a:lin ang="18900000" scaled="0"/>
                </a:gradFill>
                <a:ln w="7938" cap="flat">
                  <a:noFill/>
                  <a:prstDash val="solid"/>
                  <a:miter lim="800000"/>
                </a:ln>
                <a:effectLst>
                  <a:outerShdw blurRad="228600" dist="114300" dir="2700000" algn="tl" rotWithShape="0">
                    <a:prstClr val="black">
                      <a:alpha val="25000"/>
                    </a:prstClr>
                  </a:outerShdw>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sp>
              <p:nvSpPr>
                <p:cNvPr id="114" name="圆角矩形 113"/>
                <p:cNvSpPr/>
                <p:nvPr/>
              </p:nvSpPr>
              <p:spPr bwMode="auto">
                <a:xfrm>
                  <a:off x="2675090" y="5620577"/>
                  <a:ext cx="1896898" cy="727515"/>
                </a:xfrm>
                <a:prstGeom prst="roundRect">
                  <a:avLst>
                    <a:gd name="adj" fmla="val 10568"/>
                  </a:avLst>
                </a:prstGeom>
                <a:solidFill>
                  <a:srgbClr val="23363D"/>
                </a:solidFill>
                <a:ln w="7938" cap="flat">
                  <a:noFill/>
                  <a:prstDash val="solid"/>
                  <a:miter lim="800000"/>
                </a:ln>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grpSp>
          <p:sp>
            <p:nvSpPr>
              <p:cNvPr id="112" name="矩形 111"/>
              <p:cNvSpPr>
                <a:spLocks noChangeArrowheads="1"/>
              </p:cNvSpPr>
              <p:nvPr/>
            </p:nvSpPr>
            <p:spPr bwMode="auto">
              <a:xfrm>
                <a:off x="2794196" y="5664398"/>
                <a:ext cx="1633650" cy="483801"/>
              </a:xfrm>
              <a:prstGeom prst="rect">
                <a:avLst/>
              </a:prstGeom>
              <a:noFill/>
              <a:ln w="7" cap="flat">
                <a:noFill/>
                <a:prstDash val="solid"/>
                <a:miter lim="800000"/>
              </a:ln>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09337" fontAlgn="base">
                  <a:spcBef>
                    <a:spcPct val="0"/>
                  </a:spcBef>
                  <a:spcAft>
                    <a:spcPct val="0"/>
                  </a:spcAft>
                </a:pPr>
                <a:r>
                  <a:rPr lang="zh-CN" altLang="en-US" sz="1600">
                    <a:solidFill>
                      <a:srgbClr val="F8F8F8"/>
                    </a:solidFill>
                    <a:latin typeface="微软雅黑"/>
                  </a:rPr>
                  <a:t>工作事项</a:t>
                </a:r>
              </a:p>
            </p:txBody>
          </p:sp>
        </p:grpSp>
      </p:grpSp>
      <p:grpSp>
        <p:nvGrpSpPr>
          <p:cNvPr id="115" name="组合 114"/>
          <p:cNvGrpSpPr/>
          <p:nvPr/>
        </p:nvGrpSpPr>
        <p:grpSpPr>
          <a:xfrm>
            <a:off x="3613077" y="2170826"/>
            <a:ext cx="1917845" cy="2417148"/>
            <a:chOff x="1043608" y="2170826"/>
            <a:chExt cx="1917845" cy="2417148"/>
          </a:xfrm>
        </p:grpSpPr>
        <p:sp>
          <p:nvSpPr>
            <p:cNvPr id="116" name="文本框 115"/>
            <p:cNvSpPr txBox="1"/>
            <p:nvPr/>
          </p:nvSpPr>
          <p:spPr>
            <a:xfrm>
              <a:off x="1043608" y="2962914"/>
              <a:ext cx="1917845" cy="1625060"/>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100" b="1">
                  <a:solidFill>
                    <a:srgbClr val="23363D"/>
                  </a:solidFill>
                  <a:latin typeface="+mn-ea"/>
                </a:rPr>
                <a:t>工作内容：</a:t>
              </a:r>
              <a:endParaRPr lang="en-US" altLang="zh-CN" sz="1100" b="1">
                <a:solidFill>
                  <a:srgbClr val="23363D"/>
                </a:solidFill>
                <a:latin typeface="+mn-ea"/>
              </a:endParaRPr>
            </a:p>
            <a:p>
              <a:pPr>
                <a:lnSpc>
                  <a:spcPct val="120000"/>
                </a:lnSpc>
              </a:pPr>
              <a:r>
                <a:rPr lang="zh-CN" altLang="en-US" sz="1000">
                  <a:solidFill>
                    <a:schemeClr val="tx1">
                      <a:lumMod val="65000"/>
                      <a:lumOff val="35000"/>
                    </a:schemeClr>
                  </a:solidFill>
                  <a:latin typeface="+mn-ea"/>
                </a:rPr>
                <a:t>对主要工作内容加以描述；对主要工作内容加以描述；对主要工作内容加以描述。</a:t>
              </a:r>
              <a:endParaRPr lang="en-US" altLang="zh-CN" sz="1000">
                <a:solidFill>
                  <a:schemeClr val="tx1">
                    <a:lumMod val="65000"/>
                    <a:lumOff val="35000"/>
                  </a:schemeClr>
                </a:solidFill>
                <a:latin typeface="+mn-ea"/>
              </a:endParaRPr>
            </a:p>
            <a:p>
              <a:pPr>
                <a:lnSpc>
                  <a:spcPct val="120000"/>
                </a:lnSpc>
              </a:pPr>
              <a:endParaRPr lang="en-US" altLang="zh-CN" sz="1000">
                <a:solidFill>
                  <a:schemeClr val="tx1">
                    <a:lumMod val="65000"/>
                    <a:lumOff val="35000"/>
                  </a:schemeClr>
                </a:solidFill>
                <a:latin typeface="+mn-ea"/>
              </a:endParaRPr>
            </a:p>
            <a:p>
              <a:pPr>
                <a:lnSpc>
                  <a:spcPct val="120000"/>
                </a:lnSpc>
              </a:pPr>
              <a:r>
                <a:rPr lang="zh-CN" altLang="en-US" sz="1200" b="1">
                  <a:solidFill>
                    <a:srgbClr val="23363D"/>
                  </a:solidFill>
                  <a:latin typeface="+mn-ea"/>
                </a:rPr>
                <a:t>完成情况：</a:t>
              </a:r>
              <a:endParaRPr lang="en-US" altLang="zh-CN" sz="1200" b="1">
                <a:solidFill>
                  <a:srgbClr val="23363D"/>
                </a:solidFill>
                <a:latin typeface="+mn-ea"/>
              </a:endParaRPr>
            </a:p>
            <a:p>
              <a:pPr>
                <a:lnSpc>
                  <a:spcPct val="120000"/>
                </a:lnSpc>
              </a:pPr>
              <a:r>
                <a:rPr lang="zh-CN" altLang="en-US" sz="1000">
                  <a:solidFill>
                    <a:schemeClr val="tx1">
                      <a:lumMod val="65000"/>
                      <a:lumOff val="35000"/>
                    </a:schemeClr>
                  </a:solidFill>
                  <a:latin typeface="+mn-ea"/>
                </a:rPr>
                <a:t>具体完成情况通报；具体完成情况通报；具体完成情况通报；</a:t>
              </a:r>
            </a:p>
          </p:txBody>
        </p:sp>
        <p:grpSp>
          <p:nvGrpSpPr>
            <p:cNvPr id="117" name="组合 116"/>
            <p:cNvGrpSpPr/>
            <p:nvPr/>
          </p:nvGrpSpPr>
          <p:grpSpPr>
            <a:xfrm>
              <a:off x="1162675" y="2170826"/>
              <a:ext cx="1387979" cy="463188"/>
              <a:chOff x="2582250" y="5541358"/>
              <a:chExt cx="2076669" cy="882316"/>
            </a:xfrm>
          </p:grpSpPr>
          <p:grpSp>
            <p:nvGrpSpPr>
              <p:cNvPr id="118" name="组合 117"/>
              <p:cNvGrpSpPr/>
              <p:nvPr/>
            </p:nvGrpSpPr>
            <p:grpSpPr>
              <a:xfrm>
                <a:off x="2582250" y="5541358"/>
                <a:ext cx="2076669" cy="882316"/>
                <a:chOff x="2582250" y="5541358"/>
                <a:chExt cx="2076669" cy="882316"/>
              </a:xfrm>
            </p:grpSpPr>
            <p:sp>
              <p:nvSpPr>
                <p:cNvPr id="120" name="圆角矩形 119"/>
                <p:cNvSpPr/>
                <p:nvPr/>
              </p:nvSpPr>
              <p:spPr bwMode="auto">
                <a:xfrm>
                  <a:off x="2582250" y="5541358"/>
                  <a:ext cx="2076669" cy="882316"/>
                </a:xfrm>
                <a:prstGeom prst="roundRect">
                  <a:avLst>
                    <a:gd name="adj" fmla="val 10568"/>
                  </a:avLst>
                </a:prstGeom>
                <a:gradFill>
                  <a:gsLst>
                    <a:gs pos="0">
                      <a:schemeClr val="bg1">
                        <a:lumMod val="82000"/>
                        <a:lumOff val="18000"/>
                      </a:schemeClr>
                    </a:gs>
                    <a:gs pos="47000">
                      <a:srgbClr val="F5F5F5"/>
                    </a:gs>
                    <a:gs pos="100000">
                      <a:schemeClr val="bg1">
                        <a:lumMod val="95000"/>
                        <a:lumOff val="5000"/>
                      </a:schemeClr>
                    </a:gs>
                  </a:gsLst>
                  <a:lin ang="18900000" scaled="0"/>
                </a:gradFill>
                <a:ln w="7938" cap="flat">
                  <a:noFill/>
                  <a:prstDash val="solid"/>
                  <a:miter lim="800000"/>
                </a:ln>
                <a:effectLst>
                  <a:outerShdw blurRad="228600" dist="114300" dir="2700000" algn="tl" rotWithShape="0">
                    <a:prstClr val="black">
                      <a:alpha val="25000"/>
                    </a:prstClr>
                  </a:outerShdw>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sp>
              <p:nvSpPr>
                <p:cNvPr id="121" name="圆角矩形 120"/>
                <p:cNvSpPr/>
                <p:nvPr/>
              </p:nvSpPr>
              <p:spPr bwMode="auto">
                <a:xfrm>
                  <a:off x="2675090" y="5620577"/>
                  <a:ext cx="1896898" cy="727515"/>
                </a:xfrm>
                <a:prstGeom prst="roundRect">
                  <a:avLst>
                    <a:gd name="adj" fmla="val 10568"/>
                  </a:avLst>
                </a:prstGeom>
                <a:solidFill>
                  <a:srgbClr val="980000"/>
                </a:solidFill>
                <a:ln w="7938" cap="flat">
                  <a:noFill/>
                  <a:prstDash val="solid"/>
                  <a:miter lim="800000"/>
                </a:ln>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grpSp>
          <p:sp>
            <p:nvSpPr>
              <p:cNvPr id="119" name="矩形 118"/>
              <p:cNvSpPr>
                <a:spLocks noChangeArrowheads="1"/>
              </p:cNvSpPr>
              <p:nvPr/>
            </p:nvSpPr>
            <p:spPr bwMode="auto">
              <a:xfrm>
                <a:off x="2794196" y="5664398"/>
                <a:ext cx="1633650" cy="483801"/>
              </a:xfrm>
              <a:prstGeom prst="rect">
                <a:avLst/>
              </a:prstGeom>
              <a:noFill/>
              <a:ln w="7" cap="flat">
                <a:noFill/>
                <a:prstDash val="solid"/>
                <a:miter lim="800000"/>
              </a:ln>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09337" fontAlgn="base">
                  <a:spcBef>
                    <a:spcPct val="0"/>
                  </a:spcBef>
                  <a:spcAft>
                    <a:spcPct val="0"/>
                  </a:spcAft>
                </a:pPr>
                <a:r>
                  <a:rPr lang="zh-CN" altLang="en-US" sz="1600">
                    <a:solidFill>
                      <a:srgbClr val="F8F8F8"/>
                    </a:solidFill>
                    <a:latin typeface="微软雅黑"/>
                  </a:rPr>
                  <a:t>工作事项</a:t>
                </a:r>
              </a:p>
            </p:txBody>
          </p:sp>
        </p:grpSp>
      </p:grpSp>
      <p:grpSp>
        <p:nvGrpSpPr>
          <p:cNvPr id="122" name="组合 121"/>
          <p:cNvGrpSpPr/>
          <p:nvPr/>
        </p:nvGrpSpPr>
        <p:grpSpPr>
          <a:xfrm>
            <a:off x="6182546" y="2170826"/>
            <a:ext cx="1917845" cy="2417148"/>
            <a:chOff x="1043608" y="2170826"/>
            <a:chExt cx="1917845" cy="2417148"/>
          </a:xfrm>
        </p:grpSpPr>
        <p:sp>
          <p:nvSpPr>
            <p:cNvPr id="123" name="文本框 122"/>
            <p:cNvSpPr txBox="1"/>
            <p:nvPr/>
          </p:nvSpPr>
          <p:spPr>
            <a:xfrm>
              <a:off x="1043608" y="2962914"/>
              <a:ext cx="1917845" cy="1625060"/>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100" b="1">
                  <a:solidFill>
                    <a:srgbClr val="23363D"/>
                  </a:solidFill>
                  <a:latin typeface="+mn-ea"/>
                </a:rPr>
                <a:t>工作内容：</a:t>
              </a:r>
              <a:endParaRPr lang="en-US" altLang="zh-CN" sz="1100" b="1">
                <a:solidFill>
                  <a:srgbClr val="23363D"/>
                </a:solidFill>
                <a:latin typeface="+mn-ea"/>
              </a:endParaRPr>
            </a:p>
            <a:p>
              <a:pPr>
                <a:lnSpc>
                  <a:spcPct val="120000"/>
                </a:lnSpc>
              </a:pPr>
              <a:r>
                <a:rPr lang="zh-CN" altLang="en-US" sz="1000">
                  <a:solidFill>
                    <a:schemeClr val="tx1">
                      <a:lumMod val="65000"/>
                      <a:lumOff val="35000"/>
                    </a:schemeClr>
                  </a:solidFill>
                  <a:latin typeface="+mn-ea"/>
                </a:rPr>
                <a:t>对主要工作内容加以描述；对主要工作内容加以描述；对主要工作内容加以描述。</a:t>
              </a:r>
              <a:endParaRPr lang="en-US" altLang="zh-CN" sz="1000">
                <a:solidFill>
                  <a:schemeClr val="tx1">
                    <a:lumMod val="65000"/>
                    <a:lumOff val="35000"/>
                  </a:schemeClr>
                </a:solidFill>
                <a:latin typeface="+mn-ea"/>
              </a:endParaRPr>
            </a:p>
            <a:p>
              <a:pPr>
                <a:lnSpc>
                  <a:spcPct val="120000"/>
                </a:lnSpc>
              </a:pPr>
              <a:endParaRPr lang="en-US" altLang="zh-CN" sz="1000">
                <a:solidFill>
                  <a:schemeClr val="tx1">
                    <a:lumMod val="65000"/>
                    <a:lumOff val="35000"/>
                  </a:schemeClr>
                </a:solidFill>
                <a:latin typeface="+mn-ea"/>
              </a:endParaRPr>
            </a:p>
            <a:p>
              <a:pPr>
                <a:lnSpc>
                  <a:spcPct val="120000"/>
                </a:lnSpc>
              </a:pPr>
              <a:r>
                <a:rPr lang="zh-CN" altLang="en-US" sz="1200" b="1">
                  <a:solidFill>
                    <a:srgbClr val="23363D"/>
                  </a:solidFill>
                  <a:latin typeface="+mn-ea"/>
                </a:rPr>
                <a:t>完成情况：</a:t>
              </a:r>
              <a:endParaRPr lang="en-US" altLang="zh-CN" sz="1200" b="1">
                <a:solidFill>
                  <a:srgbClr val="23363D"/>
                </a:solidFill>
                <a:latin typeface="+mn-ea"/>
              </a:endParaRPr>
            </a:p>
            <a:p>
              <a:pPr>
                <a:lnSpc>
                  <a:spcPct val="120000"/>
                </a:lnSpc>
              </a:pPr>
              <a:r>
                <a:rPr lang="zh-CN" altLang="en-US" sz="1000">
                  <a:solidFill>
                    <a:schemeClr val="tx1">
                      <a:lumMod val="65000"/>
                      <a:lumOff val="35000"/>
                    </a:schemeClr>
                  </a:solidFill>
                  <a:latin typeface="+mn-ea"/>
                </a:rPr>
                <a:t>具体完成情况通报；具体完成情况通报；具体完成情况通报；</a:t>
              </a:r>
            </a:p>
          </p:txBody>
        </p:sp>
        <p:grpSp>
          <p:nvGrpSpPr>
            <p:cNvPr id="124" name="组合 123"/>
            <p:cNvGrpSpPr/>
            <p:nvPr/>
          </p:nvGrpSpPr>
          <p:grpSpPr>
            <a:xfrm>
              <a:off x="1162675" y="2170826"/>
              <a:ext cx="1387979" cy="463188"/>
              <a:chOff x="2582250" y="5541358"/>
              <a:chExt cx="2076669" cy="882316"/>
            </a:xfrm>
          </p:grpSpPr>
          <p:grpSp>
            <p:nvGrpSpPr>
              <p:cNvPr id="125" name="组合 124"/>
              <p:cNvGrpSpPr/>
              <p:nvPr/>
            </p:nvGrpSpPr>
            <p:grpSpPr>
              <a:xfrm>
                <a:off x="2582250" y="5541358"/>
                <a:ext cx="2076669" cy="882316"/>
                <a:chOff x="2582250" y="5541358"/>
                <a:chExt cx="2076669" cy="882316"/>
              </a:xfrm>
            </p:grpSpPr>
            <p:sp>
              <p:nvSpPr>
                <p:cNvPr id="127" name="圆角矩形 126"/>
                <p:cNvSpPr/>
                <p:nvPr/>
              </p:nvSpPr>
              <p:spPr bwMode="auto">
                <a:xfrm>
                  <a:off x="2582250" y="5541358"/>
                  <a:ext cx="2076669" cy="882316"/>
                </a:xfrm>
                <a:prstGeom prst="roundRect">
                  <a:avLst>
                    <a:gd name="adj" fmla="val 10568"/>
                  </a:avLst>
                </a:prstGeom>
                <a:gradFill>
                  <a:gsLst>
                    <a:gs pos="0">
                      <a:schemeClr val="bg1">
                        <a:lumMod val="82000"/>
                        <a:lumOff val="18000"/>
                      </a:schemeClr>
                    </a:gs>
                    <a:gs pos="47000">
                      <a:srgbClr val="F5F5F5"/>
                    </a:gs>
                    <a:gs pos="100000">
                      <a:schemeClr val="bg1">
                        <a:lumMod val="95000"/>
                        <a:lumOff val="5000"/>
                      </a:schemeClr>
                    </a:gs>
                  </a:gsLst>
                  <a:lin ang="18900000" scaled="0"/>
                </a:gradFill>
                <a:ln w="7938" cap="flat">
                  <a:noFill/>
                  <a:prstDash val="solid"/>
                  <a:miter lim="800000"/>
                </a:ln>
                <a:effectLst>
                  <a:outerShdw blurRad="228600" dist="114300" dir="2700000" algn="tl" rotWithShape="0">
                    <a:prstClr val="black">
                      <a:alpha val="25000"/>
                    </a:prstClr>
                  </a:outerShdw>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sp>
              <p:nvSpPr>
                <p:cNvPr id="128" name="圆角矩形 127"/>
                <p:cNvSpPr/>
                <p:nvPr/>
              </p:nvSpPr>
              <p:spPr bwMode="auto">
                <a:xfrm>
                  <a:off x="2675090" y="5620577"/>
                  <a:ext cx="1896898" cy="727515"/>
                </a:xfrm>
                <a:prstGeom prst="roundRect">
                  <a:avLst>
                    <a:gd name="adj" fmla="val 10568"/>
                  </a:avLst>
                </a:prstGeom>
                <a:solidFill>
                  <a:srgbClr val="23363D"/>
                </a:solidFill>
                <a:ln w="7938" cap="flat">
                  <a:noFill/>
                  <a:prstDash val="solid"/>
                  <a:miter lim="800000"/>
                </a:ln>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grpSp>
          <p:sp>
            <p:nvSpPr>
              <p:cNvPr id="126" name="矩形 125"/>
              <p:cNvSpPr>
                <a:spLocks noChangeArrowheads="1"/>
              </p:cNvSpPr>
              <p:nvPr/>
            </p:nvSpPr>
            <p:spPr bwMode="auto">
              <a:xfrm>
                <a:off x="2794196" y="5664398"/>
                <a:ext cx="1633650" cy="483801"/>
              </a:xfrm>
              <a:prstGeom prst="rect">
                <a:avLst/>
              </a:prstGeom>
              <a:noFill/>
              <a:ln w="7" cap="flat">
                <a:noFill/>
                <a:prstDash val="solid"/>
                <a:miter lim="800000"/>
              </a:ln>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09337" fontAlgn="base">
                  <a:spcBef>
                    <a:spcPct val="0"/>
                  </a:spcBef>
                  <a:spcAft>
                    <a:spcPct val="0"/>
                  </a:spcAft>
                </a:pPr>
                <a:r>
                  <a:rPr lang="zh-CN" altLang="en-US" sz="1600">
                    <a:solidFill>
                      <a:srgbClr val="F8F8F8"/>
                    </a:solidFill>
                    <a:latin typeface="微软雅黑"/>
                  </a:rPr>
                  <a:t>工作事项</a:t>
                </a:r>
              </a:p>
            </p:txBody>
          </p:sp>
        </p:grpSp>
      </p:grpSp>
    </p:spTree>
    <p:extLst>
      <p:ext uri="{BB962C8B-B14F-4D97-AF65-F5344CB8AC3E}">
        <p14:creationId xmlns:p14="http://schemas.microsoft.com/office/powerpoint/2010/main" val="723092448"/>
      </p:ext>
    </p:extLst>
  </p:cSld>
  <p:clrMapOvr>
    <a:masterClrMapping/>
  </p:clrMapOvr>
  <p:transition spd="slow" advClick="0" advTm="300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500"/>
                                        <p:tgtEl>
                                          <p:spTgt spid="13"/>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2" presetClass="entr" presetSubtype="4" dur="50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par>
                                <p:cTn id="14" presetID="2" presetClass="entr" presetSubtype="4" dur="500" fill="hold" nodeType="withEffect">
                                  <p:stCondLst>
                                    <p:cond delay="0"/>
                                  </p:stCondLst>
                                  <p:childTnLst>
                                    <p:set>
                                      <p:cBhvr>
                                        <p:cTn id="15" dur="1" fill="hold">
                                          <p:stCondLst>
                                            <p:cond delay="0"/>
                                          </p:stCondLst>
                                        </p:cTn>
                                        <p:tgtEl>
                                          <p:spTgt spid="115"/>
                                        </p:tgtEl>
                                        <p:attrNameLst>
                                          <p:attrName>style.visibility</p:attrName>
                                        </p:attrNameLst>
                                      </p:cBhvr>
                                      <p:to>
                                        <p:strVal val="visible"/>
                                      </p:to>
                                    </p:set>
                                    <p:anim calcmode="lin" valueType="num">
                                      <p:cBhvr additive="base">
                                        <p:cTn id="16" dur="500" fill="hold"/>
                                        <p:tgtEl>
                                          <p:spTgt spid="115"/>
                                        </p:tgtEl>
                                        <p:attrNameLst>
                                          <p:attrName>ppt_x</p:attrName>
                                        </p:attrNameLst>
                                      </p:cBhvr>
                                      <p:tavLst>
                                        <p:tav tm="0">
                                          <p:val>
                                            <p:strVal val="#ppt_x"/>
                                          </p:val>
                                        </p:tav>
                                        <p:tav tm="100000">
                                          <p:val>
                                            <p:strVal val="#ppt_x"/>
                                          </p:val>
                                        </p:tav>
                                      </p:tavLst>
                                    </p:anim>
                                    <p:anim calcmode="lin" valueType="num">
                                      <p:cBhvr additive="base">
                                        <p:cTn id="17" dur="500" fill="hold"/>
                                        <p:tgtEl>
                                          <p:spTgt spid="115"/>
                                        </p:tgtEl>
                                        <p:attrNameLst>
                                          <p:attrName>ppt_y</p:attrName>
                                        </p:attrNameLst>
                                      </p:cBhvr>
                                      <p:tavLst>
                                        <p:tav tm="0">
                                          <p:val>
                                            <p:strVal val="1+#ppt_h/2"/>
                                          </p:val>
                                        </p:tav>
                                        <p:tav tm="100000">
                                          <p:val>
                                            <p:strVal val="#ppt_y"/>
                                          </p:val>
                                        </p:tav>
                                      </p:tavLst>
                                    </p:anim>
                                  </p:childTnLst>
                                </p:cTn>
                              </p:par>
                              <p:par>
                                <p:cTn id="18" presetID="2" presetClass="entr" presetSubtype="4" dur="500" fill="hold" nodeType="withEffect">
                                  <p:stCondLst>
                                    <p:cond delay="0"/>
                                  </p:stCondLst>
                                  <p:childTnLst>
                                    <p:set>
                                      <p:cBhvr>
                                        <p:cTn id="19" dur="1" fill="hold">
                                          <p:stCondLst>
                                            <p:cond delay="0"/>
                                          </p:stCondLst>
                                        </p:cTn>
                                        <p:tgtEl>
                                          <p:spTgt spid="122"/>
                                        </p:tgtEl>
                                        <p:attrNameLst>
                                          <p:attrName>style.visibility</p:attrName>
                                        </p:attrNameLst>
                                      </p:cBhvr>
                                      <p:to>
                                        <p:strVal val="visible"/>
                                      </p:to>
                                    </p:set>
                                    <p:anim calcmode="lin" valueType="num">
                                      <p:cBhvr additive="base">
                                        <p:cTn id="20" dur="500" fill="hold"/>
                                        <p:tgtEl>
                                          <p:spTgt spid="122"/>
                                        </p:tgtEl>
                                        <p:attrNameLst>
                                          <p:attrName>ppt_x</p:attrName>
                                        </p:attrNameLst>
                                      </p:cBhvr>
                                      <p:tavLst>
                                        <p:tav tm="0">
                                          <p:val>
                                            <p:strVal val="#ppt_x"/>
                                          </p:val>
                                        </p:tav>
                                        <p:tav tm="100000">
                                          <p:val>
                                            <p:strVal val="#ppt_x"/>
                                          </p:val>
                                        </p:tav>
                                      </p:tavLst>
                                    </p:anim>
                                    <p:anim calcmode="lin" valueType="num">
                                      <p:cBhvr additive="base">
                                        <p:cTn id="21" dur="500" fill="hold"/>
                                        <p:tgtEl>
                                          <p:spTgt spid="1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 name="组合 7"/>
          <p:cNvGrpSpPr/>
          <p:nvPr/>
        </p:nvGrpSpPr>
        <p:grpSpPr>
          <a:xfrm>
            <a:off x="0" y="51470"/>
            <a:ext cx="9144000" cy="969003"/>
            <a:chOff x="0" y="51470"/>
            <a:chExt cx="9144000" cy="969003"/>
          </a:xfrm>
        </p:grpSpPr>
        <p:sp>
          <p:nvSpPr>
            <p:cNvPr id="9" name="矩形 8"/>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10" name="矩形 259"/>
            <p:cNvSpPr>
              <a:spLocks noChangeArrowheads="1"/>
            </p:cNvSpPr>
            <p:nvPr/>
          </p:nvSpPr>
          <p:spPr bwMode="auto">
            <a:xfrm>
              <a:off x="1547664" y="228223"/>
              <a:ext cx="3816424" cy="40498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质量问题分析报告</a:t>
              </a:r>
            </a:p>
          </p:txBody>
        </p:sp>
        <p:grpSp>
          <p:nvGrpSpPr>
            <p:cNvPr id="11" name="组合 10"/>
            <p:cNvGrpSpPr/>
            <p:nvPr/>
          </p:nvGrpSpPr>
          <p:grpSpPr>
            <a:xfrm>
              <a:off x="298181" y="51470"/>
              <a:ext cx="997645" cy="969003"/>
              <a:chOff x="1287126" y="850656"/>
              <a:chExt cx="997645" cy="969003"/>
            </a:xfrm>
          </p:grpSpPr>
          <p:sp>
            <p:nvSpPr>
              <p:cNvPr id="13" name="椭圆 12"/>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6" name="椭圆 15"/>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7" name="椭圆 16"/>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8" name="椭圆 17"/>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9" name="椭圆 18"/>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20" name="图片 19"/>
              <p:cNvPicPr>
                <a:picLocks noChangeAspect="1"/>
              </p:cNvPicPr>
              <p:nvPr/>
            </p:nvPicPr>
            <p:blipFill>
              <a:blip r:embed="rId2">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21" name="椭圆 20"/>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12" name="矩形 259"/>
            <p:cNvSpPr>
              <a:spLocks noChangeArrowheads="1"/>
            </p:cNvSpPr>
            <p:nvPr/>
          </p:nvSpPr>
          <p:spPr bwMode="auto">
            <a:xfrm>
              <a:off x="435402" y="202980"/>
              <a:ext cx="929612" cy="461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01</a:t>
              </a:r>
              <a:endParaRPr lang="zh-CN" altLang="en-US" sz="2400" cap="all">
                <a:solidFill>
                  <a:srgbClr val="980000"/>
                </a:solidFill>
                <a:latin typeface="Impact" panose="020b0806030902050204" pitchFamily="34" charset="0"/>
                <a:cs typeface="Arial" pitchFamily="34" charset="0"/>
              </a:endParaRPr>
            </a:p>
          </p:txBody>
        </p:sp>
      </p:grpSp>
      <p:grpSp>
        <p:nvGrpSpPr>
          <p:cNvPr id="23" name="组合 22"/>
          <p:cNvGrpSpPr/>
          <p:nvPr/>
        </p:nvGrpSpPr>
        <p:grpSpPr>
          <a:xfrm>
            <a:off x="859843" y="2139702"/>
            <a:ext cx="1917845" cy="2546414"/>
            <a:chOff x="1043608" y="2170826"/>
            <a:chExt cx="1917845" cy="2546414"/>
          </a:xfrm>
        </p:grpSpPr>
        <p:sp>
          <p:nvSpPr>
            <p:cNvPr id="24" name="文本框 23"/>
            <p:cNvSpPr txBox="1"/>
            <p:nvPr/>
          </p:nvSpPr>
          <p:spPr>
            <a:xfrm>
              <a:off x="1043608" y="2962914"/>
              <a:ext cx="1917845" cy="1754326"/>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000" b="1">
                  <a:solidFill>
                    <a:srgbClr val="23363D"/>
                  </a:solidFill>
                  <a:latin typeface="+mn-ea"/>
                </a:rPr>
                <a:t>●零件图号：</a:t>
              </a:r>
              <a:r>
                <a:rPr lang="en-US" altLang="zh-CN" sz="1000">
                  <a:solidFill>
                    <a:srgbClr val="23363D"/>
                  </a:solidFill>
                  <a:latin typeface="+mn-ea"/>
                </a:rPr>
                <a:t>RDC15-1505004</a:t>
              </a:r>
            </a:p>
            <a:p>
              <a:pPr>
                <a:lnSpc>
                  <a:spcPct val="120000"/>
                </a:lnSpc>
              </a:pPr>
              <a:r>
                <a:rPr lang="en-US" altLang="zh-CN" sz="1000" b="1">
                  <a:solidFill>
                    <a:srgbClr val="23363D"/>
                  </a:solidFill>
                  <a:latin typeface="+mn-ea"/>
                </a:rPr>
                <a:t>●</a:t>
              </a:r>
              <a:r>
                <a:rPr lang="zh-CN" altLang="en-US" sz="1000" b="1">
                  <a:solidFill>
                    <a:srgbClr val="23363D"/>
                  </a:solidFill>
                  <a:latin typeface="+mn-ea"/>
                </a:rPr>
                <a:t>零件名称：</a:t>
              </a:r>
              <a:r>
                <a:rPr lang="zh-CN" altLang="en-US" sz="1000">
                  <a:solidFill>
                    <a:srgbClr val="23363D"/>
                  </a:solidFill>
                  <a:latin typeface="+mn-ea"/>
                </a:rPr>
                <a:t>某某零件</a:t>
              </a:r>
            </a:p>
            <a:p>
              <a:pPr>
                <a:lnSpc>
                  <a:spcPct val="120000"/>
                </a:lnSpc>
              </a:pPr>
              <a:r>
                <a:rPr lang="zh-CN" altLang="en-US" sz="1000" b="1">
                  <a:solidFill>
                    <a:srgbClr val="23363D"/>
                  </a:solidFill>
                  <a:latin typeface="+mn-ea"/>
                </a:rPr>
                <a:t>●发生场所：</a:t>
              </a:r>
              <a:r>
                <a:rPr lang="zh-CN" altLang="en-US" sz="1000">
                  <a:solidFill>
                    <a:srgbClr val="23363D"/>
                  </a:solidFill>
                  <a:latin typeface="+mn-ea"/>
                </a:rPr>
                <a:t>机加车间</a:t>
              </a:r>
              <a:r>
                <a:rPr lang="en-US" altLang="zh-CN" sz="1000">
                  <a:solidFill>
                    <a:srgbClr val="23363D"/>
                  </a:solidFill>
                  <a:latin typeface="+mn-ea"/>
                </a:rPr>
                <a:t>1</a:t>
              </a:r>
            </a:p>
            <a:p>
              <a:pPr>
                <a:lnSpc>
                  <a:spcPct val="120000"/>
                </a:lnSpc>
              </a:pPr>
              <a:r>
                <a:rPr lang="en-US" altLang="zh-CN" sz="1000" b="1">
                  <a:solidFill>
                    <a:srgbClr val="23363D"/>
                  </a:solidFill>
                  <a:latin typeface="+mn-ea"/>
                </a:rPr>
                <a:t>●</a:t>
              </a:r>
              <a:r>
                <a:rPr lang="zh-CN" altLang="en-US" sz="1000" b="1">
                  <a:solidFill>
                    <a:srgbClr val="23363D"/>
                  </a:solidFill>
                  <a:latin typeface="+mn-ea"/>
                </a:rPr>
                <a:t>发生时间：</a:t>
              </a:r>
              <a:r>
                <a:rPr lang="en-US" altLang="zh-CN" sz="1000">
                  <a:solidFill>
                    <a:srgbClr val="23363D"/>
                  </a:solidFill>
                  <a:latin typeface="+mn-ea"/>
                </a:rPr>
                <a:t>2018.11.4</a:t>
              </a:r>
            </a:p>
            <a:p>
              <a:pPr>
                <a:lnSpc>
                  <a:spcPct val="120000"/>
                </a:lnSpc>
              </a:pPr>
              <a:r>
                <a:rPr lang="en-US" altLang="zh-CN" sz="1000" b="1">
                  <a:solidFill>
                    <a:srgbClr val="23363D"/>
                  </a:solidFill>
                  <a:latin typeface="+mn-ea"/>
                </a:rPr>
                <a:t>●</a:t>
              </a:r>
              <a:r>
                <a:rPr lang="zh-CN" altLang="en-US" sz="1000" b="1">
                  <a:solidFill>
                    <a:srgbClr val="23363D"/>
                  </a:solidFill>
                  <a:latin typeface="+mn-ea"/>
                </a:rPr>
                <a:t>发 现 人：</a:t>
              </a:r>
              <a:r>
                <a:rPr lang="en-US" altLang="zh-CN" sz="1000">
                  <a:solidFill>
                    <a:srgbClr val="23363D"/>
                  </a:solidFill>
                  <a:latin typeface="+mn-ea"/>
                </a:rPr>
                <a:t>XXX</a:t>
              </a:r>
            </a:p>
            <a:p>
              <a:pPr>
                <a:lnSpc>
                  <a:spcPct val="120000"/>
                </a:lnSpc>
              </a:pPr>
              <a:r>
                <a:rPr lang="en-US" altLang="zh-CN" sz="1000" b="1">
                  <a:solidFill>
                    <a:srgbClr val="23363D"/>
                  </a:solidFill>
                  <a:latin typeface="+mn-ea"/>
                </a:rPr>
                <a:t>●</a:t>
              </a:r>
              <a:r>
                <a:rPr lang="zh-CN" altLang="en-US" sz="1000" b="1">
                  <a:solidFill>
                    <a:srgbClr val="23363D"/>
                  </a:solidFill>
                  <a:latin typeface="+mn-ea"/>
                </a:rPr>
                <a:t>不良现象：</a:t>
              </a:r>
              <a:r>
                <a:rPr lang="zh-CN" altLang="en-US" sz="1000">
                  <a:solidFill>
                    <a:srgbClr val="23363D"/>
                  </a:solidFill>
                  <a:latin typeface="+mn-ea"/>
                </a:rPr>
                <a:t>对不良信息具体描述；对不良信息具体描述；对不良信息具体描述；对不良信息具体描述；</a:t>
              </a:r>
            </a:p>
          </p:txBody>
        </p:sp>
        <p:grpSp>
          <p:nvGrpSpPr>
            <p:cNvPr id="25" name="组合 24"/>
            <p:cNvGrpSpPr/>
            <p:nvPr/>
          </p:nvGrpSpPr>
          <p:grpSpPr>
            <a:xfrm>
              <a:off x="1162675" y="2170826"/>
              <a:ext cx="1387979" cy="463188"/>
              <a:chOff x="2582250" y="5541358"/>
              <a:chExt cx="2076669" cy="882316"/>
            </a:xfrm>
          </p:grpSpPr>
          <p:grpSp>
            <p:nvGrpSpPr>
              <p:cNvPr id="26" name="组合 25"/>
              <p:cNvGrpSpPr/>
              <p:nvPr/>
            </p:nvGrpSpPr>
            <p:grpSpPr>
              <a:xfrm>
                <a:off x="2582250" y="5541358"/>
                <a:ext cx="2076669" cy="882316"/>
                <a:chOff x="2582250" y="5541358"/>
                <a:chExt cx="2076669" cy="882316"/>
              </a:xfrm>
            </p:grpSpPr>
            <p:sp>
              <p:nvSpPr>
                <p:cNvPr id="28" name="圆角矩形 27"/>
                <p:cNvSpPr/>
                <p:nvPr/>
              </p:nvSpPr>
              <p:spPr bwMode="auto">
                <a:xfrm>
                  <a:off x="2582250" y="5541358"/>
                  <a:ext cx="2076669" cy="882316"/>
                </a:xfrm>
                <a:prstGeom prst="roundRect">
                  <a:avLst>
                    <a:gd name="adj" fmla="val 10568"/>
                  </a:avLst>
                </a:prstGeom>
                <a:gradFill>
                  <a:gsLst>
                    <a:gs pos="0">
                      <a:schemeClr val="bg1">
                        <a:lumMod val="82000"/>
                        <a:lumOff val="18000"/>
                      </a:schemeClr>
                    </a:gs>
                    <a:gs pos="47000">
                      <a:srgbClr val="F5F5F5"/>
                    </a:gs>
                    <a:gs pos="100000">
                      <a:schemeClr val="bg1">
                        <a:lumMod val="95000"/>
                        <a:lumOff val="5000"/>
                      </a:schemeClr>
                    </a:gs>
                  </a:gsLst>
                  <a:lin ang="18900000" scaled="0"/>
                </a:gradFill>
                <a:ln w="7938" cap="flat">
                  <a:noFill/>
                  <a:prstDash val="solid"/>
                  <a:miter lim="800000"/>
                </a:ln>
                <a:effectLst>
                  <a:outerShdw blurRad="228600" dist="114300" dir="2700000" algn="tl" rotWithShape="0">
                    <a:prstClr val="black">
                      <a:alpha val="25000"/>
                    </a:prstClr>
                  </a:outerShdw>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sp>
              <p:nvSpPr>
                <p:cNvPr id="29" name="圆角矩形 28"/>
                <p:cNvSpPr/>
                <p:nvPr/>
              </p:nvSpPr>
              <p:spPr bwMode="auto">
                <a:xfrm>
                  <a:off x="2675090" y="5620576"/>
                  <a:ext cx="1896898" cy="727514"/>
                </a:xfrm>
                <a:prstGeom prst="roundRect">
                  <a:avLst>
                    <a:gd name="adj" fmla="val 10568"/>
                  </a:avLst>
                </a:prstGeom>
                <a:solidFill>
                  <a:srgbClr val="980000"/>
                </a:solidFill>
                <a:ln w="7938" cap="flat">
                  <a:noFill/>
                  <a:prstDash val="solid"/>
                  <a:miter lim="800000"/>
                </a:ln>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grpSp>
          <p:sp>
            <p:nvSpPr>
              <p:cNvPr id="27" name="矩形 26"/>
              <p:cNvSpPr>
                <a:spLocks noChangeArrowheads="1"/>
              </p:cNvSpPr>
              <p:nvPr/>
            </p:nvSpPr>
            <p:spPr bwMode="auto">
              <a:xfrm>
                <a:off x="2794196" y="5664398"/>
                <a:ext cx="1633649" cy="483801"/>
              </a:xfrm>
              <a:prstGeom prst="rect">
                <a:avLst/>
              </a:prstGeom>
              <a:noFill/>
              <a:ln w="7" cap="flat">
                <a:noFill/>
                <a:prstDash val="solid"/>
                <a:miter lim="800000"/>
              </a:ln>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09337" fontAlgn="base">
                  <a:spcBef>
                    <a:spcPct val="0"/>
                  </a:spcBef>
                  <a:spcAft>
                    <a:spcPct val="0"/>
                  </a:spcAft>
                </a:pPr>
                <a:r>
                  <a:rPr lang="zh-CN" altLang="en-US" sz="1600">
                    <a:solidFill>
                      <a:srgbClr val="F8F8F8"/>
                    </a:solidFill>
                    <a:latin typeface="微软雅黑"/>
                  </a:rPr>
                  <a:t>不良信息</a:t>
                </a:r>
              </a:p>
            </p:txBody>
          </p:sp>
        </p:grpSp>
      </p:grpSp>
      <p:sp>
        <p:nvSpPr>
          <p:cNvPr id="31" name="文本框 30"/>
          <p:cNvSpPr txBox="1"/>
          <p:nvPr/>
        </p:nvSpPr>
        <p:spPr>
          <a:xfrm>
            <a:off x="3403972" y="2931790"/>
            <a:ext cx="1919763" cy="1372972"/>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000">
                <a:solidFill>
                  <a:srgbClr val="23363D"/>
                </a:solidFill>
                <a:latin typeface="+mn-ea"/>
              </a:rPr>
              <a:t>单击文本框输入详细的处理方法及措施；单击文本框输入详细的处理方法及措施；单击文本框输入详细的处理方法及措施；单击文本框输入详细的处理方法及措施；单击文本框输入详细的处理方法及措施；</a:t>
            </a:r>
          </a:p>
        </p:txBody>
      </p:sp>
      <p:grpSp>
        <p:nvGrpSpPr>
          <p:cNvPr id="32" name="组合 31"/>
          <p:cNvGrpSpPr/>
          <p:nvPr/>
        </p:nvGrpSpPr>
        <p:grpSpPr>
          <a:xfrm>
            <a:off x="3347864" y="2139702"/>
            <a:ext cx="2424032" cy="463188"/>
            <a:chOff x="2582250" y="5541358"/>
            <a:chExt cx="2076669" cy="882316"/>
          </a:xfrm>
        </p:grpSpPr>
        <p:grpSp>
          <p:nvGrpSpPr>
            <p:cNvPr id="33" name="组合 32"/>
            <p:cNvGrpSpPr/>
            <p:nvPr/>
          </p:nvGrpSpPr>
          <p:grpSpPr>
            <a:xfrm>
              <a:off x="2582250" y="5541358"/>
              <a:ext cx="2076669" cy="882316"/>
              <a:chOff x="2582250" y="5541358"/>
              <a:chExt cx="2076669" cy="882316"/>
            </a:xfrm>
          </p:grpSpPr>
          <p:sp>
            <p:nvSpPr>
              <p:cNvPr id="35" name="圆角矩形 34"/>
              <p:cNvSpPr/>
              <p:nvPr/>
            </p:nvSpPr>
            <p:spPr bwMode="auto">
              <a:xfrm>
                <a:off x="2582250" y="5541358"/>
                <a:ext cx="2076669" cy="882316"/>
              </a:xfrm>
              <a:prstGeom prst="roundRect">
                <a:avLst>
                  <a:gd name="adj" fmla="val 10568"/>
                </a:avLst>
              </a:prstGeom>
              <a:gradFill>
                <a:gsLst>
                  <a:gs pos="0">
                    <a:schemeClr val="bg1">
                      <a:lumMod val="82000"/>
                      <a:lumOff val="18000"/>
                    </a:schemeClr>
                  </a:gs>
                  <a:gs pos="47000">
                    <a:srgbClr val="F5F5F5"/>
                  </a:gs>
                  <a:gs pos="100000">
                    <a:schemeClr val="bg1">
                      <a:lumMod val="95000"/>
                      <a:lumOff val="5000"/>
                    </a:schemeClr>
                  </a:gs>
                </a:gsLst>
                <a:lin ang="18900000" scaled="0"/>
              </a:gradFill>
              <a:ln w="7938" cap="flat">
                <a:noFill/>
                <a:prstDash val="solid"/>
                <a:miter lim="800000"/>
              </a:ln>
              <a:effectLst>
                <a:outerShdw blurRad="228600" dist="114300" dir="2700000" algn="tl" rotWithShape="0">
                  <a:prstClr val="black">
                    <a:alpha val="25000"/>
                  </a:prstClr>
                </a:outerShdw>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sp>
            <p:nvSpPr>
              <p:cNvPr id="36" name="圆角矩形 35"/>
              <p:cNvSpPr/>
              <p:nvPr/>
            </p:nvSpPr>
            <p:spPr bwMode="auto">
              <a:xfrm>
                <a:off x="2675090" y="5620576"/>
                <a:ext cx="1896898" cy="727514"/>
              </a:xfrm>
              <a:prstGeom prst="roundRect">
                <a:avLst>
                  <a:gd name="adj" fmla="val 10568"/>
                </a:avLst>
              </a:prstGeom>
              <a:solidFill>
                <a:srgbClr val="23363D"/>
              </a:solidFill>
              <a:ln w="7938" cap="flat">
                <a:noFill/>
                <a:prstDash val="solid"/>
                <a:miter lim="800000"/>
              </a:ln>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grpSp>
        <p:sp>
          <p:nvSpPr>
            <p:cNvPr id="34" name="矩形 33"/>
            <p:cNvSpPr>
              <a:spLocks noChangeArrowheads="1"/>
            </p:cNvSpPr>
            <p:nvPr/>
          </p:nvSpPr>
          <p:spPr bwMode="auto">
            <a:xfrm>
              <a:off x="2794196" y="5664398"/>
              <a:ext cx="1633650" cy="483801"/>
            </a:xfrm>
            <a:prstGeom prst="rect">
              <a:avLst/>
            </a:prstGeom>
            <a:noFill/>
            <a:ln w="7" cap="flat">
              <a:noFill/>
              <a:prstDash val="solid"/>
              <a:miter lim="800000"/>
            </a:ln>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09337" fontAlgn="base">
                <a:spcBef>
                  <a:spcPct val="0"/>
                </a:spcBef>
                <a:spcAft>
                  <a:spcPct val="0"/>
                </a:spcAft>
              </a:pPr>
              <a:r>
                <a:rPr lang="en-US" altLang="zh-CN" sz="1600">
                  <a:solidFill>
                    <a:srgbClr val="F8F8F8"/>
                  </a:solidFill>
                  <a:latin typeface="微软雅黑"/>
                </a:rPr>
                <a:t>2</a:t>
              </a:r>
              <a:r>
                <a:rPr lang="zh-CN" altLang="en-US" sz="1600">
                  <a:solidFill>
                    <a:srgbClr val="F8F8F8"/>
                  </a:solidFill>
                  <a:latin typeface="微软雅黑"/>
                </a:rPr>
                <a:t>、不良调查处置 </a:t>
              </a:r>
            </a:p>
          </p:txBody>
        </p:sp>
      </p:grpSp>
      <p:sp>
        <p:nvSpPr>
          <p:cNvPr id="42" name="TextBox 2"/>
          <p:cNvSpPr txBox="1">
            <a:spLocks noChangeArrowheads="1"/>
          </p:cNvSpPr>
          <p:nvPr/>
        </p:nvSpPr>
        <p:spPr bwMode="auto">
          <a:xfrm>
            <a:off x="566956" y="1380713"/>
            <a:ext cx="7128792" cy="3877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indent="444500" algn="l" defTabSz="914282" rtl="0" eaLnBrk="0" latinLnBrk="0" hangingPunct="0">
              <a:defRPr sz="1200" b="1" kern="1200">
                <a:solidFill>
                  <a:schemeClr val="tx1"/>
                </a:solidFill>
                <a:latin typeface="Arial" pitchFamily="34" charset="0"/>
                <a:ea typeface="宋体" panose="02010600030101010101" pitchFamily="2" charset="-122"/>
                <a:cs typeface="+mn-cs"/>
              </a:defRPr>
            </a:lvl1pPr>
            <a:lvl2pPr marL="742950" indent="-285750" algn="l" defTabSz="914282" rtl="0" eaLnBrk="0" latinLnBrk="0" hangingPunct="0">
              <a:defRPr sz="1200" b="1" kern="1200">
                <a:solidFill>
                  <a:schemeClr val="tx1"/>
                </a:solidFill>
                <a:latin typeface="Arial" pitchFamily="34" charset="0"/>
                <a:ea typeface="宋体" panose="02010600030101010101" pitchFamily="2" charset="-122"/>
                <a:cs typeface="+mn-cs"/>
              </a:defRPr>
            </a:lvl2pPr>
            <a:lvl3pPr marL="1143000" indent="-228600" algn="l" defTabSz="914282" rtl="0" eaLnBrk="0" latinLnBrk="0" hangingPunct="0">
              <a:defRPr sz="1200" b="1" kern="1200">
                <a:solidFill>
                  <a:schemeClr val="tx1"/>
                </a:solidFill>
                <a:latin typeface="Arial" pitchFamily="34" charset="0"/>
                <a:ea typeface="宋体" panose="02010600030101010101" pitchFamily="2" charset="-122"/>
                <a:cs typeface="+mn-cs"/>
              </a:defRPr>
            </a:lvl3pPr>
            <a:lvl4pPr marL="1600200" indent="-228600" algn="l" defTabSz="914282" rtl="0" eaLnBrk="0" latinLnBrk="0" hangingPunct="0">
              <a:defRPr sz="1200" b="1" kern="1200">
                <a:solidFill>
                  <a:schemeClr val="tx1"/>
                </a:solidFill>
                <a:latin typeface="Arial" pitchFamily="34" charset="0"/>
                <a:ea typeface="宋体" panose="02010600030101010101" pitchFamily="2" charset="-122"/>
                <a:cs typeface="+mn-cs"/>
              </a:defRPr>
            </a:lvl4pPr>
            <a:lvl5pPr marL="2057400" indent="-228600" algn="l" defTabSz="914282" rtl="0" eaLnBrk="0" latinLnBrk="0" hangingPunct="0">
              <a:defRPr sz="1200" b="1" kern="1200">
                <a:solidFill>
                  <a:schemeClr val="tx1"/>
                </a:solidFill>
                <a:latin typeface="Arial" pitchFamily="34" charset="0"/>
                <a:ea typeface="宋体" panose="02010600030101010101" pitchFamily="2" charset="-122"/>
                <a:cs typeface="+mn-cs"/>
              </a:defRPr>
            </a:lvl5pPr>
            <a:lvl6pPr marL="25146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6pPr>
            <a:lvl7pPr marL="29718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7pPr>
            <a:lvl8pPr marL="34290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8pPr>
            <a:lvl9pPr marL="38862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9pPr>
          </a:lstStyle>
          <a:p>
            <a:pPr eaLnBrk="1" hangingPunct="1">
              <a:lnSpc>
                <a:spcPct val="120000"/>
              </a:lnSpc>
              <a:buFont typeface="Wingdings" panose="05000000000000000000" pitchFamily="2" charset="2"/>
              <a:buNone/>
            </a:pPr>
            <a:r>
              <a:rPr lang="zh-CN" altLang="en-US" sz="1600">
                <a:solidFill>
                  <a:srgbClr val="23363D"/>
                </a:solidFill>
                <a:ea typeface="微软雅黑" panose="020b0503020204020204" pitchFamily="34" charset="-122"/>
              </a:rPr>
              <a:t>上月质量例会提出了一些后续的工作任务，其完成情况如下：</a:t>
            </a:r>
          </a:p>
        </p:txBody>
      </p:sp>
      <p:sp>
        <p:nvSpPr>
          <p:cNvPr id="3" name="圆角矩形 2"/>
          <p:cNvSpPr/>
          <p:nvPr/>
        </p:nvSpPr>
        <p:spPr>
          <a:xfrm>
            <a:off x="6516216" y="2181289"/>
            <a:ext cx="1824440" cy="2504827"/>
          </a:xfrm>
          <a:prstGeom prst="roundRect">
            <a:avLst>
              <a:gd name="adj" fmla="val 9754"/>
            </a:avLst>
          </a:prstGeom>
          <a:blipFill dpi="0" rotWithShape="1">
            <a:blip r:embed="rId3">
              <a:extLst>
                <a:ext uri="{28A0092B-C50C-407E-A947-70E740481C1C}">
                  <a14:useLocalDpi xmlns:a14="http://schemas.microsoft.com/office/drawing/2010/main"/>
                </a:ext>
              </a:extLst>
            </a:blip>
            <a:stretch>
              <a:fillRect/>
            </a:stretch>
          </a:blipFill>
          <a:ln w="28575">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endParaRPr lang="zh-CN" altLang="en-US"/>
          </a:p>
        </p:txBody>
      </p:sp>
    </p:spTree>
    <p:extLst>
      <p:ext uri="{BB962C8B-B14F-4D97-AF65-F5344CB8AC3E}">
        <p14:creationId xmlns:p14="http://schemas.microsoft.com/office/powerpoint/2010/main" val="483424370"/>
      </p:ext>
    </p:extLst>
  </p:cSld>
  <p:clrMapOvr>
    <a:masterClrMapping/>
  </p:clrMapOvr>
  <p:transition spd="slow" advClick="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nodeType="with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grpId="0" nodeType="afterEffect">
                                  <p:stCondLst>
                                    <p:cond delay="500"/>
                                  </p:stCondLst>
                                  <p:childTnLst>
                                    <p:set>
                                      <p:cBhvr>
                                        <p:cTn id="11" dur="1" fill="hold">
                                          <p:stCondLst>
                                            <p:cond delay="0"/>
                                          </p:stCondLst>
                                        </p:cTn>
                                        <p:tgtEl>
                                          <p:spTgt spid="31"/>
                                        </p:tgtEl>
                                        <p:attrNameLst>
                                          <p:attrName>style.visibility</p:attrName>
                                        </p:attrNameLst>
                                      </p:cBhvr>
                                      <p:to>
                                        <p:strVal val="visible"/>
                                      </p:to>
                                    </p:set>
                                    <p:anim calcmode="lin" valueType="num">
                                      <p:cBhvr additive="base">
                                        <p:cTn id="12" dur="500" fill="hold"/>
                                        <p:tgtEl>
                                          <p:spTgt spid="31"/>
                                        </p:tgtEl>
                                        <p:attrNameLst>
                                          <p:attrName>ppt_x</p:attrName>
                                        </p:attrNameLst>
                                      </p:cBhvr>
                                      <p:tavLst>
                                        <p:tav tm="0">
                                          <p:val>
                                            <p:strVal val="#ppt_x"/>
                                          </p:val>
                                        </p:tav>
                                        <p:tav tm="100000">
                                          <p:val>
                                            <p:strVal val="#ppt_x"/>
                                          </p:val>
                                        </p:tav>
                                      </p:tavLst>
                                    </p:anim>
                                    <p:anim calcmode="lin" valueType="num">
                                      <p:cBhvr additive="base">
                                        <p:cTn id="13" dur="500" fill="hold"/>
                                        <p:tgtEl>
                                          <p:spTgt spid="31"/>
                                        </p:tgtEl>
                                        <p:attrNameLst>
                                          <p:attrName>ppt_y</p:attrName>
                                        </p:attrNameLst>
                                      </p:cBhvr>
                                      <p:tavLst>
                                        <p:tav tm="0">
                                          <p:val>
                                            <p:strVal val="1+#ppt_h/2"/>
                                          </p:val>
                                        </p:tav>
                                        <p:tav tm="100000">
                                          <p:val>
                                            <p:strVal val="#ppt_y"/>
                                          </p:val>
                                        </p:tav>
                                      </p:tavLst>
                                    </p:anim>
                                  </p:childTnLst>
                                </p:cTn>
                              </p:par>
                              <p:par>
                                <p:cTn id="14" presetID="2" presetClass="entr" presetSubtype="4" dur="500" fill="hold" nodeType="withEffect">
                                  <p:stCondLst>
                                    <p:cond delay="500"/>
                                  </p:stCondLst>
                                  <p:childTnLst>
                                    <p:set>
                                      <p:cBhvr>
                                        <p:cTn id="15" dur="1" fill="hold">
                                          <p:stCondLst>
                                            <p:cond delay="0"/>
                                          </p:stCondLst>
                                        </p:cTn>
                                        <p:tgtEl>
                                          <p:spTgt spid="32"/>
                                        </p:tgtEl>
                                        <p:attrNameLst>
                                          <p:attrName>style.visibility</p:attrName>
                                        </p:attrNameLst>
                                      </p:cBhvr>
                                      <p:to>
                                        <p:strVal val="visible"/>
                                      </p:to>
                                    </p:set>
                                    <p:anim calcmode="lin" valueType="num">
                                      <p:cBhvr additive="base">
                                        <p:cTn id="16" dur="500" fill="hold"/>
                                        <p:tgtEl>
                                          <p:spTgt spid="32"/>
                                        </p:tgtEl>
                                        <p:attrNameLst>
                                          <p:attrName>ppt_x</p:attrName>
                                        </p:attrNameLst>
                                      </p:cBhvr>
                                      <p:tavLst>
                                        <p:tav tm="0">
                                          <p:val>
                                            <p:strVal val="#ppt_x"/>
                                          </p:val>
                                        </p:tav>
                                        <p:tav tm="100000">
                                          <p:val>
                                            <p:strVal val="#ppt_x"/>
                                          </p:val>
                                        </p:tav>
                                      </p:tavLst>
                                    </p:anim>
                                    <p:anim calcmode="lin" valueType="num">
                                      <p:cBhvr additive="base">
                                        <p:cTn id="17" dur="500" fill="hold"/>
                                        <p:tgtEl>
                                          <p:spTgt spid="32"/>
                                        </p:tgtEl>
                                        <p:attrNameLst>
                                          <p:attrName>ppt_y</p:attrName>
                                        </p:attrNameLst>
                                      </p:cBhvr>
                                      <p:tavLst>
                                        <p:tav tm="0">
                                          <p:val>
                                            <p:strVal val="1+#ppt_h/2"/>
                                          </p:val>
                                        </p:tav>
                                        <p:tav tm="100000">
                                          <p:val>
                                            <p:strVal val="#ppt_y"/>
                                          </p:val>
                                        </p:tav>
                                      </p:tavLst>
                                    </p:anim>
                                  </p:childTnLst>
                                </p:cTn>
                              </p:par>
                              <p:par>
                                <p:cTn id="18" presetID="22" presetClass="entr" presetSubtype="8" dur="500" fill="hold" grpId="1" nodeType="withEffect">
                                  <p:stCondLst>
                                    <p:cond delay="500"/>
                                  </p:stCondLst>
                                  <p:childTnLst>
                                    <p:set>
                                      <p:cBhvr>
                                        <p:cTn id="19" dur="1" fill="hold">
                                          <p:stCondLst>
                                            <p:cond delay="0"/>
                                          </p:stCondLst>
                                        </p:cTn>
                                        <p:tgtEl>
                                          <p:spTgt spid="42"/>
                                        </p:tgtEl>
                                        <p:attrNameLst>
                                          <p:attrName>style.visibility</p:attrName>
                                        </p:attrNameLst>
                                      </p:cBhvr>
                                      <p:to>
                                        <p:strVal val="visible"/>
                                      </p:to>
                                    </p:set>
                                    <p:animEffect transition="in" filter="wipe(left)">
                                      <p:cBhvr>
                                        <p:cTn id="20"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42" grpId="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9433" name="Text Box 41"/>
          <p:cNvSpPr txBox="1">
            <a:spLocks noChangeArrowheads="1"/>
          </p:cNvSpPr>
          <p:nvPr/>
        </p:nvSpPr>
        <p:spPr bwMode="auto">
          <a:xfrm>
            <a:off x="5422106" y="856061"/>
            <a:ext cx="2606279" cy="243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282" rtl="0" eaLnBrk="0" latinLnBrk="0" hangingPunct="0">
              <a:defRPr sz="1200" b="1" kern="1200">
                <a:solidFill>
                  <a:schemeClr val="tx1"/>
                </a:solidFill>
                <a:latin typeface="Arial" pitchFamily="34" charset="0"/>
                <a:ea typeface="宋体" panose="02010600030101010101" pitchFamily="2" charset="-122"/>
                <a:cs typeface="+mn-cs"/>
              </a:defRPr>
            </a:lvl1pPr>
            <a:lvl2pPr marL="742950" indent="-285750" algn="l" defTabSz="914282" rtl="0" eaLnBrk="0" latinLnBrk="0" hangingPunct="0">
              <a:defRPr sz="1200" b="1" kern="1200">
                <a:solidFill>
                  <a:schemeClr val="tx1"/>
                </a:solidFill>
                <a:latin typeface="Arial" pitchFamily="34" charset="0"/>
                <a:ea typeface="宋体" panose="02010600030101010101" pitchFamily="2" charset="-122"/>
                <a:cs typeface="+mn-cs"/>
              </a:defRPr>
            </a:lvl2pPr>
            <a:lvl3pPr marL="1143000" indent="-228600" algn="l" defTabSz="914282" rtl="0" eaLnBrk="0" latinLnBrk="0" hangingPunct="0">
              <a:defRPr sz="1200" b="1" kern="1200">
                <a:solidFill>
                  <a:schemeClr val="tx1"/>
                </a:solidFill>
                <a:latin typeface="Arial" pitchFamily="34" charset="0"/>
                <a:ea typeface="宋体" panose="02010600030101010101" pitchFamily="2" charset="-122"/>
                <a:cs typeface="+mn-cs"/>
              </a:defRPr>
            </a:lvl3pPr>
            <a:lvl4pPr marL="1600200" indent="-228600" algn="l" defTabSz="914282" rtl="0" eaLnBrk="0" latinLnBrk="0" hangingPunct="0">
              <a:defRPr sz="1200" b="1" kern="1200">
                <a:solidFill>
                  <a:schemeClr val="tx1"/>
                </a:solidFill>
                <a:latin typeface="Arial" pitchFamily="34" charset="0"/>
                <a:ea typeface="宋体" panose="02010600030101010101" pitchFamily="2" charset="-122"/>
                <a:cs typeface="+mn-cs"/>
              </a:defRPr>
            </a:lvl4pPr>
            <a:lvl5pPr marL="2057400" indent="-228600" algn="l" defTabSz="914282" rtl="0" eaLnBrk="0" latinLnBrk="0" hangingPunct="0">
              <a:defRPr sz="1200" b="1" kern="1200">
                <a:solidFill>
                  <a:schemeClr val="tx1"/>
                </a:solidFill>
                <a:latin typeface="Arial" pitchFamily="34" charset="0"/>
                <a:ea typeface="宋体" panose="02010600030101010101" pitchFamily="2" charset="-122"/>
                <a:cs typeface="+mn-cs"/>
              </a:defRPr>
            </a:lvl5pPr>
            <a:lvl6pPr marL="25146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6pPr>
            <a:lvl7pPr marL="29718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7pPr>
            <a:lvl8pPr marL="34290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8pPr>
            <a:lvl9pPr marL="3886200" indent="-228600" algn="l" defTabSz="914282" rtl="0" eaLnBrk="0" fontAlgn="base" latinLnBrk="0" hangingPunct="0">
              <a:lnSpc>
                <a:spcPct val="80000"/>
              </a:lnSpc>
              <a:spcBef>
                <a:spcPct val="20000"/>
              </a:spcBef>
              <a:spcAft>
                <a:spcPct val="0"/>
              </a:spcAft>
              <a:buClr>
                <a:schemeClr val="hlink"/>
              </a:buClr>
              <a:buFont typeface="Wingdings" panose="05000000000000000000" pitchFamily="2" charset="2"/>
              <a:buChar char="v"/>
              <a:defRPr sz="1200" b="1" kern="1200">
                <a:solidFill>
                  <a:schemeClr val="tx1"/>
                </a:solidFill>
                <a:latin typeface="Arial" pitchFamily="34" charset="0"/>
                <a:ea typeface="宋体" panose="02010600030101010101" pitchFamily="2" charset="-122"/>
                <a:cs typeface="+mn-cs"/>
              </a:defRPr>
            </a:lvl9pPr>
          </a:lstStyle>
          <a:p>
            <a:pPr eaLnBrk="1" hangingPunct="1">
              <a:lnSpc>
                <a:spcPct val="120000"/>
              </a:lnSpc>
              <a:buFont typeface="Wingdings" panose="05000000000000000000" pitchFamily="2" charset="2"/>
              <a:buNone/>
            </a:pPr>
            <a:endParaRPr lang="zh-CN" altLang="en-US" sz="900"/>
          </a:p>
        </p:txBody>
      </p:sp>
      <p:grpSp>
        <p:nvGrpSpPr>
          <p:cNvPr id="8" name="组合 7"/>
          <p:cNvGrpSpPr/>
          <p:nvPr/>
        </p:nvGrpSpPr>
        <p:grpSpPr>
          <a:xfrm>
            <a:off x="0" y="51470"/>
            <a:ext cx="9144000" cy="969003"/>
            <a:chOff x="0" y="51470"/>
            <a:chExt cx="9144000" cy="969003"/>
          </a:xfrm>
        </p:grpSpPr>
        <p:sp>
          <p:nvSpPr>
            <p:cNvPr id="11" name="矩形 10"/>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12" name="矩形 259"/>
            <p:cNvSpPr>
              <a:spLocks noChangeArrowheads="1"/>
            </p:cNvSpPr>
            <p:nvPr/>
          </p:nvSpPr>
          <p:spPr bwMode="auto">
            <a:xfrm>
              <a:off x="1547664" y="228223"/>
              <a:ext cx="3816424" cy="44319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质量问题分析报告</a:t>
              </a:r>
            </a:p>
          </p:txBody>
        </p:sp>
        <p:grpSp>
          <p:nvGrpSpPr>
            <p:cNvPr id="13" name="组合 12"/>
            <p:cNvGrpSpPr/>
            <p:nvPr/>
          </p:nvGrpSpPr>
          <p:grpSpPr>
            <a:xfrm>
              <a:off x="298181" y="51470"/>
              <a:ext cx="997645" cy="969003"/>
              <a:chOff x="1287126" y="850656"/>
              <a:chExt cx="997645" cy="969003"/>
            </a:xfrm>
          </p:grpSpPr>
          <p:sp>
            <p:nvSpPr>
              <p:cNvPr id="15" name="椭圆 14"/>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6" name="椭圆 15"/>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7" name="椭圆 16"/>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8" name="椭圆 17"/>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9" name="椭圆 18"/>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20" name="图片 19"/>
              <p:cNvPicPr>
                <a:picLocks noChangeAspect="1"/>
              </p:cNvPicPr>
              <p:nvPr/>
            </p:nvPicPr>
            <p:blipFill>
              <a:blip r:embed="rId2">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21" name="椭圆 20"/>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14" name="矩形 259"/>
            <p:cNvSpPr>
              <a:spLocks noChangeArrowheads="1"/>
            </p:cNvSpPr>
            <p:nvPr/>
          </p:nvSpPr>
          <p:spPr bwMode="auto">
            <a:xfrm>
              <a:off x="435402" y="202980"/>
              <a:ext cx="929612" cy="461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01</a:t>
              </a:r>
              <a:endParaRPr lang="zh-CN" altLang="en-US" sz="2400" cap="all">
                <a:solidFill>
                  <a:srgbClr val="980000"/>
                </a:solidFill>
                <a:latin typeface="Impact" panose="020b0806030902050204" pitchFamily="34" charset="0"/>
                <a:cs typeface="Arial" pitchFamily="34" charset="0"/>
              </a:endParaRPr>
            </a:p>
          </p:txBody>
        </p:sp>
      </p:grpSp>
      <p:sp>
        <p:nvSpPr>
          <p:cNvPr id="23" name="文本框 22"/>
          <p:cNvSpPr txBox="1"/>
          <p:nvPr/>
        </p:nvSpPr>
        <p:spPr>
          <a:xfrm>
            <a:off x="1210615" y="2568340"/>
            <a:ext cx="1917845" cy="498598"/>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200" b="1">
                <a:solidFill>
                  <a:srgbClr val="23363D"/>
                </a:solidFill>
                <a:latin typeface="+mn-ea"/>
              </a:rPr>
              <a:t>要因分析：</a:t>
            </a:r>
            <a:r>
              <a:rPr lang="en-US" altLang="zh-CN" sz="1200" b="1">
                <a:solidFill>
                  <a:srgbClr val="23363D"/>
                </a:solidFill>
                <a:latin typeface="+mn-ea"/>
              </a:rPr>
              <a:t>5why </a:t>
            </a:r>
            <a:r>
              <a:rPr lang="zh-CN" altLang="en-US" sz="1200" b="1">
                <a:solidFill>
                  <a:srgbClr val="23363D"/>
                </a:solidFill>
                <a:latin typeface="+mn-ea"/>
              </a:rPr>
              <a:t>分析法</a:t>
            </a:r>
          </a:p>
          <a:p>
            <a:pPr>
              <a:lnSpc>
                <a:spcPct val="120000"/>
              </a:lnSpc>
            </a:pPr>
            <a:endParaRPr lang="zh-CN" altLang="en-US" sz="1000">
              <a:solidFill>
                <a:srgbClr val="23363D"/>
              </a:solidFill>
              <a:latin typeface="+mn-ea"/>
            </a:endParaRPr>
          </a:p>
        </p:txBody>
      </p:sp>
      <p:grpSp>
        <p:nvGrpSpPr>
          <p:cNvPr id="24" name="组合 23"/>
          <p:cNvGrpSpPr/>
          <p:nvPr/>
        </p:nvGrpSpPr>
        <p:grpSpPr>
          <a:xfrm>
            <a:off x="1154507" y="1776252"/>
            <a:ext cx="2424032" cy="463188"/>
            <a:chOff x="2582250" y="5541358"/>
            <a:chExt cx="2076669" cy="882316"/>
          </a:xfrm>
        </p:grpSpPr>
        <p:grpSp>
          <p:nvGrpSpPr>
            <p:cNvPr id="25" name="组合 24"/>
            <p:cNvGrpSpPr/>
            <p:nvPr/>
          </p:nvGrpSpPr>
          <p:grpSpPr>
            <a:xfrm>
              <a:off x="2582250" y="5541358"/>
              <a:ext cx="2076669" cy="882316"/>
              <a:chOff x="2582250" y="5541358"/>
              <a:chExt cx="2076669" cy="882316"/>
            </a:xfrm>
          </p:grpSpPr>
          <p:sp>
            <p:nvSpPr>
              <p:cNvPr id="27" name="圆角矩形 26"/>
              <p:cNvSpPr/>
              <p:nvPr/>
            </p:nvSpPr>
            <p:spPr bwMode="auto">
              <a:xfrm>
                <a:off x="2582250" y="5541358"/>
                <a:ext cx="2076669" cy="882316"/>
              </a:xfrm>
              <a:prstGeom prst="roundRect">
                <a:avLst>
                  <a:gd name="adj" fmla="val 10568"/>
                </a:avLst>
              </a:prstGeom>
              <a:gradFill>
                <a:gsLst>
                  <a:gs pos="0">
                    <a:schemeClr val="bg1">
                      <a:lumMod val="82000"/>
                      <a:lumOff val="18000"/>
                    </a:schemeClr>
                  </a:gs>
                  <a:gs pos="47000">
                    <a:srgbClr val="F5F5F5"/>
                  </a:gs>
                  <a:gs pos="100000">
                    <a:schemeClr val="bg1">
                      <a:lumMod val="95000"/>
                      <a:lumOff val="5000"/>
                    </a:schemeClr>
                  </a:gs>
                </a:gsLst>
                <a:lin ang="18900000" scaled="0"/>
              </a:gradFill>
              <a:ln w="7938" cap="flat">
                <a:noFill/>
                <a:prstDash val="solid"/>
                <a:miter lim="800000"/>
              </a:ln>
              <a:effectLst>
                <a:outerShdw blurRad="228600" dist="114300" dir="2700000" algn="tl" rotWithShape="0">
                  <a:prstClr val="black">
                    <a:alpha val="25000"/>
                  </a:prstClr>
                </a:outerShdw>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sp>
            <p:nvSpPr>
              <p:cNvPr id="28" name="圆角矩形 27"/>
              <p:cNvSpPr/>
              <p:nvPr/>
            </p:nvSpPr>
            <p:spPr bwMode="auto">
              <a:xfrm>
                <a:off x="2675090" y="5620576"/>
                <a:ext cx="1896898" cy="727514"/>
              </a:xfrm>
              <a:prstGeom prst="roundRect">
                <a:avLst>
                  <a:gd name="adj" fmla="val 10568"/>
                </a:avLst>
              </a:prstGeom>
              <a:solidFill>
                <a:srgbClr val="980000"/>
              </a:solidFill>
              <a:ln w="7938" cap="flat">
                <a:noFill/>
                <a:prstDash val="solid"/>
                <a:miter lim="800000"/>
              </a:ln>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grpSp>
        <p:sp>
          <p:nvSpPr>
            <p:cNvPr id="26" name="矩形 25"/>
            <p:cNvSpPr>
              <a:spLocks noChangeArrowheads="1"/>
            </p:cNvSpPr>
            <p:nvPr/>
          </p:nvSpPr>
          <p:spPr bwMode="auto">
            <a:xfrm>
              <a:off x="2794196" y="5664398"/>
              <a:ext cx="1777792" cy="550818"/>
            </a:xfrm>
            <a:prstGeom prst="rect">
              <a:avLst/>
            </a:prstGeom>
            <a:noFill/>
            <a:ln w="7" cap="flat">
              <a:noFill/>
              <a:prstDash val="solid"/>
              <a:miter lim="800000"/>
            </a:ln>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09337" fontAlgn="base">
                <a:spcBef>
                  <a:spcPct val="0"/>
                </a:spcBef>
                <a:spcAft>
                  <a:spcPct val="0"/>
                </a:spcAft>
              </a:pPr>
              <a:r>
                <a:rPr lang="en-US" altLang="zh-CN" sz="1600">
                  <a:solidFill>
                    <a:srgbClr val="F8F8F8"/>
                  </a:solidFill>
                  <a:latin typeface="微软雅黑"/>
                </a:rPr>
                <a:t>3</a:t>
              </a:r>
              <a:r>
                <a:rPr lang="zh-CN" altLang="en-US" sz="1600">
                  <a:solidFill>
                    <a:srgbClr val="F8F8F8"/>
                  </a:solidFill>
                  <a:latin typeface="微软雅黑"/>
                </a:rPr>
                <a:t>、要因分析与对策 </a:t>
              </a:r>
            </a:p>
          </p:txBody>
        </p:sp>
      </p:grpSp>
      <p:sp>
        <p:nvSpPr>
          <p:cNvPr id="3" name="矩形 2"/>
          <p:cNvSpPr/>
          <p:nvPr/>
        </p:nvSpPr>
        <p:spPr>
          <a:xfrm>
            <a:off x="1276696" y="2969264"/>
            <a:ext cx="1999160" cy="1277273"/>
          </a:xfrm>
          <a:prstGeom prst="rect">
            <a:avLst/>
          </a:prstGeom>
        </p:spPr>
        <p:txBody>
          <a:bodyPr wrap="squar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marL="228600" indent="-228600">
              <a:lnSpc>
                <a:spcPct val="120000"/>
              </a:lnSpc>
              <a:spcAft>
                <a:spcPts val="600"/>
              </a:spcAft>
              <a:buFont typeface="+mj-lt"/>
              <a:buAutoNum type="arabicPeriod"/>
            </a:pPr>
            <a:r>
              <a:rPr lang="zh-CN" altLang="en-US" sz="1000">
                <a:solidFill>
                  <a:srgbClr val="23363D"/>
                </a:solidFill>
                <a:latin typeface="+mn-ea"/>
              </a:rPr>
              <a:t>输入具体的分析原因；输入具体的分析原因；输入具体的分析原因。</a:t>
            </a:r>
          </a:p>
          <a:p>
            <a:pPr marL="228600" indent="-228600">
              <a:lnSpc>
                <a:spcPct val="120000"/>
              </a:lnSpc>
              <a:spcAft>
                <a:spcPts val="600"/>
              </a:spcAft>
              <a:buFont typeface="+mj-lt"/>
              <a:buAutoNum type="arabicPeriod"/>
            </a:pPr>
            <a:r>
              <a:rPr lang="zh-CN" altLang="en-US" sz="1000">
                <a:solidFill>
                  <a:srgbClr val="23363D"/>
                </a:solidFill>
                <a:latin typeface="+mn-ea"/>
              </a:rPr>
              <a:t>输入具体的分析原因；输入具体的分析原因；输入具体的分析原因。</a:t>
            </a:r>
          </a:p>
        </p:txBody>
      </p:sp>
      <p:sp>
        <p:nvSpPr>
          <p:cNvPr id="29" name="文本框 28"/>
          <p:cNvSpPr txBox="1"/>
          <p:nvPr/>
        </p:nvSpPr>
        <p:spPr>
          <a:xfrm>
            <a:off x="3384726" y="2568340"/>
            <a:ext cx="1917845" cy="295145"/>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200" b="1">
                <a:solidFill>
                  <a:srgbClr val="23363D"/>
                </a:solidFill>
                <a:latin typeface="+mn-ea"/>
              </a:rPr>
              <a:t>改善对策</a:t>
            </a:r>
          </a:p>
        </p:txBody>
      </p:sp>
      <p:sp>
        <p:nvSpPr>
          <p:cNvPr id="30" name="矩形 29"/>
          <p:cNvSpPr/>
          <p:nvPr/>
        </p:nvSpPr>
        <p:spPr>
          <a:xfrm>
            <a:off x="3450807" y="2969264"/>
            <a:ext cx="1999160" cy="1277273"/>
          </a:xfrm>
          <a:prstGeom prst="rect">
            <a:avLst/>
          </a:prstGeom>
        </p:spPr>
        <p:txBody>
          <a:bodyPr wrap="squar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marL="228600" indent="-228600">
              <a:lnSpc>
                <a:spcPct val="120000"/>
              </a:lnSpc>
              <a:spcAft>
                <a:spcPts val="600"/>
              </a:spcAft>
              <a:buFont typeface="+mj-lt"/>
              <a:buAutoNum type="arabicPeriod"/>
            </a:pPr>
            <a:r>
              <a:rPr lang="zh-CN" altLang="en-US" sz="1000">
                <a:solidFill>
                  <a:srgbClr val="23363D"/>
                </a:solidFill>
                <a:latin typeface="+mn-ea"/>
              </a:rPr>
              <a:t>输入具体的分析原因；输入具体的分析原因；输入具体的分析原因。</a:t>
            </a:r>
          </a:p>
          <a:p>
            <a:pPr marL="228600" indent="-228600">
              <a:lnSpc>
                <a:spcPct val="120000"/>
              </a:lnSpc>
              <a:spcAft>
                <a:spcPts val="600"/>
              </a:spcAft>
              <a:buFont typeface="+mj-lt"/>
              <a:buAutoNum type="arabicPeriod"/>
            </a:pPr>
            <a:r>
              <a:rPr lang="zh-CN" altLang="en-US" sz="1000">
                <a:solidFill>
                  <a:srgbClr val="23363D"/>
                </a:solidFill>
                <a:latin typeface="+mn-ea"/>
              </a:rPr>
              <a:t>输入具体的分析原因；输入具体的分析原因；输入具体的分析原因。</a:t>
            </a:r>
          </a:p>
        </p:txBody>
      </p:sp>
      <p:grpSp>
        <p:nvGrpSpPr>
          <p:cNvPr id="32" name="组合 31"/>
          <p:cNvGrpSpPr/>
          <p:nvPr/>
        </p:nvGrpSpPr>
        <p:grpSpPr>
          <a:xfrm>
            <a:off x="5964392" y="1529104"/>
            <a:ext cx="2424032" cy="2686753"/>
            <a:chOff x="2582250" y="5541358"/>
            <a:chExt cx="2076669" cy="857037"/>
          </a:xfrm>
        </p:grpSpPr>
        <p:sp>
          <p:nvSpPr>
            <p:cNvPr id="34" name="圆角矩形 33"/>
            <p:cNvSpPr/>
            <p:nvPr/>
          </p:nvSpPr>
          <p:spPr bwMode="auto">
            <a:xfrm>
              <a:off x="2582250" y="5541358"/>
              <a:ext cx="2076669" cy="857037"/>
            </a:xfrm>
            <a:prstGeom prst="roundRect">
              <a:avLst>
                <a:gd name="adj" fmla="val 10568"/>
              </a:avLst>
            </a:prstGeom>
            <a:gradFill>
              <a:gsLst>
                <a:gs pos="0">
                  <a:schemeClr val="bg1">
                    <a:lumMod val="82000"/>
                    <a:lumOff val="18000"/>
                  </a:schemeClr>
                </a:gs>
                <a:gs pos="47000">
                  <a:srgbClr val="F5F5F5"/>
                </a:gs>
                <a:gs pos="100000">
                  <a:schemeClr val="bg1">
                    <a:lumMod val="95000"/>
                    <a:lumOff val="5000"/>
                  </a:schemeClr>
                </a:gs>
              </a:gsLst>
              <a:lin ang="18900000" scaled="0"/>
            </a:gradFill>
            <a:ln w="7938" cap="flat">
              <a:noFill/>
              <a:prstDash val="solid"/>
              <a:miter lim="800000"/>
            </a:ln>
            <a:effectLst>
              <a:outerShdw blurRad="228600" dist="114300" dir="2700000" algn="tl" rotWithShape="0">
                <a:prstClr val="black">
                  <a:alpha val="25000"/>
                </a:prstClr>
              </a:outerShdw>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sp>
          <p:nvSpPr>
            <p:cNvPr id="35" name="圆角矩形 34"/>
            <p:cNvSpPr/>
            <p:nvPr/>
          </p:nvSpPr>
          <p:spPr bwMode="auto">
            <a:xfrm>
              <a:off x="2672136" y="5580967"/>
              <a:ext cx="1896898" cy="777819"/>
            </a:xfrm>
            <a:prstGeom prst="roundRect">
              <a:avLst>
                <a:gd name="adj" fmla="val 10568"/>
              </a:avLst>
            </a:prstGeom>
            <a:solidFill>
              <a:srgbClr val="23363D"/>
            </a:solidFill>
            <a:ln w="7938" cap="flat">
              <a:noFill/>
              <a:prstDash val="solid"/>
              <a:miter lim="800000"/>
            </a:ln>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grpSp>
      <p:sp>
        <p:nvSpPr>
          <p:cNvPr id="10" name="矩形 9"/>
          <p:cNvSpPr/>
          <p:nvPr/>
        </p:nvSpPr>
        <p:spPr>
          <a:xfrm>
            <a:off x="6321405" y="1978223"/>
            <a:ext cx="1783643" cy="1982081"/>
          </a:xfrm>
          <a:prstGeom prst="rect">
            <a:avLst/>
          </a:prstGeom>
        </p:spPr>
        <p:txBody>
          <a:bodyPr wrap="squar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defRPr/>
            </a:pPr>
            <a:r>
              <a:rPr lang="zh-CN" altLang="en-US" sz="1200" b="1">
                <a:solidFill>
                  <a:schemeClr val="bg1"/>
                </a:solidFill>
                <a:latin typeface="+mj-ea"/>
                <a:ea typeface="+mj-ea"/>
              </a:rPr>
              <a:t>实施结果：</a:t>
            </a:r>
            <a:endParaRPr lang="en-US" altLang="zh-CN" sz="1200" b="1">
              <a:solidFill>
                <a:schemeClr val="bg1"/>
              </a:solidFill>
              <a:latin typeface="+mj-ea"/>
              <a:ea typeface="+mj-ea"/>
            </a:endParaRPr>
          </a:p>
          <a:p>
            <a:pPr>
              <a:lnSpc>
                <a:spcPct val="120000"/>
              </a:lnSpc>
              <a:defRPr/>
            </a:pPr>
            <a:endParaRPr lang="en-US" altLang="zh-CN" sz="1200" b="1">
              <a:solidFill>
                <a:schemeClr val="bg1"/>
              </a:solidFill>
              <a:latin typeface="+mj-ea"/>
              <a:ea typeface="+mj-ea"/>
            </a:endParaRPr>
          </a:p>
          <a:p>
            <a:pPr>
              <a:lnSpc>
                <a:spcPct val="120000"/>
              </a:lnSpc>
              <a:spcAft>
                <a:spcPts val="600"/>
              </a:spcAft>
            </a:pPr>
            <a:r>
              <a:rPr lang="zh-CN" altLang="en-US" sz="1000">
                <a:solidFill>
                  <a:schemeClr val="bg1"/>
                </a:solidFill>
                <a:latin typeface="+mn-ea"/>
              </a:rPr>
              <a:t>输入具体的分析原因输入具体的分析原因输入具体的分析原因。</a:t>
            </a:r>
            <a:endParaRPr lang="en-US" altLang="zh-CN" sz="1000">
              <a:solidFill>
                <a:schemeClr val="bg1"/>
              </a:solidFill>
              <a:latin typeface="+mn-ea"/>
            </a:endParaRPr>
          </a:p>
          <a:p>
            <a:pPr>
              <a:lnSpc>
                <a:spcPct val="120000"/>
              </a:lnSpc>
              <a:spcAft>
                <a:spcPts val="600"/>
              </a:spcAft>
            </a:pPr>
            <a:r>
              <a:rPr lang="zh-CN" altLang="en-US" sz="1000">
                <a:solidFill>
                  <a:schemeClr val="bg1"/>
                </a:solidFill>
                <a:latin typeface="+mn-ea"/>
              </a:rPr>
              <a:t>输入具体的分析原因输入具体的分析原因输入具体的分析原因。</a:t>
            </a:r>
          </a:p>
          <a:p>
            <a:pPr>
              <a:lnSpc>
                <a:spcPct val="120000"/>
              </a:lnSpc>
              <a:spcAft>
                <a:spcPts val="600"/>
              </a:spcAft>
            </a:pPr>
            <a:endParaRPr lang="zh-CN" altLang="en-US" sz="1000">
              <a:solidFill>
                <a:schemeClr val="bg1"/>
              </a:solidFill>
              <a:latin typeface="+mn-ea"/>
            </a:endParaRPr>
          </a:p>
        </p:txBody>
      </p:sp>
    </p:spTree>
    <p:extLst>
      <p:ext uri="{BB962C8B-B14F-4D97-AF65-F5344CB8AC3E}">
        <p14:creationId xmlns:p14="http://schemas.microsoft.com/office/powerpoint/2010/main" val="678932727"/>
      </p:ext>
    </p:extLst>
  </p:cSld>
  <p:clrMapOvr>
    <a:masterClrMapping/>
  </p:clrMapOvr>
  <p:transition spd="slow" advClick="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with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fill="hold"/>
                                        <p:tgtEl>
                                          <p:spTgt spid="23"/>
                                        </p:tgtEl>
                                        <p:attrNameLst>
                                          <p:attrName>ppt_x</p:attrName>
                                        </p:attrNameLst>
                                      </p:cBhvr>
                                      <p:tavLst>
                                        <p:tav tm="0">
                                          <p:val>
                                            <p:strVal val="#ppt_x"/>
                                          </p:val>
                                        </p:tav>
                                        <p:tav tm="100000">
                                          <p:val>
                                            <p:strVal val="#ppt_x"/>
                                          </p:val>
                                        </p:tav>
                                      </p:tavLst>
                                    </p:anim>
                                    <p:anim calcmode="lin" valueType="num">
                                      <p:cBhvr additive="base">
                                        <p:cTn id="8" dur="500" fill="hold"/>
                                        <p:tgtEl>
                                          <p:spTgt spid="23"/>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24"/>
                                        </p:tgtEl>
                                        <p:attrNameLst>
                                          <p:attrName>style.visibility</p:attrName>
                                        </p:attrNameLst>
                                      </p:cBhvr>
                                      <p:to>
                                        <p:strVal val="visible"/>
                                      </p:to>
                                    </p:set>
                                    <p:anim calcmode="lin" valueType="num">
                                      <p:cBhvr additive="base">
                                        <p:cTn id="11" dur="500" fill="hold"/>
                                        <p:tgtEl>
                                          <p:spTgt spid="24"/>
                                        </p:tgtEl>
                                        <p:attrNameLst>
                                          <p:attrName>ppt_x</p:attrName>
                                        </p:attrNameLst>
                                      </p:cBhvr>
                                      <p:tavLst>
                                        <p:tav tm="0">
                                          <p:val>
                                            <p:strVal val="#ppt_x"/>
                                          </p:val>
                                        </p:tav>
                                        <p:tav tm="100000">
                                          <p:val>
                                            <p:strVal val="#ppt_x"/>
                                          </p:val>
                                        </p:tav>
                                      </p:tavLst>
                                    </p:anim>
                                    <p:anim calcmode="lin" valueType="num">
                                      <p:cBhvr additive="base">
                                        <p:cTn id="12" dur="500" fill="hold"/>
                                        <p:tgtEl>
                                          <p:spTgt spid="24"/>
                                        </p:tgtEl>
                                        <p:attrNameLst>
                                          <p:attrName>ppt_y</p:attrName>
                                        </p:attrNameLst>
                                      </p:cBhvr>
                                      <p:tavLst>
                                        <p:tav tm="0">
                                          <p:val>
                                            <p:strVal val="1+#ppt_h/2"/>
                                          </p:val>
                                        </p:tav>
                                        <p:tav tm="100000">
                                          <p:val>
                                            <p:strVal val="#ppt_y"/>
                                          </p:val>
                                        </p:tav>
                                      </p:tavLst>
                                    </p:anim>
                                  </p:childTnLst>
                                </p:cTn>
                              </p:par>
                              <p:par>
                                <p:cTn id="13" presetID="2" presetClass="entr" presetSubtype="4" dur="500" fill="hold" grpId="1"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ppt_x"/>
                                          </p:val>
                                        </p:tav>
                                        <p:tav tm="100000">
                                          <p:val>
                                            <p:strVal val="#ppt_x"/>
                                          </p:val>
                                        </p:tav>
                                      </p:tavLst>
                                    </p:anim>
                                    <p:anim calcmode="lin" valueType="num">
                                      <p:cBhvr additive="base">
                                        <p:cTn id="16" dur="500" fill="hold"/>
                                        <p:tgtEl>
                                          <p:spTgt spid="3"/>
                                        </p:tgtEl>
                                        <p:attrNameLst>
                                          <p:attrName>ppt_y</p:attrName>
                                        </p:attrNameLst>
                                      </p:cBhvr>
                                      <p:tavLst>
                                        <p:tav tm="0">
                                          <p:val>
                                            <p:strVal val="1+#ppt_h/2"/>
                                          </p:val>
                                        </p:tav>
                                        <p:tav tm="100000">
                                          <p:val>
                                            <p:strVal val="#ppt_y"/>
                                          </p:val>
                                        </p:tav>
                                      </p:tavLst>
                                    </p:anim>
                                  </p:childTnLst>
                                </p:cTn>
                              </p:par>
                              <p:par>
                                <p:cTn id="17" presetID="2" presetClass="entr" presetSubtype="4" dur="500" fill="hold" grpId="2" nodeType="withEffect">
                                  <p:stCondLst>
                                    <p:cond delay="0"/>
                                  </p:stCondLst>
                                  <p:childTnLst>
                                    <p:set>
                                      <p:cBhvr>
                                        <p:cTn id="18" dur="1" fill="hold">
                                          <p:stCondLst>
                                            <p:cond delay="0"/>
                                          </p:stCondLst>
                                        </p:cTn>
                                        <p:tgtEl>
                                          <p:spTgt spid="29"/>
                                        </p:tgtEl>
                                        <p:attrNameLst>
                                          <p:attrName>style.visibility</p:attrName>
                                        </p:attrNameLst>
                                      </p:cBhvr>
                                      <p:to>
                                        <p:strVal val="visible"/>
                                      </p:to>
                                    </p:set>
                                    <p:anim calcmode="lin" valueType="num">
                                      <p:cBhvr additive="base">
                                        <p:cTn id="19" dur="500" fill="hold"/>
                                        <p:tgtEl>
                                          <p:spTgt spid="29"/>
                                        </p:tgtEl>
                                        <p:attrNameLst>
                                          <p:attrName>ppt_x</p:attrName>
                                        </p:attrNameLst>
                                      </p:cBhvr>
                                      <p:tavLst>
                                        <p:tav tm="0">
                                          <p:val>
                                            <p:strVal val="#ppt_x"/>
                                          </p:val>
                                        </p:tav>
                                        <p:tav tm="100000">
                                          <p:val>
                                            <p:strVal val="#ppt_x"/>
                                          </p:val>
                                        </p:tav>
                                      </p:tavLst>
                                    </p:anim>
                                    <p:anim calcmode="lin" valueType="num">
                                      <p:cBhvr additive="base">
                                        <p:cTn id="20" dur="500" fill="hold"/>
                                        <p:tgtEl>
                                          <p:spTgt spid="29"/>
                                        </p:tgtEl>
                                        <p:attrNameLst>
                                          <p:attrName>ppt_y</p:attrName>
                                        </p:attrNameLst>
                                      </p:cBhvr>
                                      <p:tavLst>
                                        <p:tav tm="0">
                                          <p:val>
                                            <p:strVal val="1+#ppt_h/2"/>
                                          </p:val>
                                        </p:tav>
                                        <p:tav tm="100000">
                                          <p:val>
                                            <p:strVal val="#ppt_y"/>
                                          </p:val>
                                        </p:tav>
                                      </p:tavLst>
                                    </p:anim>
                                  </p:childTnLst>
                                </p:cTn>
                              </p:par>
                              <p:par>
                                <p:cTn id="21" presetID="2" presetClass="entr" presetSubtype="4" dur="500" fill="hold" grpId="3" nodeType="withEffect">
                                  <p:stCondLst>
                                    <p:cond delay="0"/>
                                  </p:stCondLst>
                                  <p:childTnLst>
                                    <p:set>
                                      <p:cBhvr>
                                        <p:cTn id="22" dur="1" fill="hold">
                                          <p:stCondLst>
                                            <p:cond delay="0"/>
                                          </p:stCondLst>
                                        </p:cTn>
                                        <p:tgtEl>
                                          <p:spTgt spid="30"/>
                                        </p:tgtEl>
                                        <p:attrNameLst>
                                          <p:attrName>style.visibility</p:attrName>
                                        </p:attrNameLst>
                                      </p:cBhvr>
                                      <p:to>
                                        <p:strVal val="visible"/>
                                      </p:to>
                                    </p:set>
                                    <p:anim calcmode="lin" valueType="num">
                                      <p:cBhvr additive="base">
                                        <p:cTn id="23" dur="500" fill="hold"/>
                                        <p:tgtEl>
                                          <p:spTgt spid="30"/>
                                        </p:tgtEl>
                                        <p:attrNameLst>
                                          <p:attrName>ppt_x</p:attrName>
                                        </p:attrNameLst>
                                      </p:cBhvr>
                                      <p:tavLst>
                                        <p:tav tm="0">
                                          <p:val>
                                            <p:strVal val="#ppt_x"/>
                                          </p:val>
                                        </p:tav>
                                        <p:tav tm="100000">
                                          <p:val>
                                            <p:strVal val="#ppt_x"/>
                                          </p:val>
                                        </p:tav>
                                      </p:tavLst>
                                    </p:anim>
                                    <p:anim calcmode="lin" valueType="num">
                                      <p:cBhvr additive="base">
                                        <p:cTn id="2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25" fill="hold" nodeType="clickPar">
                      <p:stCondLst>
                        <p:cond delay="indefinite"/>
                        <p:cond evt="onBegin" delay="0">
                          <p:tn val="24"/>
                        </p:cond>
                      </p:stCondLst>
                      <p:childTnLst>
                        <p:par>
                          <p:cTn id="26" fill="hold" nodeType="afterGroup">
                            <p:stCondLst>
                              <p:cond delay="0"/>
                            </p:stCondLst>
                            <p:childTnLst>
                              <p:par>
                                <p:cTn id="27" presetID="2" presetClass="entr" presetSubtype="2" dur="500" fill="hold" nodeType="clickEffect">
                                  <p:stCondLst>
                                    <p:cond delay="0"/>
                                  </p:stCondLst>
                                  <p:childTnLst>
                                    <p:set>
                                      <p:cBhvr>
                                        <p:cTn id="28" dur="1" fill="hold">
                                          <p:stCondLst>
                                            <p:cond delay="0"/>
                                          </p:stCondLst>
                                        </p:cTn>
                                        <p:tgtEl>
                                          <p:spTgt spid="32"/>
                                        </p:tgtEl>
                                        <p:attrNameLst>
                                          <p:attrName>style.visibility</p:attrName>
                                        </p:attrNameLst>
                                      </p:cBhvr>
                                      <p:to>
                                        <p:strVal val="visible"/>
                                      </p:to>
                                    </p:set>
                                    <p:anim calcmode="lin" valueType="num">
                                      <p:cBhvr additive="base">
                                        <p:cTn id="29" dur="500" fill="hold"/>
                                        <p:tgtEl>
                                          <p:spTgt spid="32"/>
                                        </p:tgtEl>
                                        <p:attrNameLst>
                                          <p:attrName>ppt_x</p:attrName>
                                        </p:attrNameLst>
                                      </p:cBhvr>
                                      <p:tavLst>
                                        <p:tav tm="0">
                                          <p:val>
                                            <p:strVal val="1+#ppt_w/2"/>
                                          </p:val>
                                        </p:tav>
                                        <p:tav tm="100000">
                                          <p:val>
                                            <p:strVal val="#ppt_x"/>
                                          </p:val>
                                        </p:tav>
                                      </p:tavLst>
                                    </p:anim>
                                    <p:anim calcmode="lin" valueType="num">
                                      <p:cBhvr additive="base">
                                        <p:cTn id="30" dur="500" fill="hold"/>
                                        <p:tgtEl>
                                          <p:spTgt spid="32"/>
                                        </p:tgtEl>
                                        <p:attrNameLst>
                                          <p:attrName>ppt_y</p:attrName>
                                        </p:attrNameLst>
                                      </p:cBhvr>
                                      <p:tavLst>
                                        <p:tav tm="0">
                                          <p:val>
                                            <p:strVal val="#ppt_y"/>
                                          </p:val>
                                        </p:tav>
                                        <p:tav tm="100000">
                                          <p:val>
                                            <p:strVal val="#ppt_y"/>
                                          </p:val>
                                        </p:tav>
                                      </p:tavLst>
                                    </p:anim>
                                  </p:childTnLst>
                                </p:cTn>
                              </p:par>
                              <p:par>
                                <p:cTn id="31" presetID="2" presetClass="entr" presetSubtype="2" dur="500" fill="hold" grpId="4" nodeType="withEffect">
                                  <p:stCondLst>
                                    <p:cond delay="0"/>
                                  </p:stCondLst>
                                  <p:childTnLst>
                                    <p:set>
                                      <p:cBhvr>
                                        <p:cTn id="32" dur="1" fill="hold">
                                          <p:stCondLst>
                                            <p:cond delay="0"/>
                                          </p:stCondLst>
                                        </p:cTn>
                                        <p:tgtEl>
                                          <p:spTgt spid="10"/>
                                        </p:tgtEl>
                                        <p:attrNameLst>
                                          <p:attrName>style.visibility</p:attrName>
                                        </p:attrNameLst>
                                      </p:cBhvr>
                                      <p:to>
                                        <p:strVal val="visible"/>
                                      </p:to>
                                    </p:set>
                                    <p:anim calcmode="lin" valueType="num">
                                      <p:cBhvr additive="base">
                                        <p:cTn id="33" dur="500" fill="hold"/>
                                        <p:tgtEl>
                                          <p:spTgt spid="10"/>
                                        </p:tgtEl>
                                        <p:attrNameLst>
                                          <p:attrName>ppt_x</p:attrName>
                                        </p:attrNameLst>
                                      </p:cBhvr>
                                      <p:tavLst>
                                        <p:tav tm="0">
                                          <p:val>
                                            <p:strVal val="1+#ppt_w/2"/>
                                          </p:val>
                                        </p:tav>
                                        <p:tav tm="100000">
                                          <p:val>
                                            <p:strVal val="#ppt_x"/>
                                          </p:val>
                                        </p:tav>
                                      </p:tavLst>
                                    </p:anim>
                                    <p:anim calcmode="lin" valueType="num">
                                      <p:cBhvr additive="base">
                                        <p:cTn id="34"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3" grpId="1"/>
      <p:bldP spid="29" grpId="2"/>
      <p:bldP spid="30" grpId="3"/>
      <p:bldP spid="10" grpId="4"/>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0" y="1643197"/>
            <a:ext cx="9144000" cy="1715205"/>
          </a:xfrm>
          <a:prstGeom prst="rect">
            <a:avLst/>
          </a:prstGeom>
          <a:solidFill>
            <a:srgbClr val="23363D"/>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8" name="矩形 259"/>
          <p:cNvSpPr>
            <a:spLocks noChangeArrowheads="1"/>
          </p:cNvSpPr>
          <p:nvPr/>
        </p:nvSpPr>
        <p:spPr bwMode="auto">
          <a:xfrm>
            <a:off x="3995936" y="1952007"/>
            <a:ext cx="3600400" cy="11309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pc="300">
                <a:solidFill>
                  <a:schemeClr val="bg1"/>
                </a:solidFill>
                <a:latin typeface="Arial" pitchFamily="34" charset="0"/>
                <a:cs typeface="Arial" pitchFamily="34" charset="0"/>
              </a:rPr>
              <a:t>公司总体质量状况及分析</a:t>
            </a:r>
          </a:p>
        </p:txBody>
      </p:sp>
      <p:grpSp>
        <p:nvGrpSpPr>
          <p:cNvPr id="5" name="组合 4"/>
          <p:cNvGrpSpPr/>
          <p:nvPr/>
        </p:nvGrpSpPr>
        <p:grpSpPr>
          <a:xfrm>
            <a:off x="1093023" y="1129401"/>
            <a:ext cx="3160058" cy="3269826"/>
            <a:chOff x="1093023" y="1129401"/>
            <a:chExt cx="3160058" cy="3269826"/>
          </a:xfrm>
        </p:grpSpPr>
        <p:sp>
          <p:nvSpPr>
            <p:cNvPr id="12" name="椭圆 11"/>
            <p:cNvSpPr/>
            <p:nvPr/>
          </p:nvSpPr>
          <p:spPr>
            <a:xfrm flipH="1">
              <a:off x="2711936" y="1129401"/>
              <a:ext cx="386780" cy="386830"/>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3" name="椭圆 12"/>
            <p:cNvSpPr/>
            <p:nvPr/>
          </p:nvSpPr>
          <p:spPr>
            <a:xfrm flipH="1">
              <a:off x="2987824" y="2626731"/>
              <a:ext cx="386780" cy="386830"/>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4" name="椭圆 13"/>
            <p:cNvSpPr/>
            <p:nvPr/>
          </p:nvSpPr>
          <p:spPr>
            <a:xfrm flipH="1">
              <a:off x="1303261" y="2820146"/>
              <a:ext cx="354816" cy="354862"/>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5" name="椭圆 14"/>
            <p:cNvSpPr/>
            <p:nvPr/>
          </p:nvSpPr>
          <p:spPr>
            <a:xfrm flipH="1">
              <a:off x="1767701" y="3485368"/>
              <a:ext cx="409779" cy="409832"/>
            </a:xfrm>
            <a:prstGeom prst="ellipse">
              <a:avLst/>
            </a:prstGeom>
            <a:gradFill>
              <a:gsLst>
                <a:gs pos="0">
                  <a:srgbClr val="D7D9E1"/>
                </a:gs>
                <a:gs pos="100000">
                  <a:schemeClr val="bg1"/>
                </a:gs>
              </a:gsLst>
              <a:lin ang="5400000" scaled="1"/>
            </a:gradFill>
            <a:ln w="12700" cap="flat" cmpd="sng" algn="ctr">
              <a:solidFill>
                <a:schemeClr val="bg1"/>
              </a:solidFill>
              <a:prstDash val="solid"/>
              <a:miter lim="800000"/>
            </a:ln>
            <a:effectLst>
              <a:outerShdw blurRad="254000" dist="635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6" name="椭圆 15"/>
            <p:cNvSpPr/>
            <p:nvPr/>
          </p:nvSpPr>
          <p:spPr>
            <a:xfrm>
              <a:off x="1376693" y="1523906"/>
              <a:ext cx="1759176" cy="175917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10" name="图片 9"/>
            <p:cNvPicPr>
              <a:picLocks noChangeAspect="1"/>
            </p:cNvPicPr>
            <p:nvPr/>
          </p:nvPicPr>
          <p:blipFill>
            <a:blip r:embed="rId2">
              <a:extLst>
                <a:ext uri="{28A0092B-C50C-407E-A947-70E740481C1C}">
                  <a14:useLocalDpi xmlns:a14="http://schemas.microsoft.com/office/drawing/2010/main"/>
                </a:ext>
              </a:extLst>
            </a:blip>
            <a:stretch>
              <a:fillRect/>
            </a:stretch>
          </p:blipFill>
          <p:spPr>
            <a:xfrm rot="1162490">
              <a:off x="1093023" y="1581458"/>
              <a:ext cx="3160058" cy="2817769"/>
            </a:xfrm>
            <a:prstGeom prst="rect">
              <a:avLst/>
            </a:prstGeom>
          </p:spPr>
        </p:pic>
        <p:sp>
          <p:nvSpPr>
            <p:cNvPr id="18" name="椭圆 17"/>
            <p:cNvSpPr/>
            <p:nvPr/>
          </p:nvSpPr>
          <p:spPr>
            <a:xfrm flipH="1">
              <a:off x="1253057" y="1335843"/>
              <a:ext cx="514644" cy="514710"/>
            </a:xfrm>
            <a:prstGeom prst="ellipse">
              <a:avLst/>
            </a:prstGeom>
            <a:gradFill>
              <a:gsLst>
                <a:gs pos="0">
                  <a:srgbClr val="D7D9E1"/>
                </a:gs>
                <a:gs pos="100000">
                  <a:schemeClr val="bg1"/>
                </a:gs>
              </a:gsLst>
              <a:lin ang="5400000" scaled="1"/>
            </a:gradFill>
            <a:ln w="12700" cap="flat" cmpd="sng" algn="ctr">
              <a:solidFill>
                <a:schemeClr val="bg1"/>
              </a:solidFill>
              <a:prstDash val="solid"/>
              <a:miter lim="800000"/>
            </a:ln>
            <a:effectLst>
              <a:outerShdw blurRad="254000" dist="635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28" name="矩形 259"/>
          <p:cNvSpPr>
            <a:spLocks noChangeArrowheads="1"/>
          </p:cNvSpPr>
          <p:nvPr/>
        </p:nvSpPr>
        <p:spPr bwMode="auto">
          <a:xfrm>
            <a:off x="1475656" y="1785820"/>
            <a:ext cx="1561914" cy="1254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7200" cap="all" spc="213">
                <a:solidFill>
                  <a:srgbClr val="980000"/>
                </a:solidFill>
                <a:latin typeface="Impact" panose="020b0806030902050204" pitchFamily="34" charset="0"/>
                <a:cs typeface="Arial" pitchFamily="34" charset="0"/>
              </a:rPr>
              <a:t>02</a:t>
            </a:r>
            <a:endParaRPr lang="zh-CN" altLang="en-US" sz="7200" cap="all" spc="213">
              <a:solidFill>
                <a:srgbClr val="980000"/>
              </a:solidFill>
              <a:latin typeface="Impact" panose="020b0806030902050204" pitchFamily="34" charset="0"/>
              <a:cs typeface="Arial" pitchFamily="34" charset="0"/>
            </a:endParaRPr>
          </a:p>
        </p:txBody>
      </p:sp>
    </p:spTree>
    <p:extLst>
      <p:ext uri="{BB962C8B-B14F-4D97-AF65-F5344CB8AC3E}">
        <p14:creationId xmlns:p14="http://schemas.microsoft.com/office/powerpoint/2010/main" val="234328025"/>
      </p:ext>
    </p:extLst>
  </p:cSld>
  <p:clrMapOvr>
    <a:masterClrMapping/>
  </p:clrMapOvr>
  <mc:AlternateContent>
    <mc:Choice xmlns:p14="http://schemas.microsoft.com/office/powerpoint/2010/main" Requires="p14">
      <p:transition spd="slow" advClick="0" advTm="3000" p14:dur="1250">
        <p14:flip dir="r"/>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42" presetClass="entr" presetSubtype="0" dur="100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00"/>
                                        <p:tgtEl>
                                          <p:spTgt spid="5"/>
                                        </p:tgtEl>
                                      </p:cBhvr>
                                    </p:animEffect>
                                    <p:anim calcmode="lin" valueType="num">
                                      <p:cBhvr>
                                        <p:cTn id="11" dur="1000" fill="hold"/>
                                        <p:tgtEl>
                                          <p:spTgt spid="5"/>
                                        </p:tgtEl>
                                        <p:attrNameLst>
                                          <p:attrName>ppt_x</p:attrName>
                                        </p:attrNameLst>
                                      </p:cBhvr>
                                      <p:tavLst>
                                        <p:tav tm="0">
                                          <p:val>
                                            <p:strVal val="#ppt_x"/>
                                          </p:val>
                                        </p:tav>
                                        <p:tav tm="100000">
                                          <p:val>
                                            <p:strVal val="#ppt_x"/>
                                          </p:val>
                                        </p:tav>
                                      </p:tavLst>
                                    </p:anim>
                                    <p:anim calcmode="lin" valueType="num">
                                      <p:cBhvr>
                                        <p:cTn id="12" dur="1000" fill="hold"/>
                                        <p:tgtEl>
                                          <p:spTgt spid="5"/>
                                        </p:tgtEl>
                                        <p:attrNameLst>
                                          <p:attrName>ppt_y</p:attrName>
                                        </p:attrNameLst>
                                      </p:cBhvr>
                                      <p:tavLst>
                                        <p:tav tm="0">
                                          <p:val>
                                            <p:strVal val="#ppt_y+.1"/>
                                          </p:val>
                                        </p:tav>
                                        <p:tav tm="100000">
                                          <p:val>
                                            <p:strVal val="#ppt_y"/>
                                          </p:val>
                                        </p:tav>
                                      </p:tavLst>
                                    </p:anim>
                                  </p:childTnLst>
                                </p:cTn>
                              </p:par>
                            </p:childTnLst>
                          </p:cTn>
                        </p:par>
                        <p:par>
                          <p:cTn id="13" fill="hold" nodeType="afterGroup">
                            <p:stCondLst>
                              <p:cond delay="1000"/>
                            </p:stCondLst>
                            <p:childTnLst>
                              <p:par>
                                <p:cTn id="14" presetID="41" presetClass="entr" presetSubtype="0" dur="500" fill="hold" grpId="3" nodeType="afterEffect">
                                  <p:stCondLst>
                                    <p:cond delay="1000"/>
                                  </p:stCondLst>
                                  <p:iterate type="lt">
                                    <p:tmPct val="10000"/>
                                  </p:iterate>
                                  <p:childTnLst>
                                    <p:set>
                                      <p:cBhvr>
                                        <p:cTn id="15" dur="1" fill="hold">
                                          <p:stCondLst>
                                            <p:cond delay="0"/>
                                          </p:stCondLst>
                                        </p:cTn>
                                        <p:tgtEl>
                                          <p:spTgt spid="28"/>
                                        </p:tgtEl>
                                        <p:attrNameLst>
                                          <p:attrName>style.visibility</p:attrName>
                                        </p:attrNameLst>
                                      </p:cBhvr>
                                      <p:to>
                                        <p:strVal val="visible"/>
                                      </p:to>
                                    </p:set>
                                    <p:anim calcmode="lin" valueType="num">
                                      <p:cBhvr>
                                        <p:cTn id="16" dur="500" fill="hold"/>
                                        <p:tgtEl>
                                          <p:spTgt spid="28"/>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28"/>
                                        </p:tgtEl>
                                        <p:attrNameLst>
                                          <p:attrName>ppt_y</p:attrName>
                                        </p:attrNameLst>
                                      </p:cBhvr>
                                      <p:tavLst>
                                        <p:tav tm="0">
                                          <p:val>
                                            <p:strVal val="#ppt_y"/>
                                          </p:val>
                                        </p:tav>
                                        <p:tav tm="100000">
                                          <p:val>
                                            <p:strVal val="#ppt_y"/>
                                          </p:val>
                                        </p:tav>
                                      </p:tavLst>
                                    </p:anim>
                                    <p:anim calcmode="lin" valueType="num">
                                      <p:cBhvr>
                                        <p:cTn id="18" dur="500" fill="hold"/>
                                        <p:tgtEl>
                                          <p:spTgt spid="28"/>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28"/>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28"/>
                                        </p:tgtEl>
                                      </p:cBhvr>
                                    </p:animEffect>
                                  </p:childTnLst>
                                </p:cTn>
                              </p:par>
                            </p:childTnLst>
                          </p:cTn>
                        </p:par>
                        <p:par>
                          <p:cTn id="21" fill="hold" nodeType="afterGroup">
                            <p:stCondLst>
                              <p:cond delay="2500"/>
                            </p:stCondLst>
                            <p:childTnLst>
                              <p:par>
                                <p:cTn id="22" presetID="26" presetClass="emph" presetSubtype="0" dur="500" fill="hold" grpId="4" nodeType="afterEffect">
                                  <p:stCondLst>
                                    <p:cond delay="1550"/>
                                  </p:stCondLst>
                                  <p:iterate type="lt">
                                    <p:tmPct val="0"/>
                                  </p:iterate>
                                  <p:childTnLst>
                                    <p:animEffect transition="out" filter="fade">
                                      <p:cBhvr>
                                        <p:cTn id="23" dur="500" tmFilter="0, 0; .2, .5; .8, .5; 1, 0"/>
                                        <p:tgtEl>
                                          <p:spTgt spid="28"/>
                                        </p:tgtEl>
                                      </p:cBhvr>
                                    </p:animEffect>
                                    <p:animScale>
                                      <p:cBhvr>
                                        <p:cTn id="24" dur="250" autoRev="1" fill="hold"/>
                                        <p:tgtEl>
                                          <p:spTgt spid="28"/>
                                        </p:tgtEl>
                                      </p:cBhvr>
                                      <p:by x="105000" y="105000"/>
                                    </p:animScale>
                                  </p:childTnLst>
                                </p:cTn>
                              </p:par>
                            </p:childTnLst>
                          </p:cTn>
                        </p:par>
                      </p:childTnLst>
                    </p:cTn>
                  </p:par>
                  <p:par>
                    <p:cTn id="25" fill="hold" nodeType="clickPar">
                      <p:stCondLst>
                        <p:cond delay="indefinite"/>
                        <p:cond evt="onBegin" delay="0">
                          <p:tn val="24"/>
                        </p:cond>
                      </p:stCondLst>
                      <p:childTnLst>
                        <p:par>
                          <p:cTn id="26" fill="hold" nodeType="afterGroup">
                            <p:stCondLst>
                              <p:cond delay="0"/>
                            </p:stCondLst>
                            <p:childTnLst>
                              <p:par>
                                <p:cTn id="27" presetID="41" presetClass="entr" presetSubtype="0" dur="500" fill="hold" grpId="1" nodeType="clickEffect">
                                  <p:stCondLst>
                                    <p:cond delay="0"/>
                                  </p:stCondLst>
                                  <p:iterate type="lt">
                                    <p:tmPct val="10000"/>
                                  </p:iterate>
                                  <p:childTnLst>
                                    <p:set>
                                      <p:cBhvr>
                                        <p:cTn id="28" dur="1" fill="hold">
                                          <p:stCondLst>
                                            <p:cond delay="0"/>
                                          </p:stCondLst>
                                        </p:cTn>
                                        <p:tgtEl>
                                          <p:spTgt spid="8"/>
                                        </p:tgtEl>
                                        <p:attrNameLst>
                                          <p:attrName>style.visibility</p:attrName>
                                        </p:attrNameLst>
                                      </p:cBhvr>
                                      <p:to>
                                        <p:strVal val="visible"/>
                                      </p:to>
                                    </p:set>
                                    <p:anim calcmode="lin" valueType="num">
                                      <p:cBhvr>
                                        <p:cTn id="29"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30" dur="500" fill="hold"/>
                                        <p:tgtEl>
                                          <p:spTgt spid="8"/>
                                        </p:tgtEl>
                                        <p:attrNameLst>
                                          <p:attrName>ppt_y</p:attrName>
                                        </p:attrNameLst>
                                      </p:cBhvr>
                                      <p:tavLst>
                                        <p:tav tm="0">
                                          <p:val>
                                            <p:strVal val="#ppt_y"/>
                                          </p:val>
                                        </p:tav>
                                        <p:tav tm="100000">
                                          <p:val>
                                            <p:strVal val="#ppt_y"/>
                                          </p:val>
                                        </p:tav>
                                      </p:tavLst>
                                    </p:anim>
                                    <p:anim calcmode="lin" valueType="num">
                                      <p:cBhvr>
                                        <p:cTn id="31"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32"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33" dur="500" tmFilter="0,0; .5, 1; 1, 1"/>
                                        <p:tgtEl>
                                          <p:spTgt spid="8"/>
                                        </p:tgtEl>
                                      </p:cBhvr>
                                    </p:animEffect>
                                  </p:childTnLst>
                                </p:cTn>
                              </p:par>
                            </p:childTnLst>
                          </p:cTn>
                        </p:par>
                        <p:par>
                          <p:cTn id="34" fill="hold" nodeType="afterGroup">
                            <p:stCondLst>
                              <p:cond delay="500"/>
                            </p:stCondLst>
                            <p:childTnLst>
                              <p:par>
                                <p:cTn id="35" presetID="26" presetClass="emph" presetSubtype="0" dur="500" fill="hold" grpId="2" nodeType="afterEffect">
                                  <p:stCondLst>
                                    <p:cond delay="1000"/>
                                  </p:stCondLst>
                                  <p:iterate type="lt">
                                    <p:tmPct val="0"/>
                                  </p:iterate>
                                  <p:childTnLst>
                                    <p:animEffect transition="out" filter="fade">
                                      <p:cBhvr>
                                        <p:cTn id="36" dur="500" tmFilter="0, 0; .2, .5; .8, .5; 1, 0"/>
                                        <p:tgtEl>
                                          <p:spTgt spid="8"/>
                                        </p:tgtEl>
                                      </p:cBhvr>
                                    </p:animEffect>
                                    <p:animScale>
                                      <p:cBhvr>
                                        <p:cTn id="37" dur="250" autoRev="1" fill="hold"/>
                                        <p:tgtEl>
                                          <p:spTgt spid="8"/>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8" grpId="2"/>
      <p:bldP spid="28" grpId="3"/>
      <p:bldP spid="28" grpId="4"/>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5724128" y="1563638"/>
            <a:ext cx="1800493" cy="350865"/>
          </a:xfrm>
          <a:prstGeom prst="rect">
            <a:avLst/>
          </a:prstGeom>
        </p:spPr>
        <p:txBody>
          <a:bodyPr wrap="non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b="1">
                <a:solidFill>
                  <a:srgbClr val="23363D"/>
                </a:solidFill>
              </a:rPr>
              <a:t>实际完成情况说明：</a:t>
            </a:r>
          </a:p>
        </p:txBody>
      </p:sp>
      <p:sp>
        <p:nvSpPr>
          <p:cNvPr id="7" name="文本框 6"/>
          <p:cNvSpPr txBox="1"/>
          <p:nvPr/>
        </p:nvSpPr>
        <p:spPr>
          <a:xfrm>
            <a:off x="5724128" y="1990572"/>
            <a:ext cx="2664296" cy="1938992"/>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000">
                <a:solidFill>
                  <a:schemeClr val="tx1">
                    <a:lumMod val="65000"/>
                    <a:lumOff val="35000"/>
                  </a:schemeClr>
                </a:solidFill>
              </a:rPr>
              <a:t>单击文本框对图表信息加描述单击文本框对图表信息加以描述；</a:t>
            </a:r>
          </a:p>
          <a:p>
            <a:pPr>
              <a:lnSpc>
                <a:spcPct val="120000"/>
              </a:lnSpc>
            </a:pPr>
            <a:r>
              <a:rPr lang="zh-CN" altLang="en-US" sz="1000">
                <a:solidFill>
                  <a:schemeClr val="tx1">
                    <a:lumMod val="65000"/>
                    <a:lumOff val="35000"/>
                  </a:schemeClr>
                </a:solidFill>
              </a:rPr>
              <a:t>单击文本框对图表信息加以描述单文本框对图表信息加以描述；</a:t>
            </a:r>
          </a:p>
          <a:p>
            <a:pPr>
              <a:lnSpc>
                <a:spcPct val="120000"/>
              </a:lnSpc>
            </a:pPr>
            <a:r>
              <a:rPr lang="zh-CN" altLang="en-US" sz="1000">
                <a:solidFill>
                  <a:schemeClr val="tx1">
                    <a:lumMod val="65000"/>
                    <a:lumOff val="35000"/>
                  </a:schemeClr>
                </a:solidFill>
              </a:rPr>
              <a:t>单击文本框对图信息加以描述单击文本框对图表信息加以描述；</a:t>
            </a:r>
            <a:endParaRPr lang="en-US" altLang="zh-CN" sz="1000">
              <a:solidFill>
                <a:schemeClr val="tx1">
                  <a:lumMod val="65000"/>
                  <a:lumOff val="35000"/>
                </a:schemeClr>
              </a:solidFill>
            </a:endParaRPr>
          </a:p>
          <a:p>
            <a:pPr>
              <a:lnSpc>
                <a:spcPct val="120000"/>
              </a:lnSpc>
            </a:pPr>
            <a:endParaRPr lang="en-US" altLang="zh-CN" sz="1000">
              <a:solidFill>
                <a:schemeClr val="tx1">
                  <a:lumMod val="65000"/>
                  <a:lumOff val="35000"/>
                </a:schemeClr>
              </a:solidFill>
            </a:endParaRPr>
          </a:p>
          <a:p>
            <a:pPr>
              <a:lnSpc>
                <a:spcPct val="120000"/>
              </a:lnSpc>
            </a:pPr>
            <a:r>
              <a:rPr lang="zh-CN" altLang="en-US" sz="1000">
                <a:solidFill>
                  <a:schemeClr val="tx1">
                    <a:lumMod val="65000"/>
                    <a:lumOff val="35000"/>
                  </a:schemeClr>
                </a:solidFill>
              </a:rPr>
              <a:t>单击文本图表信息加以描述单击文本框对图表信息加以描述；</a:t>
            </a:r>
          </a:p>
          <a:p>
            <a:pPr>
              <a:lnSpc>
                <a:spcPct val="120000"/>
              </a:lnSpc>
            </a:pPr>
            <a:endParaRPr lang="zh-CN" altLang="en-US" sz="1000">
              <a:solidFill>
                <a:schemeClr val="tx1">
                  <a:lumMod val="65000"/>
                  <a:lumOff val="35000"/>
                </a:schemeClr>
              </a:solidFill>
            </a:endParaRPr>
          </a:p>
        </p:txBody>
      </p:sp>
      <p:grpSp>
        <p:nvGrpSpPr>
          <p:cNvPr id="3" name="组合 2"/>
          <p:cNvGrpSpPr/>
          <p:nvPr/>
        </p:nvGrpSpPr>
        <p:grpSpPr>
          <a:xfrm>
            <a:off x="312377" y="1347614"/>
            <a:ext cx="4752528" cy="3067561"/>
            <a:chOff x="312377" y="1347614"/>
            <a:chExt cx="4752528" cy="3067561"/>
          </a:xfrm>
        </p:grpSpPr>
        <p:grpSp>
          <p:nvGrpSpPr>
            <p:cNvPr id="22" name="组合 21"/>
            <p:cNvGrpSpPr/>
            <p:nvPr/>
          </p:nvGrpSpPr>
          <p:grpSpPr>
            <a:xfrm>
              <a:off x="312377" y="1347614"/>
              <a:ext cx="4752528" cy="3067561"/>
              <a:chOff x="2582250" y="5541358"/>
              <a:chExt cx="2076669" cy="857037"/>
            </a:xfrm>
          </p:grpSpPr>
          <p:sp>
            <p:nvSpPr>
              <p:cNvPr id="23" name="圆角矩形 22"/>
              <p:cNvSpPr/>
              <p:nvPr/>
            </p:nvSpPr>
            <p:spPr bwMode="auto">
              <a:xfrm>
                <a:off x="2582250" y="5541358"/>
                <a:ext cx="2076669" cy="857037"/>
              </a:xfrm>
              <a:prstGeom prst="roundRect">
                <a:avLst>
                  <a:gd name="adj" fmla="val 10568"/>
                </a:avLst>
              </a:prstGeom>
              <a:gradFill>
                <a:gsLst>
                  <a:gs pos="0">
                    <a:schemeClr val="bg1">
                      <a:lumMod val="82000"/>
                      <a:lumOff val="18000"/>
                    </a:schemeClr>
                  </a:gs>
                  <a:gs pos="47000">
                    <a:srgbClr val="F5F5F5"/>
                  </a:gs>
                  <a:gs pos="100000">
                    <a:schemeClr val="bg1">
                      <a:lumMod val="95000"/>
                      <a:lumOff val="5000"/>
                    </a:schemeClr>
                  </a:gs>
                </a:gsLst>
                <a:lin ang="18900000" scaled="0"/>
              </a:gradFill>
              <a:ln w="7938" cap="flat">
                <a:noFill/>
                <a:prstDash val="solid"/>
                <a:miter lim="800000"/>
              </a:ln>
              <a:effectLst>
                <a:outerShdw blurRad="228600" dist="114300" dir="2700000" algn="tl" rotWithShape="0">
                  <a:prstClr val="black">
                    <a:alpha val="25000"/>
                  </a:prstClr>
                </a:outerShdw>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sp>
            <p:nvSpPr>
              <p:cNvPr id="24" name="圆角矩形 23"/>
              <p:cNvSpPr/>
              <p:nvPr/>
            </p:nvSpPr>
            <p:spPr bwMode="auto">
              <a:xfrm>
                <a:off x="2672136" y="5580967"/>
                <a:ext cx="1957271" cy="777819"/>
              </a:xfrm>
              <a:prstGeom prst="roundRect">
                <a:avLst>
                  <a:gd name="adj" fmla="val 10568"/>
                </a:avLst>
              </a:prstGeom>
              <a:solidFill>
                <a:srgbClr val="23363D"/>
              </a:solidFill>
              <a:ln w="7938" cap="flat">
                <a:noFill/>
                <a:prstDash val="solid"/>
                <a:miter lim="800000"/>
              </a:ln>
              <a:effectLst/>
            </p:spPr>
            <p:txBody>
              <a:bodyPr vert="horz" wrap="square" lIns="86005" tIns="43003" rIns="86005" bIns="43003"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defTabSz="909337" fontAlgn="base">
                  <a:lnSpc>
                    <a:spcPct val="120000"/>
                  </a:lnSpc>
                  <a:spcBef>
                    <a:spcPct val="0"/>
                  </a:spcBef>
                  <a:spcAft>
                    <a:spcPct val="0"/>
                  </a:spcAft>
                </a:pPr>
                <a:endParaRPr lang="zh-CN" altLang="en-US" sz="1787">
                  <a:solidFill>
                    <a:srgbClr val="6C6C6C"/>
                  </a:solidFill>
                  <a:latin typeface="微软雅黑"/>
                </a:endParaRPr>
              </a:p>
            </p:txBody>
          </p:sp>
        </p:grpSp>
        <p:graphicFrame>
          <p:nvGraphicFramePr>
            <p:cNvPr id="14" name="图表 13"/>
            <p:cNvGraphicFramePr/>
            <p:nvPr>
              <p:extLst>
                <p:ext uri="{D42A27DB-BD31-4B8C-83A1-F6EECF244321}">
                  <p14:modId xmlns:p14="http://schemas.microsoft.com/office/powerpoint/2010/main" val="3889071302"/>
                </p:ext>
              </p:extLst>
            </p:nvPr>
          </p:nvGraphicFramePr>
          <p:xfrm>
            <a:off x="711348" y="1495051"/>
            <a:ext cx="4105756" cy="2737171"/>
          </p:xfrm>
          <a:graphic>
            <a:graphicData uri="http://schemas.openxmlformats.org/drawingml/2006/chart">
              <c:chart xmlns:c="http://schemas.openxmlformats.org/drawingml/2006/chart" r:id="rId2"/>
            </a:graphicData>
          </a:graphic>
        </p:graphicFrame>
      </p:grpSp>
      <p:grpSp>
        <p:nvGrpSpPr>
          <p:cNvPr id="8" name="组合 7"/>
          <p:cNvGrpSpPr/>
          <p:nvPr/>
        </p:nvGrpSpPr>
        <p:grpSpPr>
          <a:xfrm>
            <a:off x="0" y="51470"/>
            <a:ext cx="9144000" cy="969003"/>
            <a:chOff x="0" y="51470"/>
            <a:chExt cx="9144000" cy="969003"/>
          </a:xfrm>
        </p:grpSpPr>
        <p:sp>
          <p:nvSpPr>
            <p:cNvPr id="9" name="矩形 8"/>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10" name="矩形 259"/>
            <p:cNvSpPr>
              <a:spLocks noChangeArrowheads="1"/>
            </p:cNvSpPr>
            <p:nvPr/>
          </p:nvSpPr>
          <p:spPr bwMode="auto">
            <a:xfrm>
              <a:off x="1547664" y="228223"/>
              <a:ext cx="3816424" cy="40498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本月质量目标达成情况</a:t>
              </a:r>
            </a:p>
          </p:txBody>
        </p:sp>
        <p:grpSp>
          <p:nvGrpSpPr>
            <p:cNvPr id="11" name="组合 10"/>
            <p:cNvGrpSpPr/>
            <p:nvPr/>
          </p:nvGrpSpPr>
          <p:grpSpPr>
            <a:xfrm>
              <a:off x="298181" y="51470"/>
              <a:ext cx="997645" cy="969003"/>
              <a:chOff x="1287126" y="850656"/>
              <a:chExt cx="997645" cy="969003"/>
            </a:xfrm>
          </p:grpSpPr>
          <p:sp>
            <p:nvSpPr>
              <p:cNvPr id="13" name="椭圆 12"/>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5" name="椭圆 14"/>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6" name="椭圆 15"/>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7" name="椭圆 16"/>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8" name="椭圆 17"/>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19" name="图片 18"/>
              <p:cNvPicPr>
                <a:picLocks noChangeAspect="1"/>
              </p:cNvPicPr>
              <p:nvPr/>
            </p:nvPicPr>
            <p:blipFill>
              <a:blip r:embed="rId3">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20" name="椭圆 19"/>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12" name="矩形 259"/>
            <p:cNvSpPr>
              <a:spLocks noChangeArrowheads="1"/>
            </p:cNvSpPr>
            <p:nvPr/>
          </p:nvSpPr>
          <p:spPr bwMode="auto">
            <a:xfrm>
              <a:off x="435402" y="202980"/>
              <a:ext cx="929612" cy="508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02</a:t>
              </a:r>
              <a:endParaRPr lang="zh-CN" altLang="en-US" sz="2400" cap="all">
                <a:solidFill>
                  <a:srgbClr val="980000"/>
                </a:solidFill>
                <a:latin typeface="Impact" panose="020b0806030902050204" pitchFamily="34" charset="0"/>
                <a:cs typeface="Arial" pitchFamily="34" charset="0"/>
              </a:endParaRPr>
            </a:p>
          </p:txBody>
        </p:sp>
      </p:grpSp>
    </p:spTree>
    <p:extLst>
      <p:ext uri="{BB962C8B-B14F-4D97-AF65-F5344CB8AC3E}">
        <p14:creationId xmlns:p14="http://schemas.microsoft.com/office/powerpoint/2010/main" val="1243484434"/>
      </p:ext>
    </p:extLst>
  </p:cSld>
  <p:clrMapOvr>
    <a:masterClrMapping/>
  </p:clrMapOvr>
  <p:transition spd="slow" advClick="0" advTm="300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0"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nodeType="clickPar">
                      <p:stCondLst>
                        <p:cond delay="indefinite"/>
                        <p:cond evt="onBegin" delay="0">
                          <p:tn val="9"/>
                        </p:cond>
                      </p:stCondLst>
                      <p:childTnLst>
                        <p:par>
                          <p:cTn id="11" fill="hold" nodeType="afterGroup">
                            <p:stCondLst>
                              <p:cond delay="0"/>
                            </p:stCondLst>
                            <p:childTnLst>
                              <p:par>
                                <p:cTn id="12" presetID="2" presetClass="entr" presetSubtype="4" dur="50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par>
                                <p:cTn id="16" presetID="2" presetClass="entr" presetSubtype="4" dur="500" fill="hold" grpId="1" nodeType="with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additive="base">
                                        <p:cTn id="18" dur="500" fill="hold"/>
                                        <p:tgtEl>
                                          <p:spTgt spid="7"/>
                                        </p:tgtEl>
                                        <p:attrNameLst>
                                          <p:attrName>ppt_x</p:attrName>
                                        </p:attrNameLst>
                                      </p:cBhvr>
                                      <p:tavLst>
                                        <p:tav tm="0">
                                          <p:val>
                                            <p:strVal val="#ppt_x"/>
                                          </p:val>
                                        </p:tav>
                                        <p:tav tm="100000">
                                          <p:val>
                                            <p:strVal val="#ppt_x"/>
                                          </p:val>
                                        </p:tav>
                                      </p:tavLst>
                                    </p:anim>
                                    <p:anim calcmode="lin" valueType="num">
                                      <p:cBhvr additive="base">
                                        <p:cTn id="19"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1" name="图表 10"/>
          <p:cNvGraphicFramePr/>
          <p:nvPr>
            <p:extLst>
              <p:ext uri="{D42A27DB-BD31-4B8C-83A1-F6EECF244321}">
                <p14:modId xmlns:p14="http://schemas.microsoft.com/office/powerpoint/2010/main" val="1429916396"/>
              </p:ext>
            </p:extLst>
          </p:nvPr>
        </p:nvGraphicFramePr>
        <p:xfrm>
          <a:off x="594840" y="1563638"/>
          <a:ext cx="4769248" cy="2707948"/>
        </p:xfrm>
        <a:graphic>
          <a:graphicData uri="http://schemas.openxmlformats.org/drawingml/2006/chart">
            <c:chart xmlns:c="http://schemas.openxmlformats.org/drawingml/2006/chart" r:id="rId2"/>
          </a:graphicData>
        </a:graphic>
      </p:graphicFrame>
      <p:grpSp>
        <p:nvGrpSpPr>
          <p:cNvPr id="8" name="组合 7"/>
          <p:cNvGrpSpPr/>
          <p:nvPr/>
        </p:nvGrpSpPr>
        <p:grpSpPr>
          <a:xfrm>
            <a:off x="0" y="51470"/>
            <a:ext cx="9144000" cy="969003"/>
            <a:chOff x="0" y="51470"/>
            <a:chExt cx="9144000" cy="969003"/>
          </a:xfrm>
        </p:grpSpPr>
        <p:sp>
          <p:nvSpPr>
            <p:cNvPr id="9" name="矩形 8"/>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10" name="矩形 259"/>
            <p:cNvSpPr>
              <a:spLocks noChangeArrowheads="1"/>
            </p:cNvSpPr>
            <p:nvPr/>
          </p:nvSpPr>
          <p:spPr bwMode="auto">
            <a:xfrm>
              <a:off x="1547664" y="228223"/>
              <a:ext cx="3816424" cy="40498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本月质量目标达成情况</a:t>
              </a:r>
            </a:p>
          </p:txBody>
        </p:sp>
        <p:grpSp>
          <p:nvGrpSpPr>
            <p:cNvPr id="12" name="组合 11"/>
            <p:cNvGrpSpPr/>
            <p:nvPr/>
          </p:nvGrpSpPr>
          <p:grpSpPr>
            <a:xfrm>
              <a:off x="298181" y="51470"/>
              <a:ext cx="997645" cy="969003"/>
              <a:chOff x="1287126" y="850656"/>
              <a:chExt cx="997645" cy="969003"/>
            </a:xfrm>
          </p:grpSpPr>
          <p:sp>
            <p:nvSpPr>
              <p:cNvPr id="14" name="椭圆 13"/>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5" name="椭圆 14"/>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6" name="椭圆 15"/>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7" name="椭圆 16"/>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8" name="椭圆 17"/>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19" name="图片 18"/>
              <p:cNvPicPr>
                <a:picLocks noChangeAspect="1"/>
              </p:cNvPicPr>
              <p:nvPr/>
            </p:nvPicPr>
            <p:blipFill>
              <a:blip r:embed="rId3">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20" name="椭圆 19"/>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13" name="矩形 259"/>
            <p:cNvSpPr>
              <a:spLocks noChangeArrowheads="1"/>
            </p:cNvSpPr>
            <p:nvPr/>
          </p:nvSpPr>
          <p:spPr bwMode="auto">
            <a:xfrm>
              <a:off x="435402" y="202980"/>
              <a:ext cx="929612" cy="508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02</a:t>
              </a:r>
              <a:endParaRPr lang="zh-CN" altLang="en-US" sz="2400" cap="all">
                <a:solidFill>
                  <a:srgbClr val="980000"/>
                </a:solidFill>
                <a:latin typeface="Impact" panose="020b0806030902050204" pitchFamily="34" charset="0"/>
                <a:cs typeface="Arial" pitchFamily="34" charset="0"/>
              </a:endParaRPr>
            </a:p>
          </p:txBody>
        </p:sp>
      </p:grpSp>
      <p:sp>
        <p:nvSpPr>
          <p:cNvPr id="22" name="矩形 21"/>
          <p:cNvSpPr/>
          <p:nvPr/>
        </p:nvSpPr>
        <p:spPr>
          <a:xfrm>
            <a:off x="5724128" y="1563638"/>
            <a:ext cx="723275" cy="328551"/>
          </a:xfrm>
          <a:prstGeom prst="rect">
            <a:avLst/>
          </a:prstGeom>
        </p:spPr>
        <p:txBody>
          <a:bodyPr wrap="non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b="1">
                <a:solidFill>
                  <a:srgbClr val="23363D"/>
                </a:solidFill>
              </a:rPr>
              <a:t>小结：</a:t>
            </a:r>
          </a:p>
        </p:txBody>
      </p:sp>
      <p:sp>
        <p:nvSpPr>
          <p:cNvPr id="23" name="文本框 22"/>
          <p:cNvSpPr txBox="1"/>
          <p:nvPr/>
        </p:nvSpPr>
        <p:spPr>
          <a:xfrm>
            <a:off x="5724129" y="1990572"/>
            <a:ext cx="2666961" cy="457657"/>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6月外协件总共检验176批，不合格6批，不良率3.41%，见供给商质量分析；</a:t>
            </a:r>
          </a:p>
        </p:txBody>
      </p:sp>
      <p:sp>
        <p:nvSpPr>
          <p:cNvPr id="24" name="文本框 23"/>
          <p:cNvSpPr txBox="1"/>
          <p:nvPr/>
        </p:nvSpPr>
        <p:spPr>
          <a:xfrm>
            <a:off x="5724129" y="2486577"/>
            <a:ext cx="2666961" cy="457657"/>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6月外协件总共检验176批，不合格6批，不良率3.41%，见供给商质量分析；</a:t>
            </a:r>
          </a:p>
        </p:txBody>
      </p:sp>
      <p:sp>
        <p:nvSpPr>
          <p:cNvPr id="25" name="文本框 24"/>
          <p:cNvSpPr txBox="1"/>
          <p:nvPr/>
        </p:nvSpPr>
        <p:spPr>
          <a:xfrm>
            <a:off x="5724129" y="2982582"/>
            <a:ext cx="2666961" cy="457657"/>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6月外协件总共检验176批，不合格6批，不良率3.41%，见供给商质量分析；</a:t>
            </a:r>
          </a:p>
        </p:txBody>
      </p:sp>
      <p:sp>
        <p:nvSpPr>
          <p:cNvPr id="26" name="文本框 25"/>
          <p:cNvSpPr txBox="1"/>
          <p:nvPr/>
        </p:nvSpPr>
        <p:spPr>
          <a:xfrm>
            <a:off x="5724129" y="3478587"/>
            <a:ext cx="2666961" cy="457657"/>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6月外协件总共检验176批，不合格6批，不良率3.41%，见供给商质量分析；</a:t>
            </a:r>
          </a:p>
        </p:txBody>
      </p:sp>
    </p:spTree>
    <p:extLst>
      <p:ext uri="{BB962C8B-B14F-4D97-AF65-F5344CB8AC3E}">
        <p14:creationId xmlns:p14="http://schemas.microsoft.com/office/powerpoint/2010/main" val="1421670073"/>
      </p:ext>
    </p:extLst>
  </p:cSld>
  <p:clrMapOvr>
    <a:masterClrMapping/>
  </p:clrMapOvr>
  <p:transition spd="slow" advClick="0" advTm="300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withEffect">
                                  <p:stCondLst>
                                    <p:cond delay="0"/>
                                  </p:stCondLst>
                                  <p:childTnLst>
                                    <p:set>
                                      <p:cBhvr>
                                        <p:cTn id="6" dur="1" fill="hold">
                                          <p:stCondLst>
                                            <p:cond delay="0"/>
                                          </p:stCondLst>
                                        </p:cTn>
                                        <p:tgtEl>
                                          <p:spTgt spid="11">
                                            <p:graphicEl>
                                              <a:chart bldStep="ptInSeries"/>
                                            </p:graphicEl>
                                          </p:spTgt>
                                        </p:tgtEl>
                                        <p:attrNameLst>
                                          <p:attrName>style.visibility</p:attrName>
                                        </p:attrNameLst>
                                      </p:cBhvr>
                                      <p:to>
                                        <p:strVal val="visible"/>
                                      </p:to>
                                    </p:set>
                                    <p:anim calcmode="lin" valueType="num">
                                      <p:cBhvr additive="base">
                                        <p:cTn id="7" dur="500" fill="hold"/>
                                        <p:tgtEl>
                                          <p:spTgt spid="11">
                                            <p:graphicEl>
                                              <a:chart bldStep="ptInSeries"/>
                                            </p:graphic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
                                            <p:graphicEl>
                                              <a:chart bldStep="ptInSeries"/>
                                            </p:graphic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nodeType="afterGroup">
                            <p:stCondLst>
                              <p:cond delay="0"/>
                            </p:stCondLst>
                            <p:childTnLst>
                              <p:par>
                                <p:cTn id="11" presetID="42" presetClass="entr" presetSubtype="0" dur="1000" fill="hold" grpId="0" nodeType="click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1000"/>
                                        <p:tgtEl>
                                          <p:spTgt spid="22"/>
                                        </p:tgtEl>
                                      </p:cBhvr>
                                    </p:animEffect>
                                    <p:anim calcmode="lin" valueType="num">
                                      <p:cBhvr>
                                        <p:cTn id="14" dur="1000" fill="hold"/>
                                        <p:tgtEl>
                                          <p:spTgt spid="22"/>
                                        </p:tgtEl>
                                        <p:attrNameLst>
                                          <p:attrName>ppt_x</p:attrName>
                                        </p:attrNameLst>
                                      </p:cBhvr>
                                      <p:tavLst>
                                        <p:tav tm="0">
                                          <p:val>
                                            <p:strVal val="#ppt_x"/>
                                          </p:val>
                                        </p:tav>
                                        <p:tav tm="100000">
                                          <p:val>
                                            <p:strVal val="#ppt_x"/>
                                          </p:val>
                                        </p:tav>
                                      </p:tavLst>
                                    </p:anim>
                                    <p:anim calcmode="lin" valueType="num">
                                      <p:cBhvr>
                                        <p:cTn id="15" dur="1000" fill="hold"/>
                                        <p:tgtEl>
                                          <p:spTgt spid="22"/>
                                        </p:tgtEl>
                                        <p:attrNameLst>
                                          <p:attrName>ppt_y</p:attrName>
                                        </p:attrNameLst>
                                      </p:cBhvr>
                                      <p:tavLst>
                                        <p:tav tm="0">
                                          <p:val>
                                            <p:strVal val="#ppt_y+.1"/>
                                          </p:val>
                                        </p:tav>
                                        <p:tav tm="100000">
                                          <p:val>
                                            <p:strVal val="#ppt_y"/>
                                          </p:val>
                                        </p:tav>
                                      </p:tavLst>
                                    </p:anim>
                                  </p:childTnLst>
                                </p:cTn>
                              </p:par>
                              <p:par>
                                <p:cTn id="16" presetID="42" presetClass="entr" presetSubtype="0" dur="1000" fill="hold" grpId="1" nodeType="withEffect">
                                  <p:stCondLst>
                                    <p:cond delay="0"/>
                                  </p:stCondLst>
                                  <p:childTnLst>
                                    <p:set>
                                      <p:cBhvr>
                                        <p:cTn id="17" dur="1" fill="hold">
                                          <p:stCondLst>
                                            <p:cond delay="0"/>
                                          </p:stCondLst>
                                        </p:cTn>
                                        <p:tgtEl>
                                          <p:spTgt spid="23"/>
                                        </p:tgtEl>
                                        <p:attrNameLst>
                                          <p:attrName>style.visibility</p:attrName>
                                        </p:attrNameLst>
                                      </p:cBhvr>
                                      <p:to>
                                        <p:strVal val="visible"/>
                                      </p:to>
                                    </p:set>
                                    <p:animEffect transition="in" filter="fade">
                                      <p:cBhvr>
                                        <p:cTn id="18" dur="1000"/>
                                        <p:tgtEl>
                                          <p:spTgt spid="23"/>
                                        </p:tgtEl>
                                      </p:cBhvr>
                                    </p:animEffect>
                                    <p:anim calcmode="lin" valueType="num">
                                      <p:cBhvr>
                                        <p:cTn id="19" dur="1000" fill="hold"/>
                                        <p:tgtEl>
                                          <p:spTgt spid="23"/>
                                        </p:tgtEl>
                                        <p:attrNameLst>
                                          <p:attrName>ppt_x</p:attrName>
                                        </p:attrNameLst>
                                      </p:cBhvr>
                                      <p:tavLst>
                                        <p:tav tm="0">
                                          <p:val>
                                            <p:strVal val="#ppt_x"/>
                                          </p:val>
                                        </p:tav>
                                        <p:tav tm="100000">
                                          <p:val>
                                            <p:strVal val="#ppt_x"/>
                                          </p:val>
                                        </p:tav>
                                      </p:tavLst>
                                    </p:anim>
                                    <p:anim calcmode="lin" valueType="num">
                                      <p:cBhvr>
                                        <p:cTn id="20" dur="1000" fill="hold"/>
                                        <p:tgtEl>
                                          <p:spTgt spid="23"/>
                                        </p:tgtEl>
                                        <p:attrNameLst>
                                          <p:attrName>ppt_y</p:attrName>
                                        </p:attrNameLst>
                                      </p:cBhvr>
                                      <p:tavLst>
                                        <p:tav tm="0">
                                          <p:val>
                                            <p:strVal val="#ppt_y+.1"/>
                                          </p:val>
                                        </p:tav>
                                        <p:tav tm="100000">
                                          <p:val>
                                            <p:strVal val="#ppt_y"/>
                                          </p:val>
                                        </p:tav>
                                      </p:tavLst>
                                    </p:anim>
                                  </p:childTnLst>
                                </p:cTn>
                              </p:par>
                              <p:par>
                                <p:cTn id="21" presetID="42" presetClass="entr" presetSubtype="0" dur="1000" fill="hold" grpId="2" nodeType="withEffect">
                                  <p:stCondLst>
                                    <p:cond delay="0"/>
                                  </p:stCondLst>
                                  <p:childTnLst>
                                    <p:set>
                                      <p:cBhvr>
                                        <p:cTn id="22" dur="1" fill="hold">
                                          <p:stCondLst>
                                            <p:cond delay="0"/>
                                          </p:stCondLst>
                                        </p:cTn>
                                        <p:tgtEl>
                                          <p:spTgt spid="24"/>
                                        </p:tgtEl>
                                        <p:attrNameLst>
                                          <p:attrName>style.visibility</p:attrName>
                                        </p:attrNameLst>
                                      </p:cBhvr>
                                      <p:to>
                                        <p:strVal val="visible"/>
                                      </p:to>
                                    </p:set>
                                    <p:animEffect transition="in" filter="fade">
                                      <p:cBhvr>
                                        <p:cTn id="23" dur="1000"/>
                                        <p:tgtEl>
                                          <p:spTgt spid="24"/>
                                        </p:tgtEl>
                                      </p:cBhvr>
                                    </p:animEffect>
                                    <p:anim calcmode="lin" valueType="num">
                                      <p:cBhvr>
                                        <p:cTn id="24" dur="1000" fill="hold"/>
                                        <p:tgtEl>
                                          <p:spTgt spid="24"/>
                                        </p:tgtEl>
                                        <p:attrNameLst>
                                          <p:attrName>ppt_x</p:attrName>
                                        </p:attrNameLst>
                                      </p:cBhvr>
                                      <p:tavLst>
                                        <p:tav tm="0">
                                          <p:val>
                                            <p:strVal val="#ppt_x"/>
                                          </p:val>
                                        </p:tav>
                                        <p:tav tm="100000">
                                          <p:val>
                                            <p:strVal val="#ppt_x"/>
                                          </p:val>
                                        </p:tav>
                                      </p:tavLst>
                                    </p:anim>
                                    <p:anim calcmode="lin" valueType="num">
                                      <p:cBhvr>
                                        <p:cTn id="25" dur="1000" fill="hold"/>
                                        <p:tgtEl>
                                          <p:spTgt spid="24"/>
                                        </p:tgtEl>
                                        <p:attrNameLst>
                                          <p:attrName>ppt_y</p:attrName>
                                        </p:attrNameLst>
                                      </p:cBhvr>
                                      <p:tavLst>
                                        <p:tav tm="0">
                                          <p:val>
                                            <p:strVal val="#ppt_y+.1"/>
                                          </p:val>
                                        </p:tav>
                                        <p:tav tm="100000">
                                          <p:val>
                                            <p:strVal val="#ppt_y"/>
                                          </p:val>
                                        </p:tav>
                                      </p:tavLst>
                                    </p:anim>
                                  </p:childTnLst>
                                </p:cTn>
                              </p:par>
                              <p:par>
                                <p:cTn id="26" presetID="42" presetClass="entr" presetSubtype="0" dur="1000" fill="hold" grpId="3"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1000"/>
                                        <p:tgtEl>
                                          <p:spTgt spid="25"/>
                                        </p:tgtEl>
                                      </p:cBhvr>
                                    </p:animEffect>
                                    <p:anim calcmode="lin" valueType="num">
                                      <p:cBhvr>
                                        <p:cTn id="29" dur="1000" fill="hold"/>
                                        <p:tgtEl>
                                          <p:spTgt spid="25"/>
                                        </p:tgtEl>
                                        <p:attrNameLst>
                                          <p:attrName>ppt_x</p:attrName>
                                        </p:attrNameLst>
                                      </p:cBhvr>
                                      <p:tavLst>
                                        <p:tav tm="0">
                                          <p:val>
                                            <p:strVal val="#ppt_x"/>
                                          </p:val>
                                        </p:tav>
                                        <p:tav tm="100000">
                                          <p:val>
                                            <p:strVal val="#ppt_x"/>
                                          </p:val>
                                        </p:tav>
                                      </p:tavLst>
                                    </p:anim>
                                    <p:anim calcmode="lin" valueType="num">
                                      <p:cBhvr>
                                        <p:cTn id="30" dur="1000" fill="hold"/>
                                        <p:tgtEl>
                                          <p:spTgt spid="25"/>
                                        </p:tgtEl>
                                        <p:attrNameLst>
                                          <p:attrName>ppt_y</p:attrName>
                                        </p:attrNameLst>
                                      </p:cBhvr>
                                      <p:tavLst>
                                        <p:tav tm="0">
                                          <p:val>
                                            <p:strVal val="#ppt_y+.1"/>
                                          </p:val>
                                        </p:tav>
                                        <p:tav tm="100000">
                                          <p:val>
                                            <p:strVal val="#ppt_y"/>
                                          </p:val>
                                        </p:tav>
                                      </p:tavLst>
                                    </p:anim>
                                  </p:childTnLst>
                                </p:cTn>
                              </p:par>
                              <p:par>
                                <p:cTn id="31" presetID="42" presetClass="entr" presetSubtype="0" dur="1000" fill="hold" grpId="4" nodeType="withEffect">
                                  <p:stCondLst>
                                    <p:cond delay="0"/>
                                  </p:stCondLst>
                                  <p:childTnLst>
                                    <p:set>
                                      <p:cBhvr>
                                        <p:cTn id="32" dur="1" fill="hold">
                                          <p:stCondLst>
                                            <p:cond delay="0"/>
                                          </p:stCondLst>
                                        </p:cTn>
                                        <p:tgtEl>
                                          <p:spTgt spid="26"/>
                                        </p:tgtEl>
                                        <p:attrNameLst>
                                          <p:attrName>style.visibility</p:attrName>
                                        </p:attrNameLst>
                                      </p:cBhvr>
                                      <p:to>
                                        <p:strVal val="visible"/>
                                      </p:to>
                                    </p:set>
                                    <p:animEffect transition="in" filter="fade">
                                      <p:cBhvr>
                                        <p:cTn id="33" dur="1000"/>
                                        <p:tgtEl>
                                          <p:spTgt spid="26"/>
                                        </p:tgtEl>
                                      </p:cBhvr>
                                    </p:animEffect>
                                    <p:anim calcmode="lin" valueType="num">
                                      <p:cBhvr>
                                        <p:cTn id="34" dur="1000" fill="hold"/>
                                        <p:tgtEl>
                                          <p:spTgt spid="26"/>
                                        </p:tgtEl>
                                        <p:attrNameLst>
                                          <p:attrName>ppt_x</p:attrName>
                                        </p:attrNameLst>
                                      </p:cBhvr>
                                      <p:tavLst>
                                        <p:tav tm="0">
                                          <p:val>
                                            <p:strVal val="#ppt_x"/>
                                          </p:val>
                                        </p:tav>
                                        <p:tav tm="100000">
                                          <p:val>
                                            <p:strVal val="#ppt_x"/>
                                          </p:val>
                                        </p:tav>
                                      </p:tavLst>
                                    </p:anim>
                                    <p:anim calcmode="lin" valueType="num">
                                      <p:cBhvr>
                                        <p:cTn id="35"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1"/>
      <p:bldP spid="24" grpId="2"/>
      <p:bldP spid="25" grpId="3"/>
      <p:bldP spid="26" grpId="4"/>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1" name="图表 10"/>
          <p:cNvGraphicFramePr/>
          <p:nvPr>
            <p:extLst>
              <p:ext uri="{D42A27DB-BD31-4B8C-83A1-F6EECF244321}">
                <p14:modId xmlns:p14="http://schemas.microsoft.com/office/powerpoint/2010/main" val="105735459"/>
              </p:ext>
            </p:extLst>
          </p:nvPr>
        </p:nvGraphicFramePr>
        <p:xfrm>
          <a:off x="545696" y="1534826"/>
          <a:ext cx="4818392" cy="2707948"/>
        </p:xfrm>
        <a:graphic>
          <a:graphicData uri="http://schemas.openxmlformats.org/drawingml/2006/chart">
            <c:chart xmlns:c="http://schemas.openxmlformats.org/drawingml/2006/chart" r:id="rId2"/>
          </a:graphicData>
        </a:graphic>
      </p:graphicFrame>
      <p:grpSp>
        <p:nvGrpSpPr>
          <p:cNvPr id="8" name="组合 7"/>
          <p:cNvGrpSpPr/>
          <p:nvPr/>
        </p:nvGrpSpPr>
        <p:grpSpPr>
          <a:xfrm>
            <a:off x="0" y="51470"/>
            <a:ext cx="9144000" cy="969003"/>
            <a:chOff x="0" y="51470"/>
            <a:chExt cx="9144000" cy="969003"/>
          </a:xfrm>
        </p:grpSpPr>
        <p:sp>
          <p:nvSpPr>
            <p:cNvPr id="9" name="矩形 8"/>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10" name="矩形 259"/>
            <p:cNvSpPr>
              <a:spLocks noChangeArrowheads="1"/>
            </p:cNvSpPr>
            <p:nvPr/>
          </p:nvSpPr>
          <p:spPr bwMode="auto">
            <a:xfrm>
              <a:off x="1547664" y="228223"/>
              <a:ext cx="3816424" cy="40498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本月质量目标达成情况</a:t>
              </a:r>
            </a:p>
          </p:txBody>
        </p:sp>
        <p:grpSp>
          <p:nvGrpSpPr>
            <p:cNvPr id="12" name="组合 11"/>
            <p:cNvGrpSpPr/>
            <p:nvPr/>
          </p:nvGrpSpPr>
          <p:grpSpPr>
            <a:xfrm>
              <a:off x="298181" y="51470"/>
              <a:ext cx="997645" cy="969003"/>
              <a:chOff x="1287126" y="850656"/>
              <a:chExt cx="997645" cy="969003"/>
            </a:xfrm>
          </p:grpSpPr>
          <p:sp>
            <p:nvSpPr>
              <p:cNvPr id="14" name="椭圆 13"/>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5" name="椭圆 14"/>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6" name="椭圆 15"/>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7" name="椭圆 16"/>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8" name="椭圆 17"/>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19" name="图片 18"/>
              <p:cNvPicPr>
                <a:picLocks noChangeAspect="1"/>
              </p:cNvPicPr>
              <p:nvPr/>
            </p:nvPicPr>
            <p:blipFill>
              <a:blip r:embed="rId3">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20" name="椭圆 19"/>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13" name="矩形 259"/>
            <p:cNvSpPr>
              <a:spLocks noChangeArrowheads="1"/>
            </p:cNvSpPr>
            <p:nvPr/>
          </p:nvSpPr>
          <p:spPr bwMode="auto">
            <a:xfrm>
              <a:off x="435402" y="202980"/>
              <a:ext cx="929612" cy="508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02</a:t>
              </a:r>
              <a:endParaRPr lang="zh-CN" altLang="en-US" sz="2400" cap="all">
                <a:solidFill>
                  <a:srgbClr val="980000"/>
                </a:solidFill>
                <a:latin typeface="Impact" panose="020b0806030902050204" pitchFamily="34" charset="0"/>
                <a:cs typeface="Arial" pitchFamily="34" charset="0"/>
              </a:endParaRPr>
            </a:p>
          </p:txBody>
        </p:sp>
      </p:grpSp>
      <p:sp>
        <p:nvSpPr>
          <p:cNvPr id="22" name="矩形 21"/>
          <p:cNvSpPr/>
          <p:nvPr/>
        </p:nvSpPr>
        <p:spPr>
          <a:xfrm>
            <a:off x="5724128" y="1491630"/>
            <a:ext cx="723275" cy="328551"/>
          </a:xfrm>
          <a:prstGeom prst="rect">
            <a:avLst/>
          </a:prstGeom>
        </p:spPr>
        <p:txBody>
          <a:bodyPr wrap="non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b="1">
                <a:solidFill>
                  <a:srgbClr val="23363D"/>
                </a:solidFill>
              </a:rPr>
              <a:t>小结：</a:t>
            </a:r>
          </a:p>
        </p:txBody>
      </p:sp>
      <p:sp>
        <p:nvSpPr>
          <p:cNvPr id="23" name="文本框 22"/>
          <p:cNvSpPr txBox="1"/>
          <p:nvPr/>
        </p:nvSpPr>
        <p:spPr>
          <a:xfrm>
            <a:off x="5724129" y="1918564"/>
            <a:ext cx="2666961" cy="457657"/>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6月外协件总共检验176批，不合格6批，不良率3.41%，见供给商质量分析；</a:t>
            </a:r>
          </a:p>
        </p:txBody>
      </p:sp>
      <p:sp>
        <p:nvSpPr>
          <p:cNvPr id="24" name="文本框 23"/>
          <p:cNvSpPr txBox="1"/>
          <p:nvPr/>
        </p:nvSpPr>
        <p:spPr>
          <a:xfrm>
            <a:off x="5724129" y="2414569"/>
            <a:ext cx="2666961" cy="457657"/>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6月外协件总共检验176批，不合格6批，不良率3.41%，见供给商质量分析；</a:t>
            </a:r>
          </a:p>
        </p:txBody>
      </p:sp>
    </p:spTree>
    <p:extLst>
      <p:ext uri="{BB962C8B-B14F-4D97-AF65-F5344CB8AC3E}">
        <p14:creationId xmlns:p14="http://schemas.microsoft.com/office/powerpoint/2010/main" val="1910913209"/>
      </p:ext>
    </p:extLst>
  </p:cSld>
  <p:clrMapOvr>
    <a:masterClrMapping/>
  </p:clrMapOvr>
  <p:transition spd="slow" advClick="0" advTm="300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withEffect">
                                  <p:stCondLst>
                                    <p:cond delay="0"/>
                                  </p:stCondLst>
                                  <p:childTnLst>
                                    <p:set>
                                      <p:cBhvr>
                                        <p:cTn id="6" dur="1" fill="hold">
                                          <p:stCondLst>
                                            <p:cond delay="0"/>
                                          </p:stCondLst>
                                        </p:cTn>
                                        <p:tgtEl>
                                          <p:spTgt spid="11">
                                            <p:graphicEl>
                                              <a:chart bldStep="ptInSeries"/>
                                            </p:graphicEl>
                                          </p:spTgt>
                                        </p:tgtEl>
                                        <p:attrNameLst>
                                          <p:attrName>style.visibility</p:attrName>
                                        </p:attrNameLst>
                                      </p:cBhvr>
                                      <p:to>
                                        <p:strVal val="visible"/>
                                      </p:to>
                                    </p:set>
                                    <p:anim calcmode="lin" valueType="num">
                                      <p:cBhvr additive="base">
                                        <p:cTn id="7" dur="500" fill="hold"/>
                                        <p:tgtEl>
                                          <p:spTgt spid="11">
                                            <p:graphicEl>
                                              <a:chart bldStep="ptInSeries"/>
                                            </p:graphic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
                                            <p:graphicEl>
                                              <a:chart bldStep="ptInSeries"/>
                                            </p:graphic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ppt_x"/>
                                          </p:val>
                                        </p:tav>
                                        <p:tav tm="100000">
                                          <p:val>
                                            <p:strVal val="#ppt_x"/>
                                          </p:val>
                                        </p:tav>
                                      </p:tavLst>
                                    </p:anim>
                                    <p:anim calcmode="lin" valueType="num">
                                      <p:cBhvr additive="base">
                                        <p:cTn id="14" dur="500" fill="hold"/>
                                        <p:tgtEl>
                                          <p:spTgt spid="22"/>
                                        </p:tgtEl>
                                        <p:attrNameLst>
                                          <p:attrName>ppt_y</p:attrName>
                                        </p:attrNameLst>
                                      </p:cBhvr>
                                      <p:tavLst>
                                        <p:tav tm="0">
                                          <p:val>
                                            <p:strVal val="1+#ppt_h/2"/>
                                          </p:val>
                                        </p:tav>
                                        <p:tav tm="100000">
                                          <p:val>
                                            <p:strVal val="#ppt_y"/>
                                          </p:val>
                                        </p:tav>
                                      </p:tavLst>
                                    </p:anim>
                                  </p:childTnLst>
                                </p:cTn>
                              </p:par>
                              <p:par>
                                <p:cTn id="15" presetID="2" presetClass="entr" presetSubtype="4" dur="500" fill="hold" grpId="1" nodeType="with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fill="hold"/>
                                        <p:tgtEl>
                                          <p:spTgt spid="23"/>
                                        </p:tgtEl>
                                        <p:attrNameLst>
                                          <p:attrName>ppt_x</p:attrName>
                                        </p:attrNameLst>
                                      </p:cBhvr>
                                      <p:tavLst>
                                        <p:tav tm="0">
                                          <p:val>
                                            <p:strVal val="#ppt_x"/>
                                          </p:val>
                                        </p:tav>
                                        <p:tav tm="100000">
                                          <p:val>
                                            <p:strVal val="#ppt_x"/>
                                          </p:val>
                                        </p:tav>
                                      </p:tavLst>
                                    </p:anim>
                                    <p:anim calcmode="lin" valueType="num">
                                      <p:cBhvr additive="base">
                                        <p:cTn id="18" dur="500" fill="hold"/>
                                        <p:tgtEl>
                                          <p:spTgt spid="23"/>
                                        </p:tgtEl>
                                        <p:attrNameLst>
                                          <p:attrName>ppt_y</p:attrName>
                                        </p:attrNameLst>
                                      </p:cBhvr>
                                      <p:tavLst>
                                        <p:tav tm="0">
                                          <p:val>
                                            <p:strVal val="1+#ppt_h/2"/>
                                          </p:val>
                                        </p:tav>
                                        <p:tav tm="100000">
                                          <p:val>
                                            <p:strVal val="#ppt_y"/>
                                          </p:val>
                                        </p:tav>
                                      </p:tavLst>
                                    </p:anim>
                                  </p:childTnLst>
                                </p:cTn>
                              </p:par>
                              <p:par>
                                <p:cTn id="19" presetID="2" presetClass="entr" presetSubtype="4" dur="500" fill="hold" grpId="2" nodeType="withEffect">
                                  <p:stCondLst>
                                    <p:cond delay="0"/>
                                  </p:stCondLst>
                                  <p:childTnLst>
                                    <p:set>
                                      <p:cBhvr>
                                        <p:cTn id="20" dur="1" fill="hold">
                                          <p:stCondLst>
                                            <p:cond delay="0"/>
                                          </p:stCondLst>
                                        </p:cTn>
                                        <p:tgtEl>
                                          <p:spTgt spid="24"/>
                                        </p:tgtEl>
                                        <p:attrNameLst>
                                          <p:attrName>style.visibility</p:attrName>
                                        </p:attrNameLst>
                                      </p:cBhvr>
                                      <p:to>
                                        <p:strVal val="visible"/>
                                      </p:to>
                                    </p:set>
                                    <p:anim calcmode="lin" valueType="num">
                                      <p:cBhvr additive="base">
                                        <p:cTn id="21" dur="500" fill="hold"/>
                                        <p:tgtEl>
                                          <p:spTgt spid="24"/>
                                        </p:tgtEl>
                                        <p:attrNameLst>
                                          <p:attrName>ppt_x</p:attrName>
                                        </p:attrNameLst>
                                      </p:cBhvr>
                                      <p:tavLst>
                                        <p:tav tm="0">
                                          <p:val>
                                            <p:strVal val="#ppt_x"/>
                                          </p:val>
                                        </p:tav>
                                        <p:tav tm="100000">
                                          <p:val>
                                            <p:strVal val="#ppt_x"/>
                                          </p:val>
                                        </p:tav>
                                      </p:tavLst>
                                    </p:anim>
                                    <p:anim calcmode="lin" valueType="num">
                                      <p:cBhvr additive="base">
                                        <p:cTn id="2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1"/>
      <p:bldP spid="24" grpId="2"/>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1" name="图表 10"/>
          <p:cNvGraphicFramePr/>
          <p:nvPr>
            <p:extLst>
              <p:ext uri="{D42A27DB-BD31-4B8C-83A1-F6EECF244321}">
                <p14:modId xmlns:p14="http://schemas.microsoft.com/office/powerpoint/2010/main" val="1751407441"/>
              </p:ext>
            </p:extLst>
          </p:nvPr>
        </p:nvGraphicFramePr>
        <p:xfrm>
          <a:off x="415476" y="1519986"/>
          <a:ext cx="5040560" cy="2707948"/>
        </p:xfrm>
        <a:graphic>
          <a:graphicData uri="http://schemas.openxmlformats.org/drawingml/2006/chart">
            <c:chart xmlns:c="http://schemas.openxmlformats.org/drawingml/2006/chart" r:id="rId2"/>
          </a:graphicData>
        </a:graphic>
      </p:graphicFrame>
      <p:grpSp>
        <p:nvGrpSpPr>
          <p:cNvPr id="8" name="组合 7"/>
          <p:cNvGrpSpPr/>
          <p:nvPr/>
        </p:nvGrpSpPr>
        <p:grpSpPr>
          <a:xfrm>
            <a:off x="0" y="51470"/>
            <a:ext cx="9144000" cy="969003"/>
            <a:chOff x="0" y="51470"/>
            <a:chExt cx="9144000" cy="969003"/>
          </a:xfrm>
        </p:grpSpPr>
        <p:sp>
          <p:nvSpPr>
            <p:cNvPr id="9" name="矩形 8"/>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10" name="矩形 259"/>
            <p:cNvSpPr>
              <a:spLocks noChangeArrowheads="1"/>
            </p:cNvSpPr>
            <p:nvPr/>
          </p:nvSpPr>
          <p:spPr bwMode="auto">
            <a:xfrm>
              <a:off x="1547664" y="228223"/>
              <a:ext cx="3816424" cy="40498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本月质量目标达成情况</a:t>
              </a:r>
            </a:p>
          </p:txBody>
        </p:sp>
        <p:grpSp>
          <p:nvGrpSpPr>
            <p:cNvPr id="12" name="组合 11"/>
            <p:cNvGrpSpPr/>
            <p:nvPr/>
          </p:nvGrpSpPr>
          <p:grpSpPr>
            <a:xfrm>
              <a:off x="298181" y="51470"/>
              <a:ext cx="997645" cy="969003"/>
              <a:chOff x="1287126" y="850656"/>
              <a:chExt cx="997645" cy="969003"/>
            </a:xfrm>
          </p:grpSpPr>
          <p:sp>
            <p:nvSpPr>
              <p:cNvPr id="14" name="椭圆 13"/>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5" name="椭圆 14"/>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6" name="椭圆 15"/>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7" name="椭圆 16"/>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8" name="椭圆 17"/>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19" name="图片 18"/>
              <p:cNvPicPr>
                <a:picLocks noChangeAspect="1"/>
              </p:cNvPicPr>
              <p:nvPr/>
            </p:nvPicPr>
            <p:blipFill>
              <a:blip r:embed="rId3">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20" name="椭圆 19"/>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13" name="矩形 259"/>
            <p:cNvSpPr>
              <a:spLocks noChangeArrowheads="1"/>
            </p:cNvSpPr>
            <p:nvPr/>
          </p:nvSpPr>
          <p:spPr bwMode="auto">
            <a:xfrm>
              <a:off x="435402" y="202980"/>
              <a:ext cx="929612" cy="508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02</a:t>
              </a:r>
              <a:endParaRPr lang="zh-CN" altLang="en-US" sz="2400" cap="all">
                <a:solidFill>
                  <a:srgbClr val="980000"/>
                </a:solidFill>
                <a:latin typeface="Impact" panose="020b0806030902050204" pitchFamily="34" charset="0"/>
                <a:cs typeface="Arial" pitchFamily="34" charset="0"/>
              </a:endParaRPr>
            </a:p>
          </p:txBody>
        </p:sp>
      </p:grpSp>
      <p:sp>
        <p:nvSpPr>
          <p:cNvPr id="22" name="矩形 21"/>
          <p:cNvSpPr/>
          <p:nvPr/>
        </p:nvSpPr>
        <p:spPr>
          <a:xfrm>
            <a:off x="5724128" y="1580716"/>
            <a:ext cx="723275" cy="328551"/>
          </a:xfrm>
          <a:prstGeom prst="rect">
            <a:avLst/>
          </a:prstGeom>
        </p:spPr>
        <p:txBody>
          <a:bodyPr wrap="non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b="1">
                <a:solidFill>
                  <a:srgbClr val="23363D"/>
                </a:solidFill>
              </a:rPr>
              <a:t>小结：</a:t>
            </a:r>
          </a:p>
        </p:txBody>
      </p:sp>
      <p:sp>
        <p:nvSpPr>
          <p:cNvPr id="23" name="文本框 22"/>
          <p:cNvSpPr txBox="1"/>
          <p:nvPr/>
        </p:nvSpPr>
        <p:spPr>
          <a:xfrm>
            <a:off x="5724129" y="2007650"/>
            <a:ext cx="2666961" cy="457657"/>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6月外协件总共检验176批，不合格6批，不良率3.41%，见供给商质量分析；</a:t>
            </a:r>
          </a:p>
        </p:txBody>
      </p:sp>
      <p:sp>
        <p:nvSpPr>
          <p:cNvPr id="24" name="文本框 23"/>
          <p:cNvSpPr txBox="1"/>
          <p:nvPr/>
        </p:nvSpPr>
        <p:spPr>
          <a:xfrm>
            <a:off x="5724129" y="2503655"/>
            <a:ext cx="2666961" cy="457657"/>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6月外协件总共检验176批，不合格6批，不良率3.41%，见供给商质量分析；</a:t>
            </a:r>
          </a:p>
        </p:txBody>
      </p:sp>
    </p:spTree>
    <p:extLst>
      <p:ext uri="{BB962C8B-B14F-4D97-AF65-F5344CB8AC3E}">
        <p14:creationId xmlns:p14="http://schemas.microsoft.com/office/powerpoint/2010/main" val="2587125580"/>
      </p:ext>
    </p:extLst>
  </p:cSld>
  <p:clrMapOvr>
    <a:masterClrMapping/>
  </p:clrMapOvr>
  <p:transition spd="slow" advClick="0" advTm="300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withEffect">
                                  <p:stCondLst>
                                    <p:cond delay="0"/>
                                  </p:stCondLst>
                                  <p:childTnLst>
                                    <p:set>
                                      <p:cBhvr>
                                        <p:cTn id="6" dur="1" fill="hold">
                                          <p:stCondLst>
                                            <p:cond delay="0"/>
                                          </p:stCondLst>
                                        </p:cTn>
                                        <p:tgtEl>
                                          <p:spTgt spid="11">
                                            <p:graphicEl>
                                              <a:chart bldStep="ptInSeries"/>
                                            </p:graphicEl>
                                          </p:spTgt>
                                        </p:tgtEl>
                                        <p:attrNameLst>
                                          <p:attrName>style.visibility</p:attrName>
                                        </p:attrNameLst>
                                      </p:cBhvr>
                                      <p:to>
                                        <p:strVal val="visible"/>
                                      </p:to>
                                    </p:set>
                                    <p:anim calcmode="lin" valueType="num">
                                      <p:cBhvr additive="base">
                                        <p:cTn id="7" dur="500" fill="hold"/>
                                        <p:tgtEl>
                                          <p:spTgt spid="11">
                                            <p:graphicEl>
                                              <a:chart bldStep="ptInSeries"/>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graphicEl>
                                              <a:chart bldStep="ptInSeries"/>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nodeType="afterGroup">
                            <p:stCondLst>
                              <p:cond delay="0"/>
                            </p:stCondLst>
                            <p:childTnLst>
                              <p:par>
                                <p:cTn id="11" presetID="2" presetClass="entr" presetSubtype="2" dur="500" fill="hold" grpId="0" nodeType="click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1+#ppt_w/2"/>
                                          </p:val>
                                        </p:tav>
                                        <p:tav tm="100000">
                                          <p:val>
                                            <p:strVal val="#ppt_x"/>
                                          </p:val>
                                        </p:tav>
                                      </p:tavLst>
                                    </p:anim>
                                    <p:anim calcmode="lin" valueType="num">
                                      <p:cBhvr additive="base">
                                        <p:cTn id="14" dur="500" fill="hold"/>
                                        <p:tgtEl>
                                          <p:spTgt spid="22"/>
                                        </p:tgtEl>
                                        <p:attrNameLst>
                                          <p:attrName>ppt_y</p:attrName>
                                        </p:attrNameLst>
                                      </p:cBhvr>
                                      <p:tavLst>
                                        <p:tav tm="0">
                                          <p:val>
                                            <p:strVal val="#ppt_y"/>
                                          </p:val>
                                        </p:tav>
                                        <p:tav tm="100000">
                                          <p:val>
                                            <p:strVal val="#ppt_y"/>
                                          </p:val>
                                        </p:tav>
                                      </p:tavLst>
                                    </p:anim>
                                  </p:childTnLst>
                                </p:cTn>
                              </p:par>
                              <p:par>
                                <p:cTn id="15" presetID="2" presetClass="entr" presetSubtype="2" dur="500" fill="hold" grpId="1" nodeType="with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fill="hold"/>
                                        <p:tgtEl>
                                          <p:spTgt spid="23"/>
                                        </p:tgtEl>
                                        <p:attrNameLst>
                                          <p:attrName>ppt_x</p:attrName>
                                        </p:attrNameLst>
                                      </p:cBhvr>
                                      <p:tavLst>
                                        <p:tav tm="0">
                                          <p:val>
                                            <p:strVal val="1+#ppt_w/2"/>
                                          </p:val>
                                        </p:tav>
                                        <p:tav tm="100000">
                                          <p:val>
                                            <p:strVal val="#ppt_x"/>
                                          </p:val>
                                        </p:tav>
                                      </p:tavLst>
                                    </p:anim>
                                    <p:anim calcmode="lin" valueType="num">
                                      <p:cBhvr additive="base">
                                        <p:cTn id="18" dur="500" fill="hold"/>
                                        <p:tgtEl>
                                          <p:spTgt spid="23"/>
                                        </p:tgtEl>
                                        <p:attrNameLst>
                                          <p:attrName>ppt_y</p:attrName>
                                        </p:attrNameLst>
                                      </p:cBhvr>
                                      <p:tavLst>
                                        <p:tav tm="0">
                                          <p:val>
                                            <p:strVal val="#ppt_y"/>
                                          </p:val>
                                        </p:tav>
                                        <p:tav tm="100000">
                                          <p:val>
                                            <p:strVal val="#ppt_y"/>
                                          </p:val>
                                        </p:tav>
                                      </p:tavLst>
                                    </p:anim>
                                  </p:childTnLst>
                                </p:cTn>
                              </p:par>
                              <p:par>
                                <p:cTn id="19" presetID="2" presetClass="entr" presetSubtype="2" dur="500" fill="hold" grpId="2" nodeType="withEffect">
                                  <p:stCondLst>
                                    <p:cond delay="0"/>
                                  </p:stCondLst>
                                  <p:childTnLst>
                                    <p:set>
                                      <p:cBhvr>
                                        <p:cTn id="20" dur="1" fill="hold">
                                          <p:stCondLst>
                                            <p:cond delay="0"/>
                                          </p:stCondLst>
                                        </p:cTn>
                                        <p:tgtEl>
                                          <p:spTgt spid="24"/>
                                        </p:tgtEl>
                                        <p:attrNameLst>
                                          <p:attrName>style.visibility</p:attrName>
                                        </p:attrNameLst>
                                      </p:cBhvr>
                                      <p:to>
                                        <p:strVal val="visible"/>
                                      </p:to>
                                    </p:set>
                                    <p:anim calcmode="lin" valueType="num">
                                      <p:cBhvr additive="base">
                                        <p:cTn id="21" dur="500" fill="hold"/>
                                        <p:tgtEl>
                                          <p:spTgt spid="24"/>
                                        </p:tgtEl>
                                        <p:attrNameLst>
                                          <p:attrName>ppt_x</p:attrName>
                                        </p:attrNameLst>
                                      </p:cBhvr>
                                      <p:tavLst>
                                        <p:tav tm="0">
                                          <p:val>
                                            <p:strVal val="1+#ppt_w/2"/>
                                          </p:val>
                                        </p:tav>
                                        <p:tav tm="100000">
                                          <p:val>
                                            <p:strVal val="#ppt_x"/>
                                          </p:val>
                                        </p:tav>
                                      </p:tavLst>
                                    </p:anim>
                                    <p:anim calcmode="lin" valueType="num">
                                      <p:cBhvr additive="base">
                                        <p:cTn id="22" dur="500" fill="hold"/>
                                        <p:tgtEl>
                                          <p:spTgt spid="2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1"/>
      <p:bldP spid="24" grpId="2"/>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5" name="组合 24"/>
          <p:cNvGrpSpPr/>
          <p:nvPr/>
        </p:nvGrpSpPr>
        <p:grpSpPr>
          <a:xfrm>
            <a:off x="0" y="51470"/>
            <a:ext cx="9144000" cy="969003"/>
            <a:chOff x="0" y="51470"/>
            <a:chExt cx="9144000" cy="969003"/>
          </a:xfrm>
        </p:grpSpPr>
        <p:sp>
          <p:nvSpPr>
            <p:cNvPr id="26" name="矩形 25"/>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27" name="矩形 259"/>
            <p:cNvSpPr>
              <a:spLocks noChangeArrowheads="1"/>
            </p:cNvSpPr>
            <p:nvPr/>
          </p:nvSpPr>
          <p:spPr bwMode="auto">
            <a:xfrm>
              <a:off x="1547664" y="228223"/>
              <a:ext cx="3816424" cy="40498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当月市场不良主要问题分析</a:t>
              </a:r>
            </a:p>
          </p:txBody>
        </p:sp>
        <p:grpSp>
          <p:nvGrpSpPr>
            <p:cNvPr id="28" name="组合 27"/>
            <p:cNvGrpSpPr/>
            <p:nvPr/>
          </p:nvGrpSpPr>
          <p:grpSpPr>
            <a:xfrm>
              <a:off x="298181" y="51470"/>
              <a:ext cx="997645" cy="969003"/>
              <a:chOff x="1287126" y="850656"/>
              <a:chExt cx="997645" cy="969003"/>
            </a:xfrm>
          </p:grpSpPr>
          <p:sp>
            <p:nvSpPr>
              <p:cNvPr id="30" name="椭圆 29"/>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31" name="椭圆 30"/>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32" name="椭圆 31"/>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33" name="椭圆 32"/>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34" name="椭圆 33"/>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35" name="图片 34"/>
              <p:cNvPicPr>
                <a:picLocks noChangeAspect="1"/>
              </p:cNvPicPr>
              <p:nvPr/>
            </p:nvPicPr>
            <p:blipFill>
              <a:blip r:embed="rId2">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36" name="椭圆 35"/>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29" name="矩形 259"/>
            <p:cNvSpPr>
              <a:spLocks noChangeArrowheads="1"/>
            </p:cNvSpPr>
            <p:nvPr/>
          </p:nvSpPr>
          <p:spPr bwMode="auto">
            <a:xfrm>
              <a:off x="435402" y="202980"/>
              <a:ext cx="929612" cy="508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02</a:t>
              </a:r>
              <a:endParaRPr lang="zh-CN" altLang="en-US" sz="2400" cap="all">
                <a:solidFill>
                  <a:srgbClr val="980000"/>
                </a:solidFill>
                <a:latin typeface="Impact" panose="020b0806030902050204" pitchFamily="34" charset="0"/>
                <a:cs typeface="Arial" pitchFamily="34" charset="0"/>
              </a:endParaRPr>
            </a:p>
          </p:txBody>
        </p:sp>
      </p:grpSp>
      <p:sp>
        <p:nvSpPr>
          <p:cNvPr id="41" name="文本框 40"/>
          <p:cNvSpPr txBox="1"/>
          <p:nvPr/>
        </p:nvSpPr>
        <p:spPr>
          <a:xfrm>
            <a:off x="688430" y="1550390"/>
            <a:ext cx="2101628" cy="1372972"/>
          </a:xfrm>
          <a:prstGeom prst="rect">
            <a:avLst/>
          </a:prstGeom>
          <a:noFill/>
          <a:effectLst/>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b="1">
                <a:solidFill>
                  <a:srgbClr val="23363D"/>
                </a:solidFill>
                <a:latin typeface="微软雅黑" panose="020b0503020204020204" pitchFamily="34" charset="-122"/>
                <a:ea typeface="微软雅黑" panose="020b0503020204020204" pitchFamily="34" charset="-122"/>
              </a:rPr>
              <a:t>单击此处输入标题</a:t>
            </a:r>
          </a:p>
          <a:p>
            <a:pPr>
              <a:lnSpc>
                <a:spcPct val="120000"/>
              </a:lnSpc>
            </a:pPr>
            <a:r>
              <a:rPr lang="zh-CN" altLang="en-US" sz="1400" b="1">
                <a:solidFill>
                  <a:srgbClr val="23363D"/>
                </a:solidFill>
                <a:latin typeface="微软雅黑" panose="020b0503020204020204" pitchFamily="34" charset="-122"/>
                <a:ea typeface="微软雅黑" panose="020b0503020204020204" pitchFamily="34" charset="-122"/>
              </a:rPr>
              <a:t>请在这里输入您的主要表达内容请在这里输入您的主要表达内容请在这里输入您的主要表达</a:t>
            </a:r>
          </a:p>
        </p:txBody>
      </p:sp>
      <p:grpSp>
        <p:nvGrpSpPr>
          <p:cNvPr id="22" name="组合 21"/>
          <p:cNvGrpSpPr/>
          <p:nvPr/>
        </p:nvGrpSpPr>
        <p:grpSpPr>
          <a:xfrm>
            <a:off x="3127555" y="1491630"/>
            <a:ext cx="2778092" cy="2787038"/>
            <a:chOff x="2973543" y="1376448"/>
            <a:chExt cx="3187831" cy="3198097"/>
          </a:xfrm>
        </p:grpSpPr>
        <p:grpSp>
          <p:nvGrpSpPr>
            <p:cNvPr id="38" name="组合 37"/>
            <p:cNvGrpSpPr/>
            <p:nvPr/>
          </p:nvGrpSpPr>
          <p:grpSpPr>
            <a:xfrm>
              <a:off x="3029589" y="1418496"/>
              <a:ext cx="3086065" cy="3086483"/>
              <a:chOff x="4039451" y="1891328"/>
              <a:chExt cx="4114753" cy="4115310"/>
            </a:xfrm>
          </p:grpSpPr>
          <p:sp>
            <p:nvSpPr>
              <p:cNvPr id="39" name="圆角矩形 38"/>
              <p:cNvSpPr/>
              <p:nvPr/>
            </p:nvSpPr>
            <p:spPr>
              <a:xfrm>
                <a:off x="4381822" y="2233746"/>
                <a:ext cx="3430014" cy="3430476"/>
              </a:xfrm>
              <a:prstGeom prst="roundRect">
                <a:avLst>
                  <a:gd name="adj" fmla="val 16289"/>
                </a:avLst>
              </a:prstGeom>
              <a:noFill/>
              <a:ln w="88900">
                <a:gradFill flip="none" rotWithShape="1">
                  <a:gsLst>
                    <a:gs pos="0">
                      <a:schemeClr val="bg1">
                        <a:lumMod val="85000"/>
                      </a:schemeClr>
                    </a:gs>
                    <a:gs pos="100000">
                      <a:schemeClr val="bg1"/>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lIns="68568" tIns="34285" rIns="68568" bIns="34285"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40" name="任意多边形 39"/>
              <p:cNvSpPr/>
              <p:nvPr/>
            </p:nvSpPr>
            <p:spPr>
              <a:xfrm>
                <a:off x="4039451" y="1891328"/>
                <a:ext cx="4114753" cy="4115310"/>
              </a:xfrm>
              <a:custGeom>
                <a:gdLst>
                  <a:gd name="connsiteX0" fmla="*/ 1036180 w 4731656"/>
                  <a:gd name="connsiteY0" fmla="*/ 393700 h 4731656"/>
                  <a:gd name="connsiteX1" fmla="*/ 393700 w 4731656"/>
                  <a:gd name="connsiteY1" fmla="*/ 1036180 h 4731656"/>
                  <a:gd name="connsiteX2" fmla="*/ 393700 w 4731656"/>
                  <a:gd name="connsiteY2" fmla="*/ 3695476 h 4731656"/>
                  <a:gd name="connsiteX3" fmla="*/ 1036180 w 4731656"/>
                  <a:gd name="connsiteY3" fmla="*/ 4337956 h 4731656"/>
                  <a:gd name="connsiteX4" fmla="*/ 3695476 w 4731656"/>
                  <a:gd name="connsiteY4" fmla="*/ 4337956 h 4731656"/>
                  <a:gd name="connsiteX5" fmla="*/ 4337956 w 4731656"/>
                  <a:gd name="connsiteY5" fmla="*/ 3695476 h 4731656"/>
                  <a:gd name="connsiteX6" fmla="*/ 4337956 w 4731656"/>
                  <a:gd name="connsiteY6" fmla="*/ 1036180 h 4731656"/>
                  <a:gd name="connsiteX7" fmla="*/ 3695476 w 4731656"/>
                  <a:gd name="connsiteY7" fmla="*/ 393700 h 4731656"/>
                  <a:gd name="connsiteX8" fmla="*/ 919266 w 4731656"/>
                  <a:gd name="connsiteY8" fmla="*/ 0 h 4731656"/>
                  <a:gd name="connsiteX9" fmla="*/ 3812390 w 4731656"/>
                  <a:gd name="connsiteY9" fmla="*/ 0 h 4731656"/>
                  <a:gd name="connsiteX10" fmla="*/ 4731656 w 4731656"/>
                  <a:gd name="connsiteY10" fmla="*/ 919266 h 4731656"/>
                  <a:gd name="connsiteX11" fmla="*/ 4731656 w 4731656"/>
                  <a:gd name="connsiteY11" fmla="*/ 3812390 h 4731656"/>
                  <a:gd name="connsiteX12" fmla="*/ 3812390 w 4731656"/>
                  <a:gd name="connsiteY12" fmla="*/ 4731656 h 4731656"/>
                  <a:gd name="connsiteX13" fmla="*/ 919266 w 4731656"/>
                  <a:gd name="connsiteY13" fmla="*/ 4731656 h 4731656"/>
                  <a:gd name="connsiteX14" fmla="*/ 0 w 4731656"/>
                  <a:gd name="connsiteY14" fmla="*/ 3812390 h 4731656"/>
                  <a:gd name="connsiteX15" fmla="*/ 0 w 4731656"/>
                  <a:gd name="connsiteY15" fmla="*/ 919266 h 4731656"/>
                  <a:gd name="connsiteX16" fmla="*/ 919266 w 4731656"/>
                  <a:gd name="connsiteY16" fmla="*/ 0 h 473165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731656" h="4731656">
                    <a:moveTo>
                      <a:pt x="1036180" y="393700"/>
                    </a:moveTo>
                    <a:cubicBezTo>
                      <a:pt x="681348" y="393700"/>
                      <a:pt x="393700" y="681348"/>
                      <a:pt x="393700" y="1036180"/>
                    </a:cubicBezTo>
                    <a:lnTo>
                      <a:pt x="393700" y="3695476"/>
                    </a:lnTo>
                    <a:cubicBezTo>
                      <a:pt x="393700" y="4050308"/>
                      <a:pt x="681348" y="4337956"/>
                      <a:pt x="1036180" y="4337956"/>
                    </a:cubicBezTo>
                    <a:lnTo>
                      <a:pt x="3695476" y="4337956"/>
                    </a:lnTo>
                    <a:cubicBezTo>
                      <a:pt x="4050308" y="4337956"/>
                      <a:pt x="4337956" y="4050308"/>
                      <a:pt x="4337956" y="3695476"/>
                    </a:cubicBezTo>
                    <a:lnTo>
                      <a:pt x="4337956" y="1036180"/>
                    </a:lnTo>
                    <a:cubicBezTo>
                      <a:pt x="4337956" y="681348"/>
                      <a:pt x="4050308" y="393700"/>
                      <a:pt x="3695476" y="393700"/>
                    </a:cubicBezTo>
                    <a:close/>
                    <a:moveTo>
                      <a:pt x="919266" y="0"/>
                    </a:moveTo>
                    <a:lnTo>
                      <a:pt x="3812390" y="0"/>
                    </a:lnTo>
                    <a:cubicBezTo>
                      <a:pt x="4320087" y="0"/>
                      <a:pt x="4731656" y="411569"/>
                      <a:pt x="4731656" y="919266"/>
                    </a:cubicBezTo>
                    <a:lnTo>
                      <a:pt x="4731656" y="3812390"/>
                    </a:lnTo>
                    <a:cubicBezTo>
                      <a:pt x="4731656" y="4320087"/>
                      <a:pt x="4320087" y="4731656"/>
                      <a:pt x="3812390" y="4731656"/>
                    </a:cubicBezTo>
                    <a:lnTo>
                      <a:pt x="919266" y="4731656"/>
                    </a:lnTo>
                    <a:cubicBezTo>
                      <a:pt x="411569" y="4731656"/>
                      <a:pt x="0" y="4320087"/>
                      <a:pt x="0" y="3812390"/>
                    </a:cubicBezTo>
                    <a:lnTo>
                      <a:pt x="0" y="919266"/>
                    </a:lnTo>
                    <a:cubicBezTo>
                      <a:pt x="0" y="411569"/>
                      <a:pt x="411569" y="0"/>
                      <a:pt x="919266" y="0"/>
                    </a:cubicBezTo>
                    <a:close/>
                  </a:path>
                </a:pathLst>
              </a:custGeom>
              <a:gradFill>
                <a:gsLst>
                  <a:gs pos="100000">
                    <a:srgbClr val="DEDEDE"/>
                  </a:gs>
                  <a:gs pos="0">
                    <a:schemeClr val="bg1"/>
                  </a:gs>
                </a:gsLst>
                <a:lin ang="2700000" scaled="1"/>
              </a:gradFill>
              <a:ln>
                <a:noFill/>
              </a:ln>
              <a:effectLst>
                <a:outerShdw blurRad="431800" dist="2159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68" tIns="34285" rIns="68568" bIns="34285"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grpSp>
          <p:nvGrpSpPr>
            <p:cNvPr id="43" name="组合 42"/>
            <p:cNvGrpSpPr/>
            <p:nvPr/>
          </p:nvGrpSpPr>
          <p:grpSpPr>
            <a:xfrm>
              <a:off x="2973543" y="1376448"/>
              <a:ext cx="3187831" cy="3198097"/>
              <a:chOff x="2973841" y="994510"/>
              <a:chExt cx="3188813" cy="3199084"/>
            </a:xfrm>
          </p:grpSpPr>
          <p:grpSp>
            <p:nvGrpSpPr>
              <p:cNvPr id="44" name="组合 43"/>
              <p:cNvGrpSpPr/>
              <p:nvPr/>
            </p:nvGrpSpPr>
            <p:grpSpPr>
              <a:xfrm>
                <a:off x="3121898" y="1086033"/>
                <a:ext cx="986676" cy="923984"/>
                <a:chOff x="3871174" y="1138973"/>
                <a:chExt cx="1512338" cy="1416053"/>
              </a:xfrm>
              <a:solidFill>
                <a:srgbClr val="FA783A"/>
              </a:solidFill>
            </p:grpSpPr>
            <p:sp>
              <p:nvSpPr>
                <p:cNvPr id="58" name="任意多边形 57"/>
                <p:cNvSpPr/>
                <p:nvPr/>
              </p:nvSpPr>
              <p:spPr>
                <a:xfrm>
                  <a:off x="3871174" y="1204174"/>
                  <a:ext cx="1350852" cy="1350852"/>
                </a:xfrm>
                <a:custGeom>
                  <a:gdLst>
                    <a:gd name="connsiteX0" fmla="*/ 828281 w 1350852"/>
                    <a:gd name="connsiteY0" fmla="*/ 0 h 1350852"/>
                    <a:gd name="connsiteX1" fmla="*/ 1350852 w 1350852"/>
                    <a:gd name="connsiteY1" fmla="*/ 0 h 1350852"/>
                    <a:gd name="connsiteX2" fmla="*/ 1350852 w 1350852"/>
                    <a:gd name="connsiteY2" fmla="*/ 65546 h 1350852"/>
                    <a:gd name="connsiteX3" fmla="*/ 869467 w 1350852"/>
                    <a:gd name="connsiteY3" fmla="*/ 65546 h 1350852"/>
                    <a:gd name="connsiteX4" fmla="*/ 65546 w 1350852"/>
                    <a:gd name="connsiteY4" fmla="*/ 869467 h 1350852"/>
                    <a:gd name="connsiteX5" fmla="*/ 65546 w 1350852"/>
                    <a:gd name="connsiteY5" fmla="*/ 1350852 h 1350852"/>
                    <a:gd name="connsiteX6" fmla="*/ 0 w 1350852"/>
                    <a:gd name="connsiteY6" fmla="*/ 1350852 h 1350852"/>
                    <a:gd name="connsiteX7" fmla="*/ 0 w 1350852"/>
                    <a:gd name="connsiteY7" fmla="*/ 828281 h 1350852"/>
                    <a:gd name="connsiteX8" fmla="*/ 828281 w 1350852"/>
                    <a:gd name="connsiteY8" fmla="*/ 0 h 13508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50852" h="1350852">
                      <a:moveTo>
                        <a:pt x="828281" y="0"/>
                      </a:moveTo>
                      <a:lnTo>
                        <a:pt x="1350852" y="0"/>
                      </a:lnTo>
                      <a:lnTo>
                        <a:pt x="1350852" y="65546"/>
                      </a:lnTo>
                      <a:lnTo>
                        <a:pt x="869467" y="65546"/>
                      </a:lnTo>
                      <a:cubicBezTo>
                        <a:pt x="425474" y="65546"/>
                        <a:pt x="65546" y="425474"/>
                        <a:pt x="65546" y="869467"/>
                      </a:cubicBezTo>
                      <a:lnTo>
                        <a:pt x="65546" y="1350852"/>
                      </a:lnTo>
                      <a:lnTo>
                        <a:pt x="0" y="1350852"/>
                      </a:lnTo>
                      <a:lnTo>
                        <a:pt x="0" y="828281"/>
                      </a:lnTo>
                      <a:cubicBezTo>
                        <a:pt x="0" y="370834"/>
                        <a:pt x="370834" y="0"/>
                        <a:pt x="828281" y="0"/>
                      </a:cubicBezTo>
                      <a:close/>
                    </a:path>
                  </a:pathLst>
                </a:cu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59" name="等腰三角形 58"/>
                <p:cNvSpPr/>
                <p:nvPr/>
              </p:nvSpPr>
              <p:spPr>
                <a:xfrm rot="5400000">
                  <a:off x="5195889" y="1152872"/>
                  <a:ext cx="201521" cy="173724"/>
                </a:xfrm>
                <a:prstGeom prst="triangle">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grpSp>
            <p:nvGrpSpPr>
              <p:cNvPr id="45" name="组合 44"/>
              <p:cNvGrpSpPr/>
              <p:nvPr/>
            </p:nvGrpSpPr>
            <p:grpSpPr>
              <a:xfrm>
                <a:off x="5143612" y="1128577"/>
                <a:ext cx="927316" cy="988262"/>
                <a:chOff x="6969974" y="1204174"/>
                <a:chExt cx="1421353" cy="1514565"/>
              </a:xfrm>
              <a:solidFill>
                <a:srgbClr val="008F86"/>
              </a:solidFill>
            </p:grpSpPr>
            <p:sp>
              <p:nvSpPr>
                <p:cNvPr id="56" name="任意多边形 55"/>
                <p:cNvSpPr/>
                <p:nvPr/>
              </p:nvSpPr>
              <p:spPr>
                <a:xfrm flipH="1">
                  <a:off x="6969974" y="1204174"/>
                  <a:ext cx="1350852" cy="1350852"/>
                </a:xfrm>
                <a:custGeom>
                  <a:gdLst>
                    <a:gd name="connsiteX0" fmla="*/ 828281 w 1350852"/>
                    <a:gd name="connsiteY0" fmla="*/ 0 h 1350852"/>
                    <a:gd name="connsiteX1" fmla="*/ 1350852 w 1350852"/>
                    <a:gd name="connsiteY1" fmla="*/ 0 h 1350852"/>
                    <a:gd name="connsiteX2" fmla="*/ 1350852 w 1350852"/>
                    <a:gd name="connsiteY2" fmla="*/ 65546 h 1350852"/>
                    <a:gd name="connsiteX3" fmla="*/ 869467 w 1350852"/>
                    <a:gd name="connsiteY3" fmla="*/ 65546 h 1350852"/>
                    <a:gd name="connsiteX4" fmla="*/ 65546 w 1350852"/>
                    <a:gd name="connsiteY4" fmla="*/ 869467 h 1350852"/>
                    <a:gd name="connsiteX5" fmla="*/ 65546 w 1350852"/>
                    <a:gd name="connsiteY5" fmla="*/ 1350852 h 1350852"/>
                    <a:gd name="connsiteX6" fmla="*/ 0 w 1350852"/>
                    <a:gd name="connsiteY6" fmla="*/ 1350852 h 1350852"/>
                    <a:gd name="connsiteX7" fmla="*/ 0 w 1350852"/>
                    <a:gd name="connsiteY7" fmla="*/ 828281 h 1350852"/>
                    <a:gd name="connsiteX8" fmla="*/ 828281 w 1350852"/>
                    <a:gd name="connsiteY8" fmla="*/ 0 h 13508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50852" h="1350852">
                      <a:moveTo>
                        <a:pt x="828281" y="0"/>
                      </a:moveTo>
                      <a:lnTo>
                        <a:pt x="1350852" y="0"/>
                      </a:lnTo>
                      <a:lnTo>
                        <a:pt x="1350852" y="65546"/>
                      </a:lnTo>
                      <a:lnTo>
                        <a:pt x="869467" y="65546"/>
                      </a:lnTo>
                      <a:cubicBezTo>
                        <a:pt x="425474" y="65546"/>
                        <a:pt x="65546" y="425474"/>
                        <a:pt x="65546" y="869467"/>
                      </a:cubicBezTo>
                      <a:lnTo>
                        <a:pt x="65546" y="1350852"/>
                      </a:lnTo>
                      <a:lnTo>
                        <a:pt x="0" y="1350852"/>
                      </a:lnTo>
                      <a:lnTo>
                        <a:pt x="0" y="828281"/>
                      </a:lnTo>
                      <a:cubicBezTo>
                        <a:pt x="0" y="370834"/>
                        <a:pt x="370834" y="0"/>
                        <a:pt x="828281" y="0"/>
                      </a:cubicBezTo>
                      <a:close/>
                    </a:path>
                  </a:pathLst>
                </a:custGeom>
                <a:solidFill>
                  <a:srgbClr val="98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57" name="等腰三角形 56"/>
                <p:cNvSpPr/>
                <p:nvPr/>
              </p:nvSpPr>
              <p:spPr>
                <a:xfrm rot="10800000">
                  <a:off x="8189806" y="2545015"/>
                  <a:ext cx="201521" cy="173724"/>
                </a:xfrm>
                <a:prstGeom prst="triangle">
                  <a:avLst/>
                </a:prstGeom>
                <a:solidFill>
                  <a:srgbClr val="98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grpSp>
            <p:nvGrpSpPr>
              <p:cNvPr id="46" name="组合 45"/>
              <p:cNvGrpSpPr/>
              <p:nvPr/>
            </p:nvGrpSpPr>
            <p:grpSpPr>
              <a:xfrm>
                <a:off x="5036125" y="3142275"/>
                <a:ext cx="988806" cy="926468"/>
                <a:chOff x="6805224" y="4290274"/>
                <a:chExt cx="1515602" cy="1419862"/>
              </a:xfrm>
              <a:solidFill>
                <a:srgbClr val="005885"/>
              </a:solidFill>
            </p:grpSpPr>
            <p:sp>
              <p:nvSpPr>
                <p:cNvPr id="54" name="任意多边形 53"/>
                <p:cNvSpPr/>
                <p:nvPr/>
              </p:nvSpPr>
              <p:spPr>
                <a:xfrm flipH="1" flipV="1">
                  <a:off x="6969974" y="4290274"/>
                  <a:ext cx="1350852" cy="1350852"/>
                </a:xfrm>
                <a:custGeom>
                  <a:gdLst>
                    <a:gd name="connsiteX0" fmla="*/ 828281 w 1350852"/>
                    <a:gd name="connsiteY0" fmla="*/ 0 h 1350852"/>
                    <a:gd name="connsiteX1" fmla="*/ 1350852 w 1350852"/>
                    <a:gd name="connsiteY1" fmla="*/ 0 h 1350852"/>
                    <a:gd name="connsiteX2" fmla="*/ 1350852 w 1350852"/>
                    <a:gd name="connsiteY2" fmla="*/ 65546 h 1350852"/>
                    <a:gd name="connsiteX3" fmla="*/ 869467 w 1350852"/>
                    <a:gd name="connsiteY3" fmla="*/ 65546 h 1350852"/>
                    <a:gd name="connsiteX4" fmla="*/ 65546 w 1350852"/>
                    <a:gd name="connsiteY4" fmla="*/ 869467 h 1350852"/>
                    <a:gd name="connsiteX5" fmla="*/ 65546 w 1350852"/>
                    <a:gd name="connsiteY5" fmla="*/ 1350852 h 1350852"/>
                    <a:gd name="connsiteX6" fmla="*/ 0 w 1350852"/>
                    <a:gd name="connsiteY6" fmla="*/ 1350852 h 1350852"/>
                    <a:gd name="connsiteX7" fmla="*/ 0 w 1350852"/>
                    <a:gd name="connsiteY7" fmla="*/ 828281 h 1350852"/>
                    <a:gd name="connsiteX8" fmla="*/ 828281 w 1350852"/>
                    <a:gd name="connsiteY8" fmla="*/ 0 h 13508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50852" h="1350852">
                      <a:moveTo>
                        <a:pt x="828281" y="0"/>
                      </a:moveTo>
                      <a:lnTo>
                        <a:pt x="1350852" y="0"/>
                      </a:lnTo>
                      <a:lnTo>
                        <a:pt x="1350852" y="65546"/>
                      </a:lnTo>
                      <a:lnTo>
                        <a:pt x="869467" y="65546"/>
                      </a:lnTo>
                      <a:cubicBezTo>
                        <a:pt x="425474" y="65546"/>
                        <a:pt x="65546" y="425474"/>
                        <a:pt x="65546" y="869467"/>
                      </a:cubicBezTo>
                      <a:lnTo>
                        <a:pt x="65546" y="1350852"/>
                      </a:lnTo>
                      <a:lnTo>
                        <a:pt x="0" y="1350852"/>
                      </a:lnTo>
                      <a:lnTo>
                        <a:pt x="0" y="828281"/>
                      </a:lnTo>
                      <a:cubicBezTo>
                        <a:pt x="0" y="370834"/>
                        <a:pt x="370834" y="0"/>
                        <a:pt x="828281" y="0"/>
                      </a:cubicBezTo>
                      <a:close/>
                    </a:path>
                  </a:pathLst>
                </a:cu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55" name="等腰三角形 54"/>
                <p:cNvSpPr/>
                <p:nvPr/>
              </p:nvSpPr>
              <p:spPr>
                <a:xfrm rot="16200000">
                  <a:off x="6791325" y="5522514"/>
                  <a:ext cx="201521" cy="173724"/>
                </a:xfrm>
                <a:prstGeom prst="triangle">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grpSp>
            <p:nvGrpSpPr>
              <p:cNvPr id="47" name="组合 46"/>
              <p:cNvGrpSpPr/>
              <p:nvPr/>
            </p:nvGrpSpPr>
            <p:grpSpPr>
              <a:xfrm>
                <a:off x="3075021" y="3035026"/>
                <a:ext cx="928197" cy="988689"/>
                <a:chOff x="3799323" y="4125909"/>
                <a:chExt cx="1422703" cy="1515217"/>
              </a:xfrm>
              <a:solidFill>
                <a:srgbClr val="E3413E"/>
              </a:solidFill>
            </p:grpSpPr>
            <p:sp>
              <p:nvSpPr>
                <p:cNvPr id="52" name="任意多边形 51"/>
                <p:cNvSpPr/>
                <p:nvPr/>
              </p:nvSpPr>
              <p:spPr>
                <a:xfrm flipV="1">
                  <a:off x="3871174" y="4290274"/>
                  <a:ext cx="1350852" cy="1350852"/>
                </a:xfrm>
                <a:custGeom>
                  <a:gdLst>
                    <a:gd name="connsiteX0" fmla="*/ 828281 w 1350852"/>
                    <a:gd name="connsiteY0" fmla="*/ 0 h 1350852"/>
                    <a:gd name="connsiteX1" fmla="*/ 1350852 w 1350852"/>
                    <a:gd name="connsiteY1" fmla="*/ 0 h 1350852"/>
                    <a:gd name="connsiteX2" fmla="*/ 1350852 w 1350852"/>
                    <a:gd name="connsiteY2" fmla="*/ 65546 h 1350852"/>
                    <a:gd name="connsiteX3" fmla="*/ 869467 w 1350852"/>
                    <a:gd name="connsiteY3" fmla="*/ 65546 h 1350852"/>
                    <a:gd name="connsiteX4" fmla="*/ 65546 w 1350852"/>
                    <a:gd name="connsiteY4" fmla="*/ 869467 h 1350852"/>
                    <a:gd name="connsiteX5" fmla="*/ 65546 w 1350852"/>
                    <a:gd name="connsiteY5" fmla="*/ 1350852 h 1350852"/>
                    <a:gd name="connsiteX6" fmla="*/ 0 w 1350852"/>
                    <a:gd name="connsiteY6" fmla="*/ 1350852 h 1350852"/>
                    <a:gd name="connsiteX7" fmla="*/ 0 w 1350852"/>
                    <a:gd name="connsiteY7" fmla="*/ 828281 h 1350852"/>
                    <a:gd name="connsiteX8" fmla="*/ 828281 w 1350852"/>
                    <a:gd name="connsiteY8" fmla="*/ 0 h 135085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50852" h="1350852">
                      <a:moveTo>
                        <a:pt x="828281" y="0"/>
                      </a:moveTo>
                      <a:lnTo>
                        <a:pt x="1350852" y="0"/>
                      </a:lnTo>
                      <a:lnTo>
                        <a:pt x="1350852" y="65546"/>
                      </a:lnTo>
                      <a:lnTo>
                        <a:pt x="869467" y="65546"/>
                      </a:lnTo>
                      <a:cubicBezTo>
                        <a:pt x="425474" y="65546"/>
                        <a:pt x="65546" y="425474"/>
                        <a:pt x="65546" y="869467"/>
                      </a:cubicBezTo>
                      <a:lnTo>
                        <a:pt x="65546" y="1350852"/>
                      </a:lnTo>
                      <a:lnTo>
                        <a:pt x="0" y="1350852"/>
                      </a:lnTo>
                      <a:lnTo>
                        <a:pt x="0" y="828281"/>
                      </a:lnTo>
                      <a:cubicBezTo>
                        <a:pt x="0" y="370834"/>
                        <a:pt x="370834" y="0"/>
                        <a:pt x="828281" y="0"/>
                      </a:cubicBezTo>
                      <a:close/>
                    </a:path>
                  </a:pathLst>
                </a:custGeom>
                <a:solidFill>
                  <a:srgbClr val="98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53" name="等腰三角形 52"/>
                <p:cNvSpPr/>
                <p:nvPr/>
              </p:nvSpPr>
              <p:spPr>
                <a:xfrm>
                  <a:off x="3799323" y="4125909"/>
                  <a:ext cx="201521" cy="173724"/>
                </a:xfrm>
                <a:prstGeom prst="triangle">
                  <a:avLst/>
                </a:prstGeom>
                <a:solidFill>
                  <a:srgbClr val="98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sp>
            <p:nvSpPr>
              <p:cNvPr id="48" name="文本框 43"/>
              <p:cNvSpPr txBox="1"/>
              <p:nvPr/>
            </p:nvSpPr>
            <p:spPr>
              <a:xfrm>
                <a:off x="4076272" y="994510"/>
                <a:ext cx="994285" cy="333838"/>
              </a:xfrm>
              <a:prstGeom prst="rect">
                <a:avLst/>
              </a:prstGeom>
              <a:noFill/>
            </p:spPr>
            <p:txBody>
              <a:bodyPr wrap="square" lIns="68568" tIns="34285" rIns="68568" bIns="34285"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a:lnSpc>
                    <a:spcPct val="120000"/>
                  </a:lnSpc>
                </a:pPr>
                <a:r>
                  <a:rPr lang="en-US" altLang="zh-CN" sz="1200" b="1">
                    <a:solidFill>
                      <a:schemeClr val="tx1">
                        <a:lumMod val="50000"/>
                        <a:lumOff val="50000"/>
                      </a:schemeClr>
                    </a:solidFill>
                    <a:latin typeface="LiHei Pro" panose="020b0500000000000000" pitchFamily="34" charset="-122"/>
                    <a:ea typeface="LiHei Pro" panose="020b0500000000000000" pitchFamily="34" charset="-122"/>
                  </a:rPr>
                  <a:t>STEP 01</a:t>
                </a:r>
                <a:endParaRPr lang="zh-CN" altLang="en-US" sz="1200" b="1">
                  <a:solidFill>
                    <a:schemeClr val="tx1">
                      <a:lumMod val="50000"/>
                      <a:lumOff val="50000"/>
                    </a:schemeClr>
                  </a:solidFill>
                  <a:latin typeface="LiHei Pro" panose="020b0500000000000000" pitchFamily="34" charset="-122"/>
                  <a:ea typeface="LiHei Pro" panose="020b0500000000000000" pitchFamily="34" charset="-122"/>
                </a:endParaRPr>
              </a:p>
            </p:txBody>
          </p:sp>
          <p:sp>
            <p:nvSpPr>
              <p:cNvPr id="49" name="文本框 44"/>
              <p:cNvSpPr txBox="1"/>
              <p:nvPr/>
            </p:nvSpPr>
            <p:spPr>
              <a:xfrm>
                <a:off x="4076272" y="3859756"/>
                <a:ext cx="994285" cy="333838"/>
              </a:xfrm>
              <a:prstGeom prst="rect">
                <a:avLst/>
              </a:prstGeom>
              <a:noFill/>
            </p:spPr>
            <p:txBody>
              <a:bodyPr wrap="square" lIns="68568" tIns="34285" rIns="68568" bIns="34285"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a:lnSpc>
                    <a:spcPct val="120000"/>
                  </a:lnSpc>
                </a:pPr>
                <a:r>
                  <a:rPr lang="en-US" altLang="zh-CN" sz="1200" b="1">
                    <a:solidFill>
                      <a:schemeClr val="tx1">
                        <a:lumMod val="50000"/>
                        <a:lumOff val="50000"/>
                      </a:schemeClr>
                    </a:solidFill>
                    <a:latin typeface="LiHei Pro" panose="020b0500000000000000" pitchFamily="34" charset="-122"/>
                    <a:ea typeface="LiHei Pro" panose="020b0500000000000000" pitchFamily="34" charset="-122"/>
                  </a:rPr>
                  <a:t>STEP 03</a:t>
                </a:r>
                <a:endParaRPr lang="zh-CN" altLang="en-US" sz="1200" b="1">
                  <a:solidFill>
                    <a:schemeClr val="tx1">
                      <a:lumMod val="50000"/>
                      <a:lumOff val="50000"/>
                    </a:schemeClr>
                  </a:solidFill>
                  <a:latin typeface="LiHei Pro" panose="020b0500000000000000" pitchFamily="34" charset="-122"/>
                  <a:ea typeface="LiHei Pro" panose="020b0500000000000000" pitchFamily="34" charset="-122"/>
                </a:endParaRPr>
              </a:p>
            </p:txBody>
          </p:sp>
          <p:sp>
            <p:nvSpPr>
              <p:cNvPr id="50" name="文本框 45"/>
              <p:cNvSpPr txBox="1"/>
              <p:nvPr/>
            </p:nvSpPr>
            <p:spPr>
              <a:xfrm rot="5400000">
                <a:off x="5498525" y="2413371"/>
                <a:ext cx="994419" cy="333838"/>
              </a:xfrm>
              <a:prstGeom prst="rect">
                <a:avLst/>
              </a:prstGeom>
              <a:noFill/>
            </p:spPr>
            <p:txBody>
              <a:bodyPr wrap="square" lIns="68568" tIns="34285" rIns="68568" bIns="34285"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a:lnSpc>
                    <a:spcPct val="120000"/>
                  </a:lnSpc>
                </a:pPr>
                <a:r>
                  <a:rPr lang="en-US" altLang="zh-CN" sz="1200" b="1">
                    <a:solidFill>
                      <a:schemeClr val="tx1">
                        <a:lumMod val="50000"/>
                        <a:lumOff val="50000"/>
                      </a:schemeClr>
                    </a:solidFill>
                    <a:latin typeface="LiHei Pro" panose="020b0500000000000000" pitchFamily="34" charset="-122"/>
                    <a:ea typeface="LiHei Pro" panose="020b0500000000000000" pitchFamily="34" charset="-122"/>
                  </a:rPr>
                  <a:t>STEP 02</a:t>
                </a:r>
                <a:endParaRPr lang="zh-CN" altLang="en-US" sz="1200" b="1">
                  <a:solidFill>
                    <a:schemeClr val="tx1">
                      <a:lumMod val="50000"/>
                      <a:lumOff val="50000"/>
                    </a:schemeClr>
                  </a:solidFill>
                  <a:latin typeface="LiHei Pro" panose="020b0500000000000000" pitchFamily="34" charset="-122"/>
                  <a:ea typeface="LiHei Pro" panose="020b0500000000000000" pitchFamily="34" charset="-122"/>
                </a:endParaRPr>
              </a:p>
            </p:txBody>
          </p:sp>
          <p:sp>
            <p:nvSpPr>
              <p:cNvPr id="51" name="文本框 47"/>
              <p:cNvSpPr txBox="1"/>
              <p:nvPr/>
            </p:nvSpPr>
            <p:spPr>
              <a:xfrm rot="16200000">
                <a:off x="2643550" y="2413371"/>
                <a:ext cx="994419" cy="333838"/>
              </a:xfrm>
              <a:prstGeom prst="rect">
                <a:avLst/>
              </a:prstGeom>
              <a:noFill/>
            </p:spPr>
            <p:txBody>
              <a:bodyPr wrap="square" lIns="68568" tIns="34285" rIns="68568" bIns="34285"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a:lnSpc>
                    <a:spcPct val="120000"/>
                  </a:lnSpc>
                </a:pPr>
                <a:r>
                  <a:rPr lang="en-US" altLang="zh-CN" sz="1200" b="1">
                    <a:solidFill>
                      <a:schemeClr val="tx1">
                        <a:lumMod val="50000"/>
                        <a:lumOff val="50000"/>
                      </a:schemeClr>
                    </a:solidFill>
                    <a:latin typeface="LiHei Pro" panose="020b0500000000000000" pitchFamily="34" charset="-122"/>
                    <a:ea typeface="LiHei Pro" panose="020b0500000000000000" pitchFamily="34" charset="-122"/>
                  </a:rPr>
                  <a:t>STEP 04</a:t>
                </a:r>
                <a:endParaRPr lang="zh-CN" altLang="en-US" sz="1200" b="1">
                  <a:solidFill>
                    <a:schemeClr val="tx1">
                      <a:lumMod val="50000"/>
                      <a:lumOff val="50000"/>
                    </a:schemeClr>
                  </a:solidFill>
                  <a:latin typeface="LiHei Pro" panose="020b0500000000000000" pitchFamily="34" charset="-122"/>
                  <a:ea typeface="LiHei Pro" panose="020b0500000000000000" pitchFamily="34" charset="-122"/>
                </a:endParaRPr>
              </a:p>
            </p:txBody>
          </p:sp>
        </p:grpSp>
        <p:grpSp>
          <p:nvGrpSpPr>
            <p:cNvPr id="60" name="组合 59"/>
            <p:cNvGrpSpPr/>
            <p:nvPr/>
          </p:nvGrpSpPr>
          <p:grpSpPr>
            <a:xfrm>
              <a:off x="3441315" y="1821660"/>
              <a:ext cx="1098985" cy="1099132"/>
              <a:chOff x="4588419" y="2428879"/>
              <a:chExt cx="1465313" cy="1465509"/>
            </a:xfrm>
          </p:grpSpPr>
          <p:sp>
            <p:nvSpPr>
              <p:cNvPr id="61" name="泪滴形 60"/>
              <p:cNvSpPr/>
              <p:nvPr/>
            </p:nvSpPr>
            <p:spPr>
              <a:xfrm flipV="1">
                <a:off x="4588419" y="2428879"/>
                <a:ext cx="1465313" cy="1465509"/>
              </a:xfrm>
              <a:prstGeom prst="teardrop">
                <a:avLst/>
              </a:prstGeom>
              <a:solidFill>
                <a:srgbClr val="23363D"/>
              </a:solidFill>
              <a:ln w="31750">
                <a:solidFill>
                  <a:srgbClr val="F9F9F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nvGrpSpPr>
              <p:cNvPr id="62" name="组合 61"/>
              <p:cNvGrpSpPr/>
              <p:nvPr/>
            </p:nvGrpSpPr>
            <p:grpSpPr>
              <a:xfrm>
                <a:off x="4730691" y="2587596"/>
                <a:ext cx="1230262" cy="1230428"/>
                <a:chOff x="4926840" y="1732375"/>
                <a:chExt cx="1656097" cy="1656098"/>
              </a:xfrm>
            </p:grpSpPr>
            <p:sp>
              <p:nvSpPr>
                <p:cNvPr id="64" name="任意多边形 63"/>
                <p:cNvSpPr/>
                <p:nvPr/>
              </p:nvSpPr>
              <p:spPr>
                <a:xfrm>
                  <a:off x="4926840" y="1732375"/>
                  <a:ext cx="1656097" cy="1656098"/>
                </a:xfrm>
                <a:custGeom>
                  <a:gdLst>
                    <a:gd name="connsiteX0" fmla="*/ 734066 w 1656097"/>
                    <a:gd name="connsiteY0" fmla="*/ 0 h 1656098"/>
                    <a:gd name="connsiteX1" fmla="*/ 922032 w 1656097"/>
                    <a:gd name="connsiteY1" fmla="*/ 0 h 1656098"/>
                    <a:gd name="connsiteX2" fmla="*/ 958682 w 1656097"/>
                    <a:gd name="connsiteY2" fmla="*/ 170987 h 1656098"/>
                    <a:gd name="connsiteX3" fmla="*/ 967537 w 1656097"/>
                    <a:gd name="connsiteY3" fmla="*/ 172338 h 1656098"/>
                    <a:gd name="connsiteX4" fmla="*/ 1042604 w 1656097"/>
                    <a:gd name="connsiteY4" fmla="*/ 194634 h 1656098"/>
                    <a:gd name="connsiteX5" fmla="*/ 1160682 w 1656097"/>
                    <a:gd name="connsiteY5" fmla="*/ 63947 h 1656098"/>
                    <a:gd name="connsiteX6" fmla="*/ 1323465 w 1656097"/>
                    <a:gd name="connsiteY6" fmla="*/ 157929 h 1656098"/>
                    <a:gd name="connsiteX7" fmla="*/ 1271151 w 1656097"/>
                    <a:gd name="connsiteY7" fmla="*/ 319877 h 1656098"/>
                    <a:gd name="connsiteX8" fmla="*/ 1280994 w 1656097"/>
                    <a:gd name="connsiteY8" fmla="*/ 327054 h 1656098"/>
                    <a:gd name="connsiteX9" fmla="*/ 1333335 w 1656097"/>
                    <a:gd name="connsiteY9" fmla="*/ 377405 h 1656098"/>
                    <a:gd name="connsiteX10" fmla="*/ 1338950 w 1656097"/>
                    <a:gd name="connsiteY10" fmla="*/ 384065 h 1656098"/>
                    <a:gd name="connsiteX11" fmla="*/ 1498169 w 1656097"/>
                    <a:gd name="connsiteY11" fmla="*/ 332634 h 1656098"/>
                    <a:gd name="connsiteX12" fmla="*/ 1592152 w 1656097"/>
                    <a:gd name="connsiteY12" fmla="*/ 495417 h 1656098"/>
                    <a:gd name="connsiteX13" fmla="*/ 1473528 w 1656097"/>
                    <a:gd name="connsiteY13" fmla="*/ 602595 h 1656098"/>
                    <a:gd name="connsiteX14" fmla="*/ 1483127 w 1656097"/>
                    <a:gd name="connsiteY14" fmla="*/ 626411 h 1656098"/>
                    <a:gd name="connsiteX15" fmla="*/ 1501984 w 1656097"/>
                    <a:gd name="connsiteY15" fmla="*/ 701032 h 1656098"/>
                    <a:gd name="connsiteX16" fmla="*/ 1656097 w 1656097"/>
                    <a:gd name="connsiteY16" fmla="*/ 734067 h 1656098"/>
                    <a:gd name="connsiteX17" fmla="*/ 1656097 w 1656097"/>
                    <a:gd name="connsiteY17" fmla="*/ 922032 h 1656098"/>
                    <a:gd name="connsiteX18" fmla="*/ 1511749 w 1656097"/>
                    <a:gd name="connsiteY18" fmla="*/ 952973 h 1656098"/>
                    <a:gd name="connsiteX19" fmla="*/ 1506114 w 1656097"/>
                    <a:gd name="connsiteY19" fmla="*/ 989892 h 1656098"/>
                    <a:gd name="connsiteX20" fmla="*/ 1491538 w 1656097"/>
                    <a:gd name="connsiteY20" fmla="*/ 1048074 h 1656098"/>
                    <a:gd name="connsiteX21" fmla="*/ 1485827 w 1656097"/>
                    <a:gd name="connsiteY21" fmla="*/ 1064617 h 1656098"/>
                    <a:gd name="connsiteX22" fmla="*/ 1592152 w 1656097"/>
                    <a:gd name="connsiteY22" fmla="*/ 1160683 h 1656098"/>
                    <a:gd name="connsiteX23" fmla="*/ 1498169 w 1656097"/>
                    <a:gd name="connsiteY23" fmla="*/ 1323465 h 1656098"/>
                    <a:gd name="connsiteX24" fmla="*/ 1367507 w 1656097"/>
                    <a:gd name="connsiteY24" fmla="*/ 1281258 h 1656098"/>
                    <a:gd name="connsiteX25" fmla="*/ 1351398 w 1656097"/>
                    <a:gd name="connsiteY25" fmla="*/ 1303350 h 1656098"/>
                    <a:gd name="connsiteX26" fmla="*/ 1301049 w 1656097"/>
                    <a:gd name="connsiteY26" fmla="*/ 1355691 h 1656098"/>
                    <a:gd name="connsiteX27" fmla="*/ 1282493 w 1656097"/>
                    <a:gd name="connsiteY27" fmla="*/ 1371332 h 1656098"/>
                    <a:gd name="connsiteX28" fmla="*/ 1323465 w 1656097"/>
                    <a:gd name="connsiteY28" fmla="*/ 1498169 h 1656098"/>
                    <a:gd name="connsiteX29" fmla="*/ 1160682 w 1656097"/>
                    <a:gd name="connsiteY29" fmla="*/ 1592152 h 1656098"/>
                    <a:gd name="connsiteX30" fmla="*/ 1074277 w 1656097"/>
                    <a:gd name="connsiteY30" fmla="*/ 1496521 h 1656098"/>
                    <a:gd name="connsiteX31" fmla="*/ 1052042 w 1656097"/>
                    <a:gd name="connsiteY31" fmla="*/ 1505484 h 1656098"/>
                    <a:gd name="connsiteX32" fmla="*/ 948719 w 1656097"/>
                    <a:gd name="connsiteY32" fmla="*/ 1531593 h 1656098"/>
                    <a:gd name="connsiteX33" fmla="*/ 922032 w 1656097"/>
                    <a:gd name="connsiteY33" fmla="*/ 1656098 h 1656098"/>
                    <a:gd name="connsiteX34" fmla="*/ 734066 w 1656097"/>
                    <a:gd name="connsiteY34" fmla="*/ 1656098 h 1656098"/>
                    <a:gd name="connsiteX35" fmla="*/ 707323 w 1656097"/>
                    <a:gd name="connsiteY35" fmla="*/ 1531333 h 1656098"/>
                    <a:gd name="connsiteX36" fmla="*/ 688561 w 1656097"/>
                    <a:gd name="connsiteY36" fmla="*/ 1528470 h 1656098"/>
                    <a:gd name="connsiteX37" fmla="*/ 581645 w 1656097"/>
                    <a:gd name="connsiteY37" fmla="*/ 1496716 h 1656098"/>
                    <a:gd name="connsiteX38" fmla="*/ 495416 w 1656097"/>
                    <a:gd name="connsiteY38" fmla="*/ 1592152 h 1656098"/>
                    <a:gd name="connsiteX39" fmla="*/ 332634 w 1656097"/>
                    <a:gd name="connsiteY39" fmla="*/ 1498169 h 1656098"/>
                    <a:gd name="connsiteX40" fmla="*/ 373389 w 1656097"/>
                    <a:gd name="connsiteY40" fmla="*/ 1372000 h 1656098"/>
                    <a:gd name="connsiteX41" fmla="*/ 293970 w 1656097"/>
                    <a:gd name="connsiteY41" fmla="*/ 1290661 h 1656098"/>
                    <a:gd name="connsiteX42" fmla="*/ 287662 w 1656097"/>
                    <a:gd name="connsiteY42" fmla="*/ 1281558 h 1656098"/>
                    <a:gd name="connsiteX43" fmla="*/ 157930 w 1656097"/>
                    <a:gd name="connsiteY43" fmla="*/ 1323465 h 1656098"/>
                    <a:gd name="connsiteX44" fmla="*/ 63947 w 1656097"/>
                    <a:gd name="connsiteY44" fmla="*/ 1160683 h 1656098"/>
                    <a:gd name="connsiteX45" fmla="*/ 170348 w 1656097"/>
                    <a:gd name="connsiteY45" fmla="*/ 1064548 h 1656098"/>
                    <a:gd name="connsiteX46" fmla="*/ 159896 w 1656097"/>
                    <a:gd name="connsiteY46" fmla="*/ 1031651 h 1656098"/>
                    <a:gd name="connsiteX47" fmla="*/ 144063 w 1656097"/>
                    <a:gd name="connsiteY47" fmla="*/ 952912 h 1656098"/>
                    <a:gd name="connsiteX48" fmla="*/ 0 w 1656097"/>
                    <a:gd name="connsiteY48" fmla="*/ 922032 h 1656098"/>
                    <a:gd name="connsiteX49" fmla="*/ 0 w 1656097"/>
                    <a:gd name="connsiteY49" fmla="*/ 734067 h 1656098"/>
                    <a:gd name="connsiteX50" fmla="*/ 152682 w 1656097"/>
                    <a:gd name="connsiteY50" fmla="*/ 701339 h 1656098"/>
                    <a:gd name="connsiteX51" fmla="*/ 159896 w 1656097"/>
                    <a:gd name="connsiteY51" fmla="*/ 669158 h 1656098"/>
                    <a:gd name="connsiteX52" fmla="*/ 182923 w 1656097"/>
                    <a:gd name="connsiteY52" fmla="*/ 602913 h 1656098"/>
                    <a:gd name="connsiteX53" fmla="*/ 63947 w 1656097"/>
                    <a:gd name="connsiteY53" fmla="*/ 495417 h 1656098"/>
                    <a:gd name="connsiteX54" fmla="*/ 157930 w 1656097"/>
                    <a:gd name="connsiteY54" fmla="*/ 332634 h 1656098"/>
                    <a:gd name="connsiteX55" fmla="*/ 318389 w 1656097"/>
                    <a:gd name="connsiteY55" fmla="*/ 384465 h 1656098"/>
                    <a:gd name="connsiteX56" fmla="*/ 353537 w 1656097"/>
                    <a:gd name="connsiteY56" fmla="*/ 346539 h 1656098"/>
                    <a:gd name="connsiteX57" fmla="*/ 385166 w 1656097"/>
                    <a:gd name="connsiteY57" fmla="*/ 320558 h 1656098"/>
                    <a:gd name="connsiteX58" fmla="*/ 332634 w 1656097"/>
                    <a:gd name="connsiteY58" fmla="*/ 157929 h 1656098"/>
                    <a:gd name="connsiteX59" fmla="*/ 495416 w 1656097"/>
                    <a:gd name="connsiteY59" fmla="*/ 63947 h 1656098"/>
                    <a:gd name="connsiteX60" fmla="*/ 612546 w 1656097"/>
                    <a:gd name="connsiteY60" fmla="*/ 193585 h 1656098"/>
                    <a:gd name="connsiteX61" fmla="*/ 688561 w 1656097"/>
                    <a:gd name="connsiteY61" fmla="*/ 172338 h 1656098"/>
                    <a:gd name="connsiteX62" fmla="*/ 697415 w 1656097"/>
                    <a:gd name="connsiteY62" fmla="*/ 170987 h 16560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56097" h="1656098">
                      <a:moveTo>
                        <a:pt x="734066" y="0"/>
                      </a:moveTo>
                      <a:lnTo>
                        <a:pt x="922032" y="0"/>
                      </a:lnTo>
                      <a:lnTo>
                        <a:pt x="958682" y="170987"/>
                      </a:lnTo>
                      <a:lnTo>
                        <a:pt x="967537" y="172338"/>
                      </a:lnTo>
                      <a:lnTo>
                        <a:pt x="1042604" y="194634"/>
                      </a:lnTo>
                      <a:lnTo>
                        <a:pt x="1160682" y="63947"/>
                      </a:lnTo>
                      <a:lnTo>
                        <a:pt x="1323465" y="157929"/>
                      </a:lnTo>
                      <a:lnTo>
                        <a:pt x="1271151" y="319877"/>
                      </a:lnTo>
                      <a:lnTo>
                        <a:pt x="1280994" y="327054"/>
                      </a:lnTo>
                      <a:cubicBezTo>
                        <a:pt x="1299308" y="342918"/>
                        <a:pt x="1316780" y="359726"/>
                        <a:pt x="1333335" y="377405"/>
                      </a:cubicBezTo>
                      <a:lnTo>
                        <a:pt x="1338950" y="384065"/>
                      </a:lnTo>
                      <a:lnTo>
                        <a:pt x="1498169" y="332634"/>
                      </a:lnTo>
                      <a:lnTo>
                        <a:pt x="1592152" y="495417"/>
                      </a:lnTo>
                      <a:lnTo>
                        <a:pt x="1473528" y="602595"/>
                      </a:lnTo>
                      <a:lnTo>
                        <a:pt x="1483127" y="626411"/>
                      </a:lnTo>
                      <a:lnTo>
                        <a:pt x="1501984" y="701032"/>
                      </a:lnTo>
                      <a:lnTo>
                        <a:pt x="1656097" y="734067"/>
                      </a:lnTo>
                      <a:lnTo>
                        <a:pt x="1656097" y="922032"/>
                      </a:lnTo>
                      <a:lnTo>
                        <a:pt x="1511749" y="952973"/>
                      </a:lnTo>
                      <a:lnTo>
                        <a:pt x="1506114" y="989892"/>
                      </a:lnTo>
                      <a:cubicBezTo>
                        <a:pt x="1502081" y="1009604"/>
                        <a:pt x="1497209" y="1029011"/>
                        <a:pt x="1491538" y="1048074"/>
                      </a:cubicBezTo>
                      <a:lnTo>
                        <a:pt x="1485827" y="1064617"/>
                      </a:lnTo>
                      <a:lnTo>
                        <a:pt x="1592152" y="1160683"/>
                      </a:lnTo>
                      <a:lnTo>
                        <a:pt x="1498169" y="1323465"/>
                      </a:lnTo>
                      <a:lnTo>
                        <a:pt x="1367507" y="1281258"/>
                      </a:lnTo>
                      <a:lnTo>
                        <a:pt x="1351398" y="1303350"/>
                      </a:lnTo>
                      <a:cubicBezTo>
                        <a:pt x="1335535" y="1321664"/>
                        <a:pt x="1318727" y="1339136"/>
                        <a:pt x="1301049" y="1355691"/>
                      </a:cubicBezTo>
                      <a:lnTo>
                        <a:pt x="1282493" y="1371332"/>
                      </a:lnTo>
                      <a:lnTo>
                        <a:pt x="1323465" y="1498169"/>
                      </a:lnTo>
                      <a:lnTo>
                        <a:pt x="1160682" y="1592152"/>
                      </a:lnTo>
                      <a:lnTo>
                        <a:pt x="1074277" y="1496521"/>
                      </a:lnTo>
                      <a:lnTo>
                        <a:pt x="1052042" y="1505484"/>
                      </a:lnTo>
                      <a:lnTo>
                        <a:pt x="948719" y="1531593"/>
                      </a:lnTo>
                      <a:lnTo>
                        <a:pt x="922032" y="1656098"/>
                      </a:lnTo>
                      <a:lnTo>
                        <a:pt x="734066" y="1656098"/>
                      </a:lnTo>
                      <a:lnTo>
                        <a:pt x="707323" y="1531333"/>
                      </a:lnTo>
                      <a:lnTo>
                        <a:pt x="688561" y="1528470"/>
                      </a:lnTo>
                      <a:lnTo>
                        <a:pt x="581645" y="1496716"/>
                      </a:lnTo>
                      <a:lnTo>
                        <a:pt x="495416" y="1592152"/>
                      </a:lnTo>
                      <a:lnTo>
                        <a:pt x="332634" y="1498169"/>
                      </a:lnTo>
                      <a:lnTo>
                        <a:pt x="373389" y="1372000"/>
                      </a:lnTo>
                      <a:lnTo>
                        <a:pt x="293970" y="1290661"/>
                      </a:lnTo>
                      <a:lnTo>
                        <a:pt x="287662" y="1281558"/>
                      </a:lnTo>
                      <a:lnTo>
                        <a:pt x="157930" y="1323465"/>
                      </a:lnTo>
                      <a:lnTo>
                        <a:pt x="63947" y="1160683"/>
                      </a:lnTo>
                      <a:lnTo>
                        <a:pt x="170348" y="1064548"/>
                      </a:lnTo>
                      <a:lnTo>
                        <a:pt x="159896" y="1031651"/>
                      </a:lnTo>
                      <a:lnTo>
                        <a:pt x="144063" y="952912"/>
                      </a:lnTo>
                      <a:lnTo>
                        <a:pt x="0" y="922032"/>
                      </a:lnTo>
                      <a:lnTo>
                        <a:pt x="0" y="734067"/>
                      </a:lnTo>
                      <a:lnTo>
                        <a:pt x="152682" y="701339"/>
                      </a:lnTo>
                      <a:lnTo>
                        <a:pt x="159896" y="669158"/>
                      </a:lnTo>
                      <a:lnTo>
                        <a:pt x="182923" y="602913"/>
                      </a:lnTo>
                      <a:lnTo>
                        <a:pt x="63947" y="495417"/>
                      </a:lnTo>
                      <a:lnTo>
                        <a:pt x="157930" y="332634"/>
                      </a:lnTo>
                      <a:lnTo>
                        <a:pt x="318389" y="384465"/>
                      </a:lnTo>
                      <a:lnTo>
                        <a:pt x="353537" y="346539"/>
                      </a:lnTo>
                      <a:lnTo>
                        <a:pt x="385166" y="320558"/>
                      </a:lnTo>
                      <a:lnTo>
                        <a:pt x="332634" y="157929"/>
                      </a:lnTo>
                      <a:lnTo>
                        <a:pt x="495416" y="63947"/>
                      </a:lnTo>
                      <a:lnTo>
                        <a:pt x="612546" y="193585"/>
                      </a:lnTo>
                      <a:lnTo>
                        <a:pt x="688561" y="172338"/>
                      </a:lnTo>
                      <a:lnTo>
                        <a:pt x="697415" y="170987"/>
                      </a:lnTo>
                      <a:close/>
                    </a:path>
                  </a:pathLst>
                </a:custGeom>
                <a:gradFill>
                  <a:gsLst>
                    <a:gs pos="0">
                      <a:schemeClr val="bg1"/>
                    </a:gs>
                    <a:gs pos="100000">
                      <a:srgbClr val="E2E2E2"/>
                    </a:gs>
                  </a:gsLst>
                  <a:lin ang="2700000" scaled="1"/>
                </a:gradFill>
                <a:ln>
                  <a:noFill/>
                </a:ln>
                <a:effectLst>
                  <a:outerShdw blurRad="190500" dist="889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65" name="椭圆 64"/>
                <p:cNvSpPr/>
                <p:nvPr/>
              </p:nvSpPr>
              <p:spPr>
                <a:xfrm>
                  <a:off x="5189938" y="1995474"/>
                  <a:ext cx="1129900" cy="1129900"/>
                </a:xfrm>
                <a:prstGeom prst="ellipse">
                  <a:avLst/>
                </a:prstGeom>
                <a:solidFill>
                  <a:srgbClr val="23363D"/>
                </a:solidFill>
                <a:ln w="22225">
                  <a:gradFill flip="none" rotWithShape="1">
                    <a:gsLst>
                      <a:gs pos="0">
                        <a:srgbClr val="CDCDCD"/>
                      </a:gs>
                      <a:gs pos="100000">
                        <a:schemeClr val="bg1"/>
                      </a:gs>
                    </a:gsLst>
                    <a:lin ang="2700000" scaled="1"/>
                  </a:gradFill>
                </a:ln>
                <a:effectLst>
                  <a:innerShdw blurRad="88900" dist="38100" dir="13500000">
                    <a:prstClr val="black">
                      <a:alpha val="4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66" name="椭圆 65"/>
                <p:cNvSpPr/>
                <p:nvPr/>
              </p:nvSpPr>
              <p:spPr>
                <a:xfrm>
                  <a:off x="5266824" y="2076686"/>
                  <a:ext cx="976134" cy="976135"/>
                </a:xfrm>
                <a:prstGeom prst="ellipse">
                  <a:avLst/>
                </a:prstGeom>
                <a:gradFill>
                  <a:gsLst>
                    <a:gs pos="0">
                      <a:schemeClr val="bg1">
                        <a:lumMod val="85000"/>
                      </a:schemeClr>
                    </a:gs>
                    <a:gs pos="100000">
                      <a:schemeClr val="bg1"/>
                    </a:gs>
                  </a:gsLst>
                  <a:lin ang="2700000" scaled="1"/>
                </a:gradFill>
                <a:ln w="19050">
                  <a:gradFill flip="none" rotWithShape="1">
                    <a:gsLst>
                      <a:gs pos="100000">
                        <a:srgbClr val="CDCDCD"/>
                      </a:gs>
                      <a:gs pos="0">
                        <a:schemeClr val="bg1"/>
                      </a:gs>
                    </a:gsLst>
                    <a:lin ang="2700000" scaled="1"/>
                  </a:grad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sp>
            <p:nvSpPr>
              <p:cNvPr id="63" name="KSO_Shape"/>
              <p:cNvSpPr/>
              <p:nvPr/>
            </p:nvSpPr>
            <p:spPr bwMode="auto">
              <a:xfrm>
                <a:off x="5127835" y="2985604"/>
                <a:ext cx="478805" cy="406497"/>
              </a:xfrm>
              <a:custGeom>
                <a:gdLst>
                  <a:gd name="T0" fmla="*/ 1221908 w 2276475"/>
                  <a:gd name="T1" fmla="*/ 1328927 h 1936751"/>
                  <a:gd name="T2" fmla="*/ 1196654 w 2276475"/>
                  <a:gd name="T3" fmla="*/ 1388292 h 1936751"/>
                  <a:gd name="T4" fmla="*/ 691864 w 2276475"/>
                  <a:gd name="T5" fmla="*/ 1376845 h 1936751"/>
                  <a:gd name="T6" fmla="*/ 695585 w 2276475"/>
                  <a:gd name="T7" fmla="*/ 1314285 h 1936751"/>
                  <a:gd name="T8" fmla="*/ 1104489 w 2276475"/>
                  <a:gd name="T9" fmla="*/ 1115137 h 1936751"/>
                  <a:gd name="T10" fmla="*/ 1117497 w 2276475"/>
                  <a:gd name="T11" fmla="*/ 1168850 h 1936751"/>
                  <a:gd name="T12" fmla="*/ 811396 w 2276475"/>
                  <a:gd name="T13" fmla="*/ 1188695 h 1936751"/>
                  <a:gd name="T14" fmla="*/ 783254 w 2276475"/>
                  <a:gd name="T15" fmla="*/ 1141068 h 1936751"/>
                  <a:gd name="T16" fmla="*/ 309026 w 2276475"/>
                  <a:gd name="T17" fmla="*/ 898551 h 1936751"/>
                  <a:gd name="T18" fmla="*/ 798665 w 2276475"/>
                  <a:gd name="T19" fmla="*/ 935449 h 1936751"/>
                  <a:gd name="T20" fmla="*/ 759855 w 2276475"/>
                  <a:gd name="T21" fmla="*/ 989335 h 1936751"/>
                  <a:gd name="T22" fmla="*/ 259317 w 2276475"/>
                  <a:gd name="T23" fmla="*/ 967303 h 1936751"/>
                  <a:gd name="T24" fmla="*/ 277393 w 2276475"/>
                  <a:gd name="T25" fmla="*/ 906514 h 1936751"/>
                  <a:gd name="T26" fmla="*/ 1086287 w 2276475"/>
                  <a:gd name="T27" fmla="*/ 817903 h 1936751"/>
                  <a:gd name="T28" fmla="*/ 1028372 w 2276475"/>
                  <a:gd name="T29" fmla="*/ 919230 h 1936751"/>
                  <a:gd name="T30" fmla="*/ 999280 w 2276475"/>
                  <a:gd name="T31" fmla="*/ 917630 h 1936751"/>
                  <a:gd name="T32" fmla="*/ 289574 w 2276475"/>
                  <a:gd name="T33" fmla="*/ 706099 h 1936751"/>
                  <a:gd name="T34" fmla="*/ 590631 w 2276475"/>
                  <a:gd name="T35" fmla="*/ 735033 h 1936751"/>
                  <a:gd name="T36" fmla="*/ 567535 w 2276475"/>
                  <a:gd name="T37" fmla="*/ 784938 h 1936751"/>
                  <a:gd name="T38" fmla="*/ 259309 w 2276475"/>
                  <a:gd name="T39" fmla="*/ 770073 h 1936751"/>
                  <a:gd name="T40" fmla="*/ 267273 w 2276475"/>
                  <a:gd name="T41" fmla="*/ 715124 h 1936751"/>
                  <a:gd name="T42" fmla="*/ 836933 w 2276475"/>
                  <a:gd name="T43" fmla="*/ 505684 h 1936751"/>
                  <a:gd name="T44" fmla="*/ 846494 w 2276475"/>
                  <a:gd name="T45" fmla="*/ 574170 h 1936751"/>
                  <a:gd name="T46" fmla="*/ 268069 w 2276475"/>
                  <a:gd name="T47" fmla="*/ 592752 h 1936751"/>
                  <a:gd name="T48" fmla="*/ 238855 w 2276475"/>
                  <a:gd name="T49" fmla="*/ 530105 h 1936751"/>
                  <a:gd name="T50" fmla="*/ 1467818 w 2276475"/>
                  <a:gd name="T51" fmla="*/ 344025 h 1936751"/>
                  <a:gd name="T52" fmla="*/ 1566759 w 2276475"/>
                  <a:gd name="T53" fmla="*/ 428438 h 1936751"/>
                  <a:gd name="T54" fmla="*/ 1578461 w 2276475"/>
                  <a:gd name="T55" fmla="*/ 479936 h 1936751"/>
                  <a:gd name="T56" fmla="*/ 1197862 w 2276475"/>
                  <a:gd name="T57" fmla="*/ 846789 h 1936751"/>
                  <a:gd name="T58" fmla="*/ 1138817 w 2276475"/>
                  <a:gd name="T59" fmla="*/ 842806 h 1936751"/>
                  <a:gd name="T60" fmla="*/ 1093869 w 2276475"/>
                  <a:gd name="T61" fmla="*/ 799538 h 1936751"/>
                  <a:gd name="T62" fmla="*/ 1075782 w 2276475"/>
                  <a:gd name="T63" fmla="*/ 737423 h 1936751"/>
                  <a:gd name="T64" fmla="*/ 1456382 w 2276475"/>
                  <a:gd name="T65" fmla="*/ 344821 h 1936751"/>
                  <a:gd name="T66" fmla="*/ 199469 w 2276475"/>
                  <a:gd name="T67" fmla="*/ 367345 h 1936751"/>
                  <a:gd name="T68" fmla="*/ 114475 w 2276475"/>
                  <a:gd name="T69" fmla="*/ 448541 h 1936751"/>
                  <a:gd name="T70" fmla="*/ 103321 w 2276475"/>
                  <a:gd name="T71" fmla="*/ 1407238 h 1936751"/>
                  <a:gd name="T72" fmla="*/ 171315 w 2276475"/>
                  <a:gd name="T73" fmla="*/ 1503559 h 1936751"/>
                  <a:gd name="T74" fmla="*/ 1382734 w 2276475"/>
                  <a:gd name="T75" fmla="*/ 1530890 h 1936751"/>
                  <a:gd name="T76" fmla="*/ 1488975 w 2276475"/>
                  <a:gd name="T77" fmla="*/ 1477289 h 1936751"/>
                  <a:gd name="T78" fmla="*/ 1531737 w 2276475"/>
                  <a:gd name="T79" fmla="*/ 1365845 h 1936751"/>
                  <a:gd name="T80" fmla="*/ 1605841 w 2276475"/>
                  <a:gd name="T81" fmla="*/ 1539381 h 1936751"/>
                  <a:gd name="T82" fmla="*/ 1513146 w 2276475"/>
                  <a:gd name="T83" fmla="*/ 1611821 h 1936751"/>
                  <a:gd name="T84" fmla="*/ 101461 w 2276475"/>
                  <a:gd name="T85" fmla="*/ 1605982 h 1936751"/>
                  <a:gd name="T86" fmla="*/ 16468 w 2276475"/>
                  <a:gd name="T87" fmla="*/ 1525317 h 1936751"/>
                  <a:gd name="T88" fmla="*/ 5312 w 2276475"/>
                  <a:gd name="T89" fmla="*/ 391226 h 1936751"/>
                  <a:gd name="T90" fmla="*/ 73307 w 2276475"/>
                  <a:gd name="T91" fmla="*/ 295170 h 1936751"/>
                  <a:gd name="T92" fmla="*/ 1746529 w 2276475"/>
                  <a:gd name="T93" fmla="*/ 88926 h 1936751"/>
                  <a:gd name="T94" fmla="*/ 1805153 w 2276475"/>
                  <a:gd name="T95" fmla="*/ 114614 h 1936751"/>
                  <a:gd name="T96" fmla="*/ 1838312 w 2276475"/>
                  <a:gd name="T97" fmla="*/ 176846 h 1936751"/>
                  <a:gd name="T98" fmla="*/ 1821600 w 2276475"/>
                  <a:gd name="T99" fmla="*/ 237490 h 1936751"/>
                  <a:gd name="T100" fmla="*/ 1620792 w 2276475"/>
                  <a:gd name="T101" fmla="*/ 421806 h 1936751"/>
                  <a:gd name="T102" fmla="*/ 1543068 w 2276475"/>
                  <a:gd name="T103" fmla="*/ 339447 h 1936751"/>
                  <a:gd name="T104" fmla="*/ 1506460 w 2276475"/>
                  <a:gd name="T105" fmla="*/ 289925 h 1936751"/>
                  <a:gd name="T106" fmla="*/ 1716818 w 2276475"/>
                  <a:gd name="T107" fmla="*/ 92634 h 1936751"/>
                  <a:gd name="T108" fmla="*/ 1893521 w 2276475"/>
                  <a:gd name="T109" fmla="*/ 35131 h 1936751"/>
                  <a:gd name="T110" fmla="*/ 1889783 w 2276475"/>
                  <a:gd name="T111" fmla="*/ 106078 h 1936751"/>
                  <a:gd name="T112" fmla="*/ 1844400 w 2276475"/>
                  <a:gd name="T113" fmla="*/ 105545 h 1936751"/>
                  <a:gd name="T114" fmla="*/ 1793944 w 2276475"/>
                  <a:gd name="T115" fmla="*/ 59669 h 1936751"/>
                  <a:gd name="T116" fmla="*/ 1847069 w 2276475"/>
                  <a:gd name="T117" fmla="*/ 16194 h 1936751"/>
                  <a:gd name="T118" fmla="*/ 1697756 w 2276475"/>
                  <a:gd name="T119" fmla="*/ 22017 h 1936751"/>
                  <a:gd name="T120" fmla="*/ 1364698 w 2276475"/>
                  <a:gd name="T121" fmla="*/ 383050 h 1936751"/>
                  <a:gd name="T122" fmla="*/ 1317840 w 2276475"/>
                  <a:gd name="T123" fmla="*/ 375887 h 1936751"/>
                  <a:gd name="T124" fmla="*/ 1320237 w 2276475"/>
                  <a:gd name="T125" fmla="*/ 329200 h 1936751"/>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2276475" h="1936751">
                    <a:moveTo>
                      <a:pt x="872202" y="1555750"/>
                    </a:moveTo>
                    <a:lnTo>
                      <a:pt x="879190" y="1555750"/>
                    </a:lnTo>
                    <a:lnTo>
                      <a:pt x="1397284" y="1555750"/>
                    </a:lnTo>
                    <a:lnTo>
                      <a:pt x="1404272" y="1555750"/>
                    </a:lnTo>
                    <a:lnTo>
                      <a:pt x="1410943" y="1557024"/>
                    </a:lnTo>
                    <a:lnTo>
                      <a:pt x="1417614" y="1557979"/>
                    </a:lnTo>
                    <a:lnTo>
                      <a:pt x="1423649" y="1560208"/>
                    </a:lnTo>
                    <a:lnTo>
                      <a:pt x="1430002" y="1562437"/>
                    </a:lnTo>
                    <a:lnTo>
                      <a:pt x="1435403" y="1565303"/>
                    </a:lnTo>
                    <a:lnTo>
                      <a:pt x="1440485" y="1568168"/>
                    </a:lnTo>
                    <a:lnTo>
                      <a:pt x="1445567" y="1571989"/>
                    </a:lnTo>
                    <a:lnTo>
                      <a:pt x="1450015" y="1576128"/>
                    </a:lnTo>
                    <a:lnTo>
                      <a:pt x="1453509" y="1580268"/>
                    </a:lnTo>
                    <a:lnTo>
                      <a:pt x="1457321" y="1584726"/>
                    </a:lnTo>
                    <a:lnTo>
                      <a:pt x="1460180" y="1589502"/>
                    </a:lnTo>
                    <a:lnTo>
                      <a:pt x="1462403" y="1594915"/>
                    </a:lnTo>
                    <a:lnTo>
                      <a:pt x="1463674" y="1600009"/>
                    </a:lnTo>
                    <a:lnTo>
                      <a:pt x="1464944" y="1605741"/>
                    </a:lnTo>
                    <a:lnTo>
                      <a:pt x="1465262" y="1611472"/>
                    </a:lnTo>
                    <a:lnTo>
                      <a:pt x="1464944" y="1617203"/>
                    </a:lnTo>
                    <a:lnTo>
                      <a:pt x="1463674" y="1622935"/>
                    </a:lnTo>
                    <a:lnTo>
                      <a:pt x="1462403" y="1628029"/>
                    </a:lnTo>
                    <a:lnTo>
                      <a:pt x="1460180" y="1633124"/>
                    </a:lnTo>
                    <a:lnTo>
                      <a:pt x="1457321" y="1638218"/>
                    </a:lnTo>
                    <a:lnTo>
                      <a:pt x="1453509" y="1642358"/>
                    </a:lnTo>
                    <a:lnTo>
                      <a:pt x="1450015" y="1646815"/>
                    </a:lnTo>
                    <a:lnTo>
                      <a:pt x="1445567" y="1650955"/>
                    </a:lnTo>
                    <a:lnTo>
                      <a:pt x="1440485" y="1654457"/>
                    </a:lnTo>
                    <a:lnTo>
                      <a:pt x="1435403" y="1657641"/>
                    </a:lnTo>
                    <a:lnTo>
                      <a:pt x="1430002" y="1660507"/>
                    </a:lnTo>
                    <a:lnTo>
                      <a:pt x="1423649" y="1662736"/>
                    </a:lnTo>
                    <a:lnTo>
                      <a:pt x="1417614" y="1664328"/>
                    </a:lnTo>
                    <a:lnTo>
                      <a:pt x="1410943" y="1665920"/>
                    </a:lnTo>
                    <a:lnTo>
                      <a:pt x="1404272" y="1666875"/>
                    </a:lnTo>
                    <a:lnTo>
                      <a:pt x="1397284" y="1666875"/>
                    </a:lnTo>
                    <a:lnTo>
                      <a:pt x="879190" y="1666875"/>
                    </a:lnTo>
                    <a:lnTo>
                      <a:pt x="872202" y="1666875"/>
                    </a:lnTo>
                    <a:lnTo>
                      <a:pt x="865531" y="1665920"/>
                    </a:lnTo>
                    <a:lnTo>
                      <a:pt x="858860" y="1664328"/>
                    </a:lnTo>
                    <a:lnTo>
                      <a:pt x="852507" y="1662736"/>
                    </a:lnTo>
                    <a:lnTo>
                      <a:pt x="846790" y="1660507"/>
                    </a:lnTo>
                    <a:lnTo>
                      <a:pt x="841389" y="1657641"/>
                    </a:lnTo>
                    <a:lnTo>
                      <a:pt x="835989" y="1654139"/>
                    </a:lnTo>
                    <a:lnTo>
                      <a:pt x="831224" y="1650955"/>
                    </a:lnTo>
                    <a:lnTo>
                      <a:pt x="826777" y="1646815"/>
                    </a:lnTo>
                    <a:lnTo>
                      <a:pt x="822648" y="1642358"/>
                    </a:lnTo>
                    <a:lnTo>
                      <a:pt x="819471" y="1637900"/>
                    </a:lnTo>
                    <a:lnTo>
                      <a:pt x="816612" y="1633124"/>
                    </a:lnTo>
                    <a:lnTo>
                      <a:pt x="814389" y="1628029"/>
                    </a:lnTo>
                    <a:lnTo>
                      <a:pt x="812483" y="1622935"/>
                    </a:lnTo>
                    <a:lnTo>
                      <a:pt x="811530" y="1617203"/>
                    </a:lnTo>
                    <a:lnTo>
                      <a:pt x="811212" y="1611472"/>
                    </a:lnTo>
                    <a:lnTo>
                      <a:pt x="811530" y="1605741"/>
                    </a:lnTo>
                    <a:lnTo>
                      <a:pt x="812483" y="1600009"/>
                    </a:lnTo>
                    <a:lnTo>
                      <a:pt x="814389" y="1594915"/>
                    </a:lnTo>
                    <a:lnTo>
                      <a:pt x="816612" y="1589820"/>
                    </a:lnTo>
                    <a:lnTo>
                      <a:pt x="819471" y="1584726"/>
                    </a:lnTo>
                    <a:lnTo>
                      <a:pt x="822648" y="1580268"/>
                    </a:lnTo>
                    <a:lnTo>
                      <a:pt x="826777" y="1576128"/>
                    </a:lnTo>
                    <a:lnTo>
                      <a:pt x="831224" y="1571989"/>
                    </a:lnTo>
                    <a:lnTo>
                      <a:pt x="835989" y="1568168"/>
                    </a:lnTo>
                    <a:lnTo>
                      <a:pt x="841389" y="1565303"/>
                    </a:lnTo>
                    <a:lnTo>
                      <a:pt x="846790" y="1562437"/>
                    </a:lnTo>
                    <a:lnTo>
                      <a:pt x="852507" y="1560208"/>
                    </a:lnTo>
                    <a:lnTo>
                      <a:pt x="858860" y="1558298"/>
                    </a:lnTo>
                    <a:lnTo>
                      <a:pt x="865531" y="1557024"/>
                    </a:lnTo>
                    <a:lnTo>
                      <a:pt x="872202" y="1555750"/>
                    </a:lnTo>
                    <a:close/>
                    <a:moveTo>
                      <a:pt x="984211" y="1325563"/>
                    </a:moveTo>
                    <a:lnTo>
                      <a:pt x="1292263" y="1325563"/>
                    </a:lnTo>
                    <a:lnTo>
                      <a:pt x="1297339" y="1325880"/>
                    </a:lnTo>
                    <a:lnTo>
                      <a:pt x="1302415" y="1326513"/>
                    </a:lnTo>
                    <a:lnTo>
                      <a:pt x="1307174" y="1327779"/>
                    </a:lnTo>
                    <a:lnTo>
                      <a:pt x="1311615" y="1329361"/>
                    </a:lnTo>
                    <a:lnTo>
                      <a:pt x="1315740" y="1331260"/>
                    </a:lnTo>
                    <a:lnTo>
                      <a:pt x="1319864" y="1333792"/>
                    </a:lnTo>
                    <a:lnTo>
                      <a:pt x="1323671" y="1336640"/>
                    </a:lnTo>
                    <a:lnTo>
                      <a:pt x="1327161" y="1340121"/>
                    </a:lnTo>
                    <a:lnTo>
                      <a:pt x="1330333" y="1343286"/>
                    </a:lnTo>
                    <a:lnTo>
                      <a:pt x="1332871" y="1347400"/>
                    </a:lnTo>
                    <a:lnTo>
                      <a:pt x="1335409" y="1351198"/>
                    </a:lnTo>
                    <a:lnTo>
                      <a:pt x="1337630" y="1355629"/>
                    </a:lnTo>
                    <a:lnTo>
                      <a:pt x="1339216" y="1360059"/>
                    </a:lnTo>
                    <a:lnTo>
                      <a:pt x="1340485" y="1364807"/>
                    </a:lnTo>
                    <a:lnTo>
                      <a:pt x="1341437" y="1369870"/>
                    </a:lnTo>
                    <a:lnTo>
                      <a:pt x="1341437" y="1374934"/>
                    </a:lnTo>
                    <a:lnTo>
                      <a:pt x="1341437" y="1379681"/>
                    </a:lnTo>
                    <a:lnTo>
                      <a:pt x="1340485" y="1384745"/>
                    </a:lnTo>
                    <a:lnTo>
                      <a:pt x="1339216" y="1389492"/>
                    </a:lnTo>
                    <a:lnTo>
                      <a:pt x="1337630" y="1393923"/>
                    </a:lnTo>
                    <a:lnTo>
                      <a:pt x="1335409" y="1398037"/>
                    </a:lnTo>
                    <a:lnTo>
                      <a:pt x="1332871" y="1402151"/>
                    </a:lnTo>
                    <a:lnTo>
                      <a:pt x="1330016" y="1405632"/>
                    </a:lnTo>
                    <a:lnTo>
                      <a:pt x="1327161" y="1409430"/>
                    </a:lnTo>
                    <a:lnTo>
                      <a:pt x="1323671" y="1412595"/>
                    </a:lnTo>
                    <a:lnTo>
                      <a:pt x="1319864" y="1415443"/>
                    </a:lnTo>
                    <a:lnTo>
                      <a:pt x="1315740" y="1417659"/>
                    </a:lnTo>
                    <a:lnTo>
                      <a:pt x="1311615" y="1419874"/>
                    </a:lnTo>
                    <a:lnTo>
                      <a:pt x="1306857" y="1421773"/>
                    </a:lnTo>
                    <a:lnTo>
                      <a:pt x="1302415" y="1422722"/>
                    </a:lnTo>
                    <a:lnTo>
                      <a:pt x="1297339" y="1423672"/>
                    </a:lnTo>
                    <a:lnTo>
                      <a:pt x="1292263" y="1423988"/>
                    </a:lnTo>
                    <a:lnTo>
                      <a:pt x="984211" y="1423988"/>
                    </a:lnTo>
                    <a:lnTo>
                      <a:pt x="979453" y="1423672"/>
                    </a:lnTo>
                    <a:lnTo>
                      <a:pt x="974377" y="1422722"/>
                    </a:lnTo>
                    <a:lnTo>
                      <a:pt x="969618" y="1421773"/>
                    </a:lnTo>
                    <a:lnTo>
                      <a:pt x="965176" y="1419874"/>
                    </a:lnTo>
                    <a:lnTo>
                      <a:pt x="960735" y="1417659"/>
                    </a:lnTo>
                    <a:lnTo>
                      <a:pt x="956928" y="1415443"/>
                    </a:lnTo>
                    <a:lnTo>
                      <a:pt x="952803" y="1412595"/>
                    </a:lnTo>
                    <a:lnTo>
                      <a:pt x="949631" y="1409430"/>
                    </a:lnTo>
                    <a:lnTo>
                      <a:pt x="946141" y="1405632"/>
                    </a:lnTo>
                    <a:lnTo>
                      <a:pt x="943286" y="1402151"/>
                    </a:lnTo>
                    <a:lnTo>
                      <a:pt x="941065" y="1398037"/>
                    </a:lnTo>
                    <a:lnTo>
                      <a:pt x="938844" y="1393923"/>
                    </a:lnTo>
                    <a:lnTo>
                      <a:pt x="937258" y="1389492"/>
                    </a:lnTo>
                    <a:lnTo>
                      <a:pt x="935989" y="1384745"/>
                    </a:lnTo>
                    <a:lnTo>
                      <a:pt x="935355" y="1379681"/>
                    </a:lnTo>
                    <a:lnTo>
                      <a:pt x="935037" y="1374934"/>
                    </a:lnTo>
                    <a:lnTo>
                      <a:pt x="935355" y="1369870"/>
                    </a:lnTo>
                    <a:lnTo>
                      <a:pt x="935989" y="1364807"/>
                    </a:lnTo>
                    <a:lnTo>
                      <a:pt x="937258" y="1360059"/>
                    </a:lnTo>
                    <a:lnTo>
                      <a:pt x="938844" y="1355629"/>
                    </a:lnTo>
                    <a:lnTo>
                      <a:pt x="940748" y="1351198"/>
                    </a:lnTo>
                    <a:lnTo>
                      <a:pt x="943286" y="1347400"/>
                    </a:lnTo>
                    <a:lnTo>
                      <a:pt x="946141" y="1343286"/>
                    </a:lnTo>
                    <a:lnTo>
                      <a:pt x="949631" y="1340121"/>
                    </a:lnTo>
                    <a:lnTo>
                      <a:pt x="952803" y="1336640"/>
                    </a:lnTo>
                    <a:lnTo>
                      <a:pt x="956928" y="1333792"/>
                    </a:lnTo>
                    <a:lnTo>
                      <a:pt x="960735" y="1331260"/>
                    </a:lnTo>
                    <a:lnTo>
                      <a:pt x="965176" y="1329361"/>
                    </a:lnTo>
                    <a:lnTo>
                      <a:pt x="969618" y="1327779"/>
                    </a:lnTo>
                    <a:lnTo>
                      <a:pt x="974377" y="1326513"/>
                    </a:lnTo>
                    <a:lnTo>
                      <a:pt x="979453" y="1325880"/>
                    </a:lnTo>
                    <a:lnTo>
                      <a:pt x="984211" y="1325563"/>
                    </a:lnTo>
                    <a:close/>
                    <a:moveTo>
                      <a:pt x="369286" y="1074738"/>
                    </a:moveTo>
                    <a:lnTo>
                      <a:pt x="887697" y="1074738"/>
                    </a:lnTo>
                    <a:lnTo>
                      <a:pt x="894368" y="1075056"/>
                    </a:lnTo>
                    <a:lnTo>
                      <a:pt x="901356" y="1076008"/>
                    </a:lnTo>
                    <a:lnTo>
                      <a:pt x="908027" y="1077278"/>
                    </a:lnTo>
                    <a:lnTo>
                      <a:pt x="914063" y="1079183"/>
                    </a:lnTo>
                    <a:lnTo>
                      <a:pt x="920098" y="1081406"/>
                    </a:lnTo>
                    <a:lnTo>
                      <a:pt x="925816" y="1084263"/>
                    </a:lnTo>
                    <a:lnTo>
                      <a:pt x="930898" y="1087438"/>
                    </a:lnTo>
                    <a:lnTo>
                      <a:pt x="935663" y="1090931"/>
                    </a:lnTo>
                    <a:lnTo>
                      <a:pt x="940110" y="1094741"/>
                    </a:lnTo>
                    <a:lnTo>
                      <a:pt x="944240" y="1099186"/>
                    </a:lnTo>
                    <a:lnTo>
                      <a:pt x="947416" y="1103948"/>
                    </a:lnTo>
                    <a:lnTo>
                      <a:pt x="950275" y="1108711"/>
                    </a:lnTo>
                    <a:lnTo>
                      <a:pt x="952499" y="1113791"/>
                    </a:lnTo>
                    <a:lnTo>
                      <a:pt x="954405" y="1118871"/>
                    </a:lnTo>
                    <a:lnTo>
                      <a:pt x="955358" y="1124903"/>
                    </a:lnTo>
                    <a:lnTo>
                      <a:pt x="955675" y="1130301"/>
                    </a:lnTo>
                    <a:lnTo>
                      <a:pt x="955358" y="1136016"/>
                    </a:lnTo>
                    <a:lnTo>
                      <a:pt x="954405" y="1141413"/>
                    </a:lnTo>
                    <a:lnTo>
                      <a:pt x="952499" y="1147128"/>
                    </a:lnTo>
                    <a:lnTo>
                      <a:pt x="950275" y="1152208"/>
                    </a:lnTo>
                    <a:lnTo>
                      <a:pt x="947416" y="1156971"/>
                    </a:lnTo>
                    <a:lnTo>
                      <a:pt x="944240" y="1161098"/>
                    </a:lnTo>
                    <a:lnTo>
                      <a:pt x="940110" y="1165543"/>
                    </a:lnTo>
                    <a:lnTo>
                      <a:pt x="935663" y="1169671"/>
                    </a:lnTo>
                    <a:lnTo>
                      <a:pt x="930898" y="1173163"/>
                    </a:lnTo>
                    <a:lnTo>
                      <a:pt x="925816" y="1176656"/>
                    </a:lnTo>
                    <a:lnTo>
                      <a:pt x="920098" y="1179196"/>
                    </a:lnTo>
                    <a:lnTo>
                      <a:pt x="914063" y="1181736"/>
                    </a:lnTo>
                    <a:lnTo>
                      <a:pt x="908027" y="1183323"/>
                    </a:lnTo>
                    <a:lnTo>
                      <a:pt x="901356" y="1184593"/>
                    </a:lnTo>
                    <a:lnTo>
                      <a:pt x="894368" y="1185546"/>
                    </a:lnTo>
                    <a:lnTo>
                      <a:pt x="887697" y="1185863"/>
                    </a:lnTo>
                    <a:lnTo>
                      <a:pt x="369286" y="1185863"/>
                    </a:lnTo>
                    <a:lnTo>
                      <a:pt x="362615" y="1185546"/>
                    </a:lnTo>
                    <a:lnTo>
                      <a:pt x="355944" y="1184593"/>
                    </a:lnTo>
                    <a:lnTo>
                      <a:pt x="349273" y="1183323"/>
                    </a:lnTo>
                    <a:lnTo>
                      <a:pt x="343238" y="1181736"/>
                    </a:lnTo>
                    <a:lnTo>
                      <a:pt x="337203" y="1179196"/>
                    </a:lnTo>
                    <a:lnTo>
                      <a:pt x="331485" y="1176656"/>
                    </a:lnTo>
                    <a:lnTo>
                      <a:pt x="326402" y="1173163"/>
                    </a:lnTo>
                    <a:lnTo>
                      <a:pt x="321637" y="1169671"/>
                    </a:lnTo>
                    <a:lnTo>
                      <a:pt x="317190" y="1165543"/>
                    </a:lnTo>
                    <a:lnTo>
                      <a:pt x="313378" y="1161098"/>
                    </a:lnTo>
                    <a:lnTo>
                      <a:pt x="309884" y="1156971"/>
                    </a:lnTo>
                    <a:lnTo>
                      <a:pt x="307025" y="1152208"/>
                    </a:lnTo>
                    <a:lnTo>
                      <a:pt x="304802" y="1147128"/>
                    </a:lnTo>
                    <a:lnTo>
                      <a:pt x="302896" y="1141413"/>
                    </a:lnTo>
                    <a:lnTo>
                      <a:pt x="301943" y="1136016"/>
                    </a:lnTo>
                    <a:lnTo>
                      <a:pt x="301625" y="1130301"/>
                    </a:lnTo>
                    <a:lnTo>
                      <a:pt x="301943" y="1124903"/>
                    </a:lnTo>
                    <a:lnTo>
                      <a:pt x="302896" y="1119188"/>
                    </a:lnTo>
                    <a:lnTo>
                      <a:pt x="304802" y="1113791"/>
                    </a:lnTo>
                    <a:lnTo>
                      <a:pt x="307025" y="1108711"/>
                    </a:lnTo>
                    <a:lnTo>
                      <a:pt x="309884" y="1103948"/>
                    </a:lnTo>
                    <a:lnTo>
                      <a:pt x="313378" y="1099186"/>
                    </a:lnTo>
                    <a:lnTo>
                      <a:pt x="317190" y="1094741"/>
                    </a:lnTo>
                    <a:lnTo>
                      <a:pt x="321637" y="1091248"/>
                    </a:lnTo>
                    <a:lnTo>
                      <a:pt x="326402" y="1087438"/>
                    </a:lnTo>
                    <a:lnTo>
                      <a:pt x="331485" y="1084263"/>
                    </a:lnTo>
                    <a:lnTo>
                      <a:pt x="337203" y="1081406"/>
                    </a:lnTo>
                    <a:lnTo>
                      <a:pt x="343238" y="1079183"/>
                    </a:lnTo>
                    <a:lnTo>
                      <a:pt x="349273" y="1077278"/>
                    </a:lnTo>
                    <a:lnTo>
                      <a:pt x="355944" y="1076008"/>
                    </a:lnTo>
                    <a:lnTo>
                      <a:pt x="362615" y="1075056"/>
                    </a:lnTo>
                    <a:lnTo>
                      <a:pt x="369286" y="1074738"/>
                    </a:lnTo>
                    <a:close/>
                    <a:moveTo>
                      <a:pt x="1261435" y="965200"/>
                    </a:moveTo>
                    <a:lnTo>
                      <a:pt x="1264624" y="965200"/>
                    </a:lnTo>
                    <a:lnTo>
                      <a:pt x="1267814" y="965200"/>
                    </a:lnTo>
                    <a:lnTo>
                      <a:pt x="1271322" y="965838"/>
                    </a:lnTo>
                    <a:lnTo>
                      <a:pt x="1275149" y="967114"/>
                    </a:lnTo>
                    <a:lnTo>
                      <a:pt x="1278977" y="968390"/>
                    </a:lnTo>
                    <a:lnTo>
                      <a:pt x="1282804" y="969984"/>
                    </a:lnTo>
                    <a:lnTo>
                      <a:pt x="1290777" y="973811"/>
                    </a:lnTo>
                    <a:lnTo>
                      <a:pt x="1298113" y="978277"/>
                    </a:lnTo>
                    <a:lnTo>
                      <a:pt x="1304491" y="982742"/>
                    </a:lnTo>
                    <a:lnTo>
                      <a:pt x="1308637" y="986250"/>
                    </a:lnTo>
                    <a:lnTo>
                      <a:pt x="1312784" y="990715"/>
                    </a:lnTo>
                    <a:lnTo>
                      <a:pt x="1317249" y="997094"/>
                    </a:lnTo>
                    <a:lnTo>
                      <a:pt x="1321395" y="1004429"/>
                    </a:lnTo>
                    <a:lnTo>
                      <a:pt x="1325222" y="1012403"/>
                    </a:lnTo>
                    <a:lnTo>
                      <a:pt x="1326817" y="1016549"/>
                    </a:lnTo>
                    <a:lnTo>
                      <a:pt x="1328092" y="1020057"/>
                    </a:lnTo>
                    <a:lnTo>
                      <a:pt x="1329368" y="1024203"/>
                    </a:lnTo>
                    <a:lnTo>
                      <a:pt x="1330006" y="1027711"/>
                    </a:lnTo>
                    <a:lnTo>
                      <a:pt x="1330325" y="1030901"/>
                    </a:lnTo>
                    <a:lnTo>
                      <a:pt x="1330006" y="1034090"/>
                    </a:lnTo>
                    <a:lnTo>
                      <a:pt x="1329368" y="1036004"/>
                    </a:lnTo>
                    <a:lnTo>
                      <a:pt x="1327774" y="1038236"/>
                    </a:lnTo>
                    <a:lnTo>
                      <a:pt x="1228904" y="1099472"/>
                    </a:lnTo>
                    <a:lnTo>
                      <a:pt x="1226990" y="1101066"/>
                    </a:lnTo>
                    <a:lnTo>
                      <a:pt x="1225396" y="1102342"/>
                    </a:lnTo>
                    <a:lnTo>
                      <a:pt x="1223163" y="1103618"/>
                    </a:lnTo>
                    <a:lnTo>
                      <a:pt x="1220930" y="1104575"/>
                    </a:lnTo>
                    <a:lnTo>
                      <a:pt x="1219017" y="1105213"/>
                    </a:lnTo>
                    <a:lnTo>
                      <a:pt x="1216784" y="1105850"/>
                    </a:lnTo>
                    <a:lnTo>
                      <a:pt x="1212000" y="1106488"/>
                    </a:lnTo>
                    <a:lnTo>
                      <a:pt x="1207854" y="1105850"/>
                    </a:lnTo>
                    <a:lnTo>
                      <a:pt x="1205622" y="1105213"/>
                    </a:lnTo>
                    <a:lnTo>
                      <a:pt x="1203389" y="1104575"/>
                    </a:lnTo>
                    <a:lnTo>
                      <a:pt x="1201475" y="1103618"/>
                    </a:lnTo>
                    <a:lnTo>
                      <a:pt x="1199243" y="1102342"/>
                    </a:lnTo>
                    <a:lnTo>
                      <a:pt x="1197329" y="1101066"/>
                    </a:lnTo>
                    <a:lnTo>
                      <a:pt x="1195735" y="1099472"/>
                    </a:lnTo>
                    <a:lnTo>
                      <a:pt x="1194140" y="1097558"/>
                    </a:lnTo>
                    <a:lnTo>
                      <a:pt x="1192864" y="1095963"/>
                    </a:lnTo>
                    <a:lnTo>
                      <a:pt x="1191588" y="1093731"/>
                    </a:lnTo>
                    <a:lnTo>
                      <a:pt x="1190632" y="1091817"/>
                    </a:lnTo>
                    <a:lnTo>
                      <a:pt x="1189356" y="1087352"/>
                    </a:lnTo>
                    <a:lnTo>
                      <a:pt x="1189037" y="1082887"/>
                    </a:lnTo>
                    <a:lnTo>
                      <a:pt x="1189356" y="1078741"/>
                    </a:lnTo>
                    <a:lnTo>
                      <a:pt x="1190632" y="1074276"/>
                    </a:lnTo>
                    <a:lnTo>
                      <a:pt x="1191588" y="1072043"/>
                    </a:lnTo>
                    <a:lnTo>
                      <a:pt x="1192864" y="1070130"/>
                    </a:lnTo>
                    <a:lnTo>
                      <a:pt x="1194140" y="1068535"/>
                    </a:lnTo>
                    <a:lnTo>
                      <a:pt x="1195735" y="1066621"/>
                    </a:lnTo>
                    <a:lnTo>
                      <a:pt x="1257289" y="967433"/>
                    </a:lnTo>
                    <a:lnTo>
                      <a:pt x="1258884" y="965838"/>
                    </a:lnTo>
                    <a:lnTo>
                      <a:pt x="1261435" y="965200"/>
                    </a:lnTo>
                    <a:close/>
                    <a:moveTo>
                      <a:pt x="346041" y="844550"/>
                    </a:moveTo>
                    <a:lnTo>
                      <a:pt x="350799" y="844550"/>
                    </a:lnTo>
                    <a:lnTo>
                      <a:pt x="658851" y="844550"/>
                    </a:lnTo>
                    <a:lnTo>
                      <a:pt x="663927" y="844550"/>
                    </a:lnTo>
                    <a:lnTo>
                      <a:pt x="669003" y="845185"/>
                    </a:lnTo>
                    <a:lnTo>
                      <a:pt x="673762" y="846773"/>
                    </a:lnTo>
                    <a:lnTo>
                      <a:pt x="678204" y="848043"/>
                    </a:lnTo>
                    <a:lnTo>
                      <a:pt x="682645" y="850265"/>
                    </a:lnTo>
                    <a:lnTo>
                      <a:pt x="686452" y="852805"/>
                    </a:lnTo>
                    <a:lnTo>
                      <a:pt x="690259" y="855345"/>
                    </a:lnTo>
                    <a:lnTo>
                      <a:pt x="693749" y="858838"/>
                    </a:lnTo>
                    <a:lnTo>
                      <a:pt x="697239" y="862330"/>
                    </a:lnTo>
                    <a:lnTo>
                      <a:pt x="699777" y="865823"/>
                    </a:lnTo>
                    <a:lnTo>
                      <a:pt x="702315" y="869950"/>
                    </a:lnTo>
                    <a:lnTo>
                      <a:pt x="704218" y="874395"/>
                    </a:lnTo>
                    <a:lnTo>
                      <a:pt x="705804" y="879158"/>
                    </a:lnTo>
                    <a:lnTo>
                      <a:pt x="707391" y="883920"/>
                    </a:lnTo>
                    <a:lnTo>
                      <a:pt x="708025" y="888683"/>
                    </a:lnTo>
                    <a:lnTo>
                      <a:pt x="708025" y="893763"/>
                    </a:lnTo>
                    <a:lnTo>
                      <a:pt x="708025" y="898843"/>
                    </a:lnTo>
                    <a:lnTo>
                      <a:pt x="707391" y="903605"/>
                    </a:lnTo>
                    <a:lnTo>
                      <a:pt x="705804" y="908368"/>
                    </a:lnTo>
                    <a:lnTo>
                      <a:pt x="704218" y="912495"/>
                    </a:lnTo>
                    <a:lnTo>
                      <a:pt x="702315" y="916940"/>
                    </a:lnTo>
                    <a:lnTo>
                      <a:pt x="699777" y="921068"/>
                    </a:lnTo>
                    <a:lnTo>
                      <a:pt x="697239" y="924878"/>
                    </a:lnTo>
                    <a:lnTo>
                      <a:pt x="693749" y="928370"/>
                    </a:lnTo>
                    <a:lnTo>
                      <a:pt x="690259" y="931545"/>
                    </a:lnTo>
                    <a:lnTo>
                      <a:pt x="686452" y="934403"/>
                    </a:lnTo>
                    <a:lnTo>
                      <a:pt x="682645" y="936943"/>
                    </a:lnTo>
                    <a:lnTo>
                      <a:pt x="678204" y="938848"/>
                    </a:lnTo>
                    <a:lnTo>
                      <a:pt x="673762" y="940753"/>
                    </a:lnTo>
                    <a:lnTo>
                      <a:pt x="669003" y="941705"/>
                    </a:lnTo>
                    <a:lnTo>
                      <a:pt x="663927" y="942658"/>
                    </a:lnTo>
                    <a:lnTo>
                      <a:pt x="658851" y="942975"/>
                    </a:lnTo>
                    <a:lnTo>
                      <a:pt x="350799" y="942975"/>
                    </a:lnTo>
                    <a:lnTo>
                      <a:pt x="346041" y="942658"/>
                    </a:lnTo>
                    <a:lnTo>
                      <a:pt x="340965" y="941705"/>
                    </a:lnTo>
                    <a:lnTo>
                      <a:pt x="336206" y="940753"/>
                    </a:lnTo>
                    <a:lnTo>
                      <a:pt x="331764" y="938848"/>
                    </a:lnTo>
                    <a:lnTo>
                      <a:pt x="327323" y="936943"/>
                    </a:lnTo>
                    <a:lnTo>
                      <a:pt x="323516" y="934403"/>
                    </a:lnTo>
                    <a:lnTo>
                      <a:pt x="319391" y="931545"/>
                    </a:lnTo>
                    <a:lnTo>
                      <a:pt x="316219" y="928370"/>
                    </a:lnTo>
                    <a:lnTo>
                      <a:pt x="312729" y="924878"/>
                    </a:lnTo>
                    <a:lnTo>
                      <a:pt x="309874" y="921068"/>
                    </a:lnTo>
                    <a:lnTo>
                      <a:pt x="307653" y="916940"/>
                    </a:lnTo>
                    <a:lnTo>
                      <a:pt x="305432" y="912495"/>
                    </a:lnTo>
                    <a:lnTo>
                      <a:pt x="303846" y="908368"/>
                    </a:lnTo>
                    <a:lnTo>
                      <a:pt x="302577" y="903605"/>
                    </a:lnTo>
                    <a:lnTo>
                      <a:pt x="301943" y="898843"/>
                    </a:lnTo>
                    <a:lnTo>
                      <a:pt x="301625" y="893763"/>
                    </a:lnTo>
                    <a:lnTo>
                      <a:pt x="301943" y="888683"/>
                    </a:lnTo>
                    <a:lnTo>
                      <a:pt x="302577" y="883920"/>
                    </a:lnTo>
                    <a:lnTo>
                      <a:pt x="303846" y="879158"/>
                    </a:lnTo>
                    <a:lnTo>
                      <a:pt x="305432" y="874395"/>
                    </a:lnTo>
                    <a:lnTo>
                      <a:pt x="307336" y="869950"/>
                    </a:lnTo>
                    <a:lnTo>
                      <a:pt x="309874" y="865823"/>
                    </a:lnTo>
                    <a:lnTo>
                      <a:pt x="312729" y="862330"/>
                    </a:lnTo>
                    <a:lnTo>
                      <a:pt x="316219" y="858838"/>
                    </a:lnTo>
                    <a:lnTo>
                      <a:pt x="319391" y="855345"/>
                    </a:lnTo>
                    <a:lnTo>
                      <a:pt x="323516" y="852805"/>
                    </a:lnTo>
                    <a:lnTo>
                      <a:pt x="327323" y="850265"/>
                    </a:lnTo>
                    <a:lnTo>
                      <a:pt x="331764" y="848043"/>
                    </a:lnTo>
                    <a:lnTo>
                      <a:pt x="336206" y="846773"/>
                    </a:lnTo>
                    <a:lnTo>
                      <a:pt x="340965" y="845185"/>
                    </a:lnTo>
                    <a:lnTo>
                      <a:pt x="346041" y="844550"/>
                    </a:lnTo>
                    <a:close/>
                    <a:moveTo>
                      <a:pt x="344144" y="590550"/>
                    </a:moveTo>
                    <a:lnTo>
                      <a:pt x="960782" y="590550"/>
                    </a:lnTo>
                    <a:lnTo>
                      <a:pt x="966812" y="591185"/>
                    </a:lnTo>
                    <a:lnTo>
                      <a:pt x="973159" y="592138"/>
                    </a:lnTo>
                    <a:lnTo>
                      <a:pt x="978871" y="593725"/>
                    </a:lnTo>
                    <a:lnTo>
                      <a:pt x="984584" y="595630"/>
                    </a:lnTo>
                    <a:lnTo>
                      <a:pt x="990296" y="598488"/>
                    </a:lnTo>
                    <a:lnTo>
                      <a:pt x="995374" y="601345"/>
                    </a:lnTo>
                    <a:lnTo>
                      <a:pt x="1000135" y="604838"/>
                    </a:lnTo>
                    <a:lnTo>
                      <a:pt x="1004260" y="608965"/>
                    </a:lnTo>
                    <a:lnTo>
                      <a:pt x="1008386" y="613410"/>
                    </a:lnTo>
                    <a:lnTo>
                      <a:pt x="1011560" y="617855"/>
                    </a:lnTo>
                    <a:lnTo>
                      <a:pt x="1015051" y="623253"/>
                    </a:lnTo>
                    <a:lnTo>
                      <a:pt x="1017590" y="628650"/>
                    </a:lnTo>
                    <a:lnTo>
                      <a:pt x="1019811" y="634048"/>
                    </a:lnTo>
                    <a:lnTo>
                      <a:pt x="1021081" y="639763"/>
                    </a:lnTo>
                    <a:lnTo>
                      <a:pt x="1021715" y="646113"/>
                    </a:lnTo>
                    <a:lnTo>
                      <a:pt x="1022350" y="652145"/>
                    </a:lnTo>
                    <a:lnTo>
                      <a:pt x="1021715" y="658813"/>
                    </a:lnTo>
                    <a:lnTo>
                      <a:pt x="1021081" y="664528"/>
                    </a:lnTo>
                    <a:lnTo>
                      <a:pt x="1019811" y="670878"/>
                    </a:lnTo>
                    <a:lnTo>
                      <a:pt x="1017590" y="676275"/>
                    </a:lnTo>
                    <a:lnTo>
                      <a:pt x="1015051" y="681673"/>
                    </a:lnTo>
                    <a:lnTo>
                      <a:pt x="1011560" y="686753"/>
                    </a:lnTo>
                    <a:lnTo>
                      <a:pt x="1008386" y="691515"/>
                    </a:lnTo>
                    <a:lnTo>
                      <a:pt x="1004260" y="695960"/>
                    </a:lnTo>
                    <a:lnTo>
                      <a:pt x="1000135" y="700088"/>
                    </a:lnTo>
                    <a:lnTo>
                      <a:pt x="995374" y="703580"/>
                    </a:lnTo>
                    <a:lnTo>
                      <a:pt x="990296" y="706438"/>
                    </a:lnTo>
                    <a:lnTo>
                      <a:pt x="984584" y="708978"/>
                    </a:lnTo>
                    <a:lnTo>
                      <a:pt x="978871" y="711200"/>
                    </a:lnTo>
                    <a:lnTo>
                      <a:pt x="973159" y="712788"/>
                    </a:lnTo>
                    <a:lnTo>
                      <a:pt x="966812" y="713740"/>
                    </a:lnTo>
                    <a:lnTo>
                      <a:pt x="960782" y="714375"/>
                    </a:lnTo>
                    <a:lnTo>
                      <a:pt x="344144" y="714375"/>
                    </a:lnTo>
                    <a:lnTo>
                      <a:pt x="338114" y="713740"/>
                    </a:lnTo>
                    <a:lnTo>
                      <a:pt x="331767" y="712788"/>
                    </a:lnTo>
                    <a:lnTo>
                      <a:pt x="326054" y="711200"/>
                    </a:lnTo>
                    <a:lnTo>
                      <a:pt x="320342" y="708978"/>
                    </a:lnTo>
                    <a:lnTo>
                      <a:pt x="314946" y="706438"/>
                    </a:lnTo>
                    <a:lnTo>
                      <a:pt x="309869" y="703580"/>
                    </a:lnTo>
                    <a:lnTo>
                      <a:pt x="305108" y="700088"/>
                    </a:lnTo>
                    <a:lnTo>
                      <a:pt x="300982" y="695960"/>
                    </a:lnTo>
                    <a:lnTo>
                      <a:pt x="296857" y="691515"/>
                    </a:lnTo>
                    <a:lnTo>
                      <a:pt x="293366" y="686753"/>
                    </a:lnTo>
                    <a:lnTo>
                      <a:pt x="290192" y="681673"/>
                    </a:lnTo>
                    <a:lnTo>
                      <a:pt x="287653" y="676275"/>
                    </a:lnTo>
                    <a:lnTo>
                      <a:pt x="285432" y="670878"/>
                    </a:lnTo>
                    <a:lnTo>
                      <a:pt x="284162" y="664528"/>
                    </a:lnTo>
                    <a:lnTo>
                      <a:pt x="282893" y="658813"/>
                    </a:lnTo>
                    <a:lnTo>
                      <a:pt x="282575" y="652145"/>
                    </a:lnTo>
                    <a:lnTo>
                      <a:pt x="282893" y="646113"/>
                    </a:lnTo>
                    <a:lnTo>
                      <a:pt x="284162" y="639763"/>
                    </a:lnTo>
                    <a:lnTo>
                      <a:pt x="285432" y="634048"/>
                    </a:lnTo>
                    <a:lnTo>
                      <a:pt x="287653" y="628650"/>
                    </a:lnTo>
                    <a:lnTo>
                      <a:pt x="290192" y="623253"/>
                    </a:lnTo>
                    <a:lnTo>
                      <a:pt x="293366" y="617855"/>
                    </a:lnTo>
                    <a:lnTo>
                      <a:pt x="296857" y="613410"/>
                    </a:lnTo>
                    <a:lnTo>
                      <a:pt x="300982" y="608965"/>
                    </a:lnTo>
                    <a:lnTo>
                      <a:pt x="305108" y="604838"/>
                    </a:lnTo>
                    <a:lnTo>
                      <a:pt x="309869" y="601345"/>
                    </a:lnTo>
                    <a:lnTo>
                      <a:pt x="314946" y="598488"/>
                    </a:lnTo>
                    <a:lnTo>
                      <a:pt x="320342" y="595630"/>
                    </a:lnTo>
                    <a:lnTo>
                      <a:pt x="326054" y="593725"/>
                    </a:lnTo>
                    <a:lnTo>
                      <a:pt x="331767" y="592138"/>
                    </a:lnTo>
                    <a:lnTo>
                      <a:pt x="338114" y="591185"/>
                    </a:lnTo>
                    <a:lnTo>
                      <a:pt x="344144" y="590550"/>
                    </a:lnTo>
                    <a:close/>
                    <a:moveTo>
                      <a:pt x="1750865" y="411163"/>
                    </a:moveTo>
                    <a:lnTo>
                      <a:pt x="1754043" y="411481"/>
                    </a:lnTo>
                    <a:lnTo>
                      <a:pt x="1757540" y="411798"/>
                    </a:lnTo>
                    <a:lnTo>
                      <a:pt x="1760718" y="413068"/>
                    </a:lnTo>
                    <a:lnTo>
                      <a:pt x="1764214" y="414021"/>
                    </a:lnTo>
                    <a:lnTo>
                      <a:pt x="1767710" y="414973"/>
                    </a:lnTo>
                    <a:lnTo>
                      <a:pt x="1770889" y="416878"/>
                    </a:lnTo>
                    <a:lnTo>
                      <a:pt x="1777563" y="421006"/>
                    </a:lnTo>
                    <a:lnTo>
                      <a:pt x="1784555" y="425768"/>
                    </a:lnTo>
                    <a:lnTo>
                      <a:pt x="1790912" y="431166"/>
                    </a:lnTo>
                    <a:lnTo>
                      <a:pt x="1797904" y="437198"/>
                    </a:lnTo>
                    <a:lnTo>
                      <a:pt x="1812207" y="451486"/>
                    </a:lnTo>
                    <a:lnTo>
                      <a:pt x="1827145" y="466408"/>
                    </a:lnTo>
                    <a:lnTo>
                      <a:pt x="1836680" y="476251"/>
                    </a:lnTo>
                    <a:lnTo>
                      <a:pt x="1851935" y="491173"/>
                    </a:lnTo>
                    <a:lnTo>
                      <a:pt x="1865920" y="505461"/>
                    </a:lnTo>
                    <a:lnTo>
                      <a:pt x="1872277" y="512446"/>
                    </a:lnTo>
                    <a:lnTo>
                      <a:pt x="1877680" y="519431"/>
                    </a:lnTo>
                    <a:lnTo>
                      <a:pt x="1882447" y="525781"/>
                    </a:lnTo>
                    <a:lnTo>
                      <a:pt x="1886579" y="532766"/>
                    </a:lnTo>
                    <a:lnTo>
                      <a:pt x="1888486" y="536258"/>
                    </a:lnTo>
                    <a:lnTo>
                      <a:pt x="1889439" y="539433"/>
                    </a:lnTo>
                    <a:lnTo>
                      <a:pt x="1891029" y="542608"/>
                    </a:lnTo>
                    <a:lnTo>
                      <a:pt x="1891664" y="546101"/>
                    </a:lnTo>
                    <a:lnTo>
                      <a:pt x="1891982" y="549593"/>
                    </a:lnTo>
                    <a:lnTo>
                      <a:pt x="1892300" y="552768"/>
                    </a:lnTo>
                    <a:lnTo>
                      <a:pt x="1892300" y="556261"/>
                    </a:lnTo>
                    <a:lnTo>
                      <a:pt x="1891664" y="559753"/>
                    </a:lnTo>
                    <a:lnTo>
                      <a:pt x="1891029" y="562928"/>
                    </a:lnTo>
                    <a:lnTo>
                      <a:pt x="1889757" y="566738"/>
                    </a:lnTo>
                    <a:lnTo>
                      <a:pt x="1888486" y="570231"/>
                    </a:lnTo>
                    <a:lnTo>
                      <a:pt x="1886261" y="574041"/>
                    </a:lnTo>
                    <a:lnTo>
                      <a:pt x="1884036" y="577533"/>
                    </a:lnTo>
                    <a:lnTo>
                      <a:pt x="1881176" y="581343"/>
                    </a:lnTo>
                    <a:lnTo>
                      <a:pt x="1877680" y="585153"/>
                    </a:lnTo>
                    <a:lnTo>
                      <a:pt x="1874184" y="588963"/>
                    </a:lnTo>
                    <a:lnTo>
                      <a:pt x="1476895" y="985838"/>
                    </a:lnTo>
                    <a:lnTo>
                      <a:pt x="1472763" y="989966"/>
                    </a:lnTo>
                    <a:lnTo>
                      <a:pt x="1468313" y="993458"/>
                    </a:lnTo>
                    <a:lnTo>
                      <a:pt x="1464182" y="996633"/>
                    </a:lnTo>
                    <a:lnTo>
                      <a:pt x="1459732" y="999808"/>
                    </a:lnTo>
                    <a:lnTo>
                      <a:pt x="1455282" y="1002348"/>
                    </a:lnTo>
                    <a:lnTo>
                      <a:pt x="1450515" y="1004888"/>
                    </a:lnTo>
                    <a:lnTo>
                      <a:pt x="1446065" y="1007111"/>
                    </a:lnTo>
                    <a:lnTo>
                      <a:pt x="1440980" y="1009016"/>
                    </a:lnTo>
                    <a:lnTo>
                      <a:pt x="1436212" y="1010921"/>
                    </a:lnTo>
                    <a:lnTo>
                      <a:pt x="1431445" y="1012826"/>
                    </a:lnTo>
                    <a:lnTo>
                      <a:pt x="1426360" y="1013778"/>
                    </a:lnTo>
                    <a:lnTo>
                      <a:pt x="1421274" y="1015366"/>
                    </a:lnTo>
                    <a:lnTo>
                      <a:pt x="1416507" y="1016001"/>
                    </a:lnTo>
                    <a:lnTo>
                      <a:pt x="1411422" y="1016953"/>
                    </a:lnTo>
                    <a:lnTo>
                      <a:pt x="1406336" y="1017271"/>
                    </a:lnTo>
                    <a:lnTo>
                      <a:pt x="1401569" y="1017588"/>
                    </a:lnTo>
                    <a:lnTo>
                      <a:pt x="1396484" y="1017588"/>
                    </a:lnTo>
                    <a:lnTo>
                      <a:pt x="1391716" y="1017271"/>
                    </a:lnTo>
                    <a:lnTo>
                      <a:pt x="1386949" y="1016953"/>
                    </a:lnTo>
                    <a:lnTo>
                      <a:pt x="1382499" y="1015683"/>
                    </a:lnTo>
                    <a:lnTo>
                      <a:pt x="1377731" y="1015048"/>
                    </a:lnTo>
                    <a:lnTo>
                      <a:pt x="1373282" y="1013461"/>
                    </a:lnTo>
                    <a:lnTo>
                      <a:pt x="1368832" y="1012191"/>
                    </a:lnTo>
                    <a:lnTo>
                      <a:pt x="1364700" y="1010286"/>
                    </a:lnTo>
                    <a:lnTo>
                      <a:pt x="1360886" y="1008063"/>
                    </a:lnTo>
                    <a:lnTo>
                      <a:pt x="1357072" y="1005523"/>
                    </a:lnTo>
                    <a:lnTo>
                      <a:pt x="1353576" y="1002983"/>
                    </a:lnTo>
                    <a:lnTo>
                      <a:pt x="1350080" y="1000126"/>
                    </a:lnTo>
                    <a:lnTo>
                      <a:pt x="1347220" y="996633"/>
                    </a:lnTo>
                    <a:lnTo>
                      <a:pt x="1344359" y="993458"/>
                    </a:lnTo>
                    <a:lnTo>
                      <a:pt x="1341817" y="989331"/>
                    </a:lnTo>
                    <a:lnTo>
                      <a:pt x="1339274" y="985521"/>
                    </a:lnTo>
                    <a:lnTo>
                      <a:pt x="1337367" y="981076"/>
                    </a:lnTo>
                    <a:lnTo>
                      <a:pt x="1335778" y="976313"/>
                    </a:lnTo>
                    <a:lnTo>
                      <a:pt x="1326561" y="967106"/>
                    </a:lnTo>
                    <a:lnTo>
                      <a:pt x="1322111" y="965518"/>
                    </a:lnTo>
                    <a:lnTo>
                      <a:pt x="1317979" y="963296"/>
                    </a:lnTo>
                    <a:lnTo>
                      <a:pt x="1314165" y="961073"/>
                    </a:lnTo>
                    <a:lnTo>
                      <a:pt x="1310351" y="958851"/>
                    </a:lnTo>
                    <a:lnTo>
                      <a:pt x="1307173" y="956311"/>
                    </a:lnTo>
                    <a:lnTo>
                      <a:pt x="1303995" y="953453"/>
                    </a:lnTo>
                    <a:lnTo>
                      <a:pt x="1301134" y="950913"/>
                    </a:lnTo>
                    <a:lnTo>
                      <a:pt x="1298274" y="948056"/>
                    </a:lnTo>
                    <a:lnTo>
                      <a:pt x="1295731" y="944563"/>
                    </a:lnTo>
                    <a:lnTo>
                      <a:pt x="1293824" y="941706"/>
                    </a:lnTo>
                    <a:lnTo>
                      <a:pt x="1291599" y="938531"/>
                    </a:lnTo>
                    <a:lnTo>
                      <a:pt x="1289692" y="935038"/>
                    </a:lnTo>
                    <a:lnTo>
                      <a:pt x="1288103" y="931546"/>
                    </a:lnTo>
                    <a:lnTo>
                      <a:pt x="1286832" y="928371"/>
                    </a:lnTo>
                    <a:lnTo>
                      <a:pt x="1284607" y="921068"/>
                    </a:lnTo>
                    <a:lnTo>
                      <a:pt x="1283336" y="913448"/>
                    </a:lnTo>
                    <a:lnTo>
                      <a:pt x="1282700" y="905511"/>
                    </a:lnTo>
                    <a:lnTo>
                      <a:pt x="1283018" y="897573"/>
                    </a:lnTo>
                    <a:lnTo>
                      <a:pt x="1283971" y="889953"/>
                    </a:lnTo>
                    <a:lnTo>
                      <a:pt x="1285560" y="882016"/>
                    </a:lnTo>
                    <a:lnTo>
                      <a:pt x="1287785" y="874078"/>
                    </a:lnTo>
                    <a:lnTo>
                      <a:pt x="1290646" y="866141"/>
                    </a:lnTo>
                    <a:lnTo>
                      <a:pt x="1294142" y="858521"/>
                    </a:lnTo>
                    <a:lnTo>
                      <a:pt x="1298909" y="849948"/>
                    </a:lnTo>
                    <a:lnTo>
                      <a:pt x="1304313" y="841376"/>
                    </a:lnTo>
                    <a:lnTo>
                      <a:pt x="1310351" y="833756"/>
                    </a:lnTo>
                    <a:lnTo>
                      <a:pt x="1317026" y="826136"/>
                    </a:lnTo>
                    <a:lnTo>
                      <a:pt x="1714315" y="429261"/>
                    </a:lnTo>
                    <a:lnTo>
                      <a:pt x="1718446" y="425768"/>
                    </a:lnTo>
                    <a:lnTo>
                      <a:pt x="1721943" y="422276"/>
                    </a:lnTo>
                    <a:lnTo>
                      <a:pt x="1726074" y="419736"/>
                    </a:lnTo>
                    <a:lnTo>
                      <a:pt x="1729571" y="417196"/>
                    </a:lnTo>
                    <a:lnTo>
                      <a:pt x="1733384" y="415608"/>
                    </a:lnTo>
                    <a:lnTo>
                      <a:pt x="1736881" y="414021"/>
                    </a:lnTo>
                    <a:lnTo>
                      <a:pt x="1740377" y="412433"/>
                    </a:lnTo>
                    <a:lnTo>
                      <a:pt x="1743873" y="411798"/>
                    </a:lnTo>
                    <a:lnTo>
                      <a:pt x="1747051" y="411481"/>
                    </a:lnTo>
                    <a:lnTo>
                      <a:pt x="1750865" y="411163"/>
                    </a:lnTo>
                    <a:close/>
                    <a:moveTo>
                      <a:pt x="198373" y="319088"/>
                    </a:moveTo>
                    <a:lnTo>
                      <a:pt x="1557783" y="319088"/>
                    </a:lnTo>
                    <a:lnTo>
                      <a:pt x="1453042" y="423822"/>
                    </a:lnTo>
                    <a:lnTo>
                      <a:pt x="315492" y="423822"/>
                    </a:lnTo>
                    <a:lnTo>
                      <a:pt x="305336" y="424140"/>
                    </a:lnTo>
                    <a:lnTo>
                      <a:pt x="295179" y="424774"/>
                    </a:lnTo>
                    <a:lnTo>
                      <a:pt x="285340" y="426361"/>
                    </a:lnTo>
                    <a:lnTo>
                      <a:pt x="275500" y="427631"/>
                    </a:lnTo>
                    <a:lnTo>
                      <a:pt x="265979" y="429852"/>
                    </a:lnTo>
                    <a:lnTo>
                      <a:pt x="256457" y="433026"/>
                    </a:lnTo>
                    <a:lnTo>
                      <a:pt x="247570" y="435882"/>
                    </a:lnTo>
                    <a:lnTo>
                      <a:pt x="238365" y="439374"/>
                    </a:lnTo>
                    <a:lnTo>
                      <a:pt x="229478" y="443499"/>
                    </a:lnTo>
                    <a:lnTo>
                      <a:pt x="221226" y="447943"/>
                    </a:lnTo>
                    <a:lnTo>
                      <a:pt x="212973" y="452703"/>
                    </a:lnTo>
                    <a:lnTo>
                      <a:pt x="204721" y="457781"/>
                    </a:lnTo>
                    <a:lnTo>
                      <a:pt x="196786" y="463494"/>
                    </a:lnTo>
                    <a:lnTo>
                      <a:pt x="189486" y="469207"/>
                    </a:lnTo>
                    <a:lnTo>
                      <a:pt x="182186" y="475554"/>
                    </a:lnTo>
                    <a:lnTo>
                      <a:pt x="175203" y="481902"/>
                    </a:lnTo>
                    <a:lnTo>
                      <a:pt x="168855" y="488884"/>
                    </a:lnTo>
                    <a:lnTo>
                      <a:pt x="162507" y="496184"/>
                    </a:lnTo>
                    <a:lnTo>
                      <a:pt x="156794" y="503483"/>
                    </a:lnTo>
                    <a:lnTo>
                      <a:pt x="151398" y="511100"/>
                    </a:lnTo>
                    <a:lnTo>
                      <a:pt x="145685" y="519670"/>
                    </a:lnTo>
                    <a:lnTo>
                      <a:pt x="140924" y="527604"/>
                    </a:lnTo>
                    <a:lnTo>
                      <a:pt x="136798" y="536490"/>
                    </a:lnTo>
                    <a:lnTo>
                      <a:pt x="132672" y="545060"/>
                    </a:lnTo>
                    <a:lnTo>
                      <a:pt x="129498" y="554263"/>
                    </a:lnTo>
                    <a:lnTo>
                      <a:pt x="126007" y="563150"/>
                    </a:lnTo>
                    <a:lnTo>
                      <a:pt x="123468" y="572671"/>
                    </a:lnTo>
                    <a:lnTo>
                      <a:pt x="121246" y="582193"/>
                    </a:lnTo>
                    <a:lnTo>
                      <a:pt x="119659" y="592031"/>
                    </a:lnTo>
                    <a:lnTo>
                      <a:pt x="118072" y="601870"/>
                    </a:lnTo>
                    <a:lnTo>
                      <a:pt x="117437" y="612026"/>
                    </a:lnTo>
                    <a:lnTo>
                      <a:pt x="117437" y="622182"/>
                    </a:lnTo>
                    <a:lnTo>
                      <a:pt x="117437" y="1633658"/>
                    </a:lnTo>
                    <a:lnTo>
                      <a:pt x="117437" y="1643814"/>
                    </a:lnTo>
                    <a:lnTo>
                      <a:pt x="118072" y="1653970"/>
                    </a:lnTo>
                    <a:lnTo>
                      <a:pt x="119659" y="1663808"/>
                    </a:lnTo>
                    <a:lnTo>
                      <a:pt x="121246" y="1673647"/>
                    </a:lnTo>
                    <a:lnTo>
                      <a:pt x="123468" y="1683168"/>
                    </a:lnTo>
                    <a:lnTo>
                      <a:pt x="126007" y="1692689"/>
                    </a:lnTo>
                    <a:lnTo>
                      <a:pt x="129498" y="1701576"/>
                    </a:lnTo>
                    <a:lnTo>
                      <a:pt x="132672" y="1710780"/>
                    </a:lnTo>
                    <a:lnTo>
                      <a:pt x="136798" y="1719666"/>
                    </a:lnTo>
                    <a:lnTo>
                      <a:pt x="140924" y="1728235"/>
                    </a:lnTo>
                    <a:lnTo>
                      <a:pt x="145685" y="1736170"/>
                    </a:lnTo>
                    <a:lnTo>
                      <a:pt x="151398" y="1744739"/>
                    </a:lnTo>
                    <a:lnTo>
                      <a:pt x="156794" y="1752356"/>
                    </a:lnTo>
                    <a:lnTo>
                      <a:pt x="162507" y="1759656"/>
                    </a:lnTo>
                    <a:lnTo>
                      <a:pt x="168855" y="1766955"/>
                    </a:lnTo>
                    <a:lnTo>
                      <a:pt x="175203" y="1773938"/>
                    </a:lnTo>
                    <a:lnTo>
                      <a:pt x="182186" y="1780285"/>
                    </a:lnTo>
                    <a:lnTo>
                      <a:pt x="189486" y="1786633"/>
                    </a:lnTo>
                    <a:lnTo>
                      <a:pt x="196786" y="1792345"/>
                    </a:lnTo>
                    <a:lnTo>
                      <a:pt x="204721" y="1798375"/>
                    </a:lnTo>
                    <a:lnTo>
                      <a:pt x="212973" y="1803453"/>
                    </a:lnTo>
                    <a:lnTo>
                      <a:pt x="221226" y="1808214"/>
                    </a:lnTo>
                    <a:lnTo>
                      <a:pt x="229478" y="1812340"/>
                    </a:lnTo>
                    <a:lnTo>
                      <a:pt x="238365" y="1816466"/>
                    </a:lnTo>
                    <a:lnTo>
                      <a:pt x="247570" y="1819640"/>
                    </a:lnTo>
                    <a:lnTo>
                      <a:pt x="256457" y="1823131"/>
                    </a:lnTo>
                    <a:lnTo>
                      <a:pt x="265979" y="1825670"/>
                    </a:lnTo>
                    <a:lnTo>
                      <a:pt x="275500" y="1827891"/>
                    </a:lnTo>
                    <a:lnTo>
                      <a:pt x="285340" y="1829478"/>
                    </a:lnTo>
                    <a:lnTo>
                      <a:pt x="295179" y="1831065"/>
                    </a:lnTo>
                    <a:lnTo>
                      <a:pt x="305336" y="1831700"/>
                    </a:lnTo>
                    <a:lnTo>
                      <a:pt x="315492" y="1831700"/>
                    </a:lnTo>
                    <a:lnTo>
                      <a:pt x="1632371" y="1831700"/>
                    </a:lnTo>
                    <a:lnTo>
                      <a:pt x="1642527" y="1831700"/>
                    </a:lnTo>
                    <a:lnTo>
                      <a:pt x="1652367" y="1831065"/>
                    </a:lnTo>
                    <a:lnTo>
                      <a:pt x="1662523" y="1829478"/>
                    </a:lnTo>
                    <a:lnTo>
                      <a:pt x="1672045" y="1827891"/>
                    </a:lnTo>
                    <a:lnTo>
                      <a:pt x="1681885" y="1825670"/>
                    </a:lnTo>
                    <a:lnTo>
                      <a:pt x="1691089" y="1823131"/>
                    </a:lnTo>
                    <a:lnTo>
                      <a:pt x="1700611" y="1819640"/>
                    </a:lnTo>
                    <a:lnTo>
                      <a:pt x="1709181" y="1816466"/>
                    </a:lnTo>
                    <a:lnTo>
                      <a:pt x="1718385" y="1812340"/>
                    </a:lnTo>
                    <a:lnTo>
                      <a:pt x="1726637" y="1808214"/>
                    </a:lnTo>
                    <a:lnTo>
                      <a:pt x="1735207" y="1803453"/>
                    </a:lnTo>
                    <a:lnTo>
                      <a:pt x="1743142" y="1798375"/>
                    </a:lnTo>
                    <a:lnTo>
                      <a:pt x="1750760" y="1792345"/>
                    </a:lnTo>
                    <a:lnTo>
                      <a:pt x="1758377" y="1786633"/>
                    </a:lnTo>
                    <a:lnTo>
                      <a:pt x="1765677" y="1780285"/>
                    </a:lnTo>
                    <a:lnTo>
                      <a:pt x="1772660" y="1773938"/>
                    </a:lnTo>
                    <a:lnTo>
                      <a:pt x="1779325" y="1766955"/>
                    </a:lnTo>
                    <a:lnTo>
                      <a:pt x="1785356" y="1759973"/>
                    </a:lnTo>
                    <a:lnTo>
                      <a:pt x="1791069" y="1752356"/>
                    </a:lnTo>
                    <a:lnTo>
                      <a:pt x="1796782" y="1744739"/>
                    </a:lnTo>
                    <a:lnTo>
                      <a:pt x="1801861" y="1736805"/>
                    </a:lnTo>
                    <a:lnTo>
                      <a:pt x="1806621" y="1728235"/>
                    </a:lnTo>
                    <a:lnTo>
                      <a:pt x="1810748" y="1719666"/>
                    </a:lnTo>
                    <a:lnTo>
                      <a:pt x="1814874" y="1710780"/>
                    </a:lnTo>
                    <a:lnTo>
                      <a:pt x="1818683" y="1702211"/>
                    </a:lnTo>
                    <a:lnTo>
                      <a:pt x="1821857" y="1692689"/>
                    </a:lnTo>
                    <a:lnTo>
                      <a:pt x="1824396" y="1683168"/>
                    </a:lnTo>
                    <a:lnTo>
                      <a:pt x="1826617" y="1673647"/>
                    </a:lnTo>
                    <a:lnTo>
                      <a:pt x="1828522" y="1663808"/>
                    </a:lnTo>
                    <a:lnTo>
                      <a:pt x="1829474" y="1653970"/>
                    </a:lnTo>
                    <a:lnTo>
                      <a:pt x="1830109" y="1643814"/>
                    </a:lnTo>
                    <a:lnTo>
                      <a:pt x="1830426" y="1633658"/>
                    </a:lnTo>
                    <a:lnTo>
                      <a:pt x="1830426" y="1113162"/>
                    </a:lnTo>
                    <a:lnTo>
                      <a:pt x="1830426" y="773570"/>
                    </a:lnTo>
                    <a:lnTo>
                      <a:pt x="1947863" y="656458"/>
                    </a:lnTo>
                    <a:lnTo>
                      <a:pt x="1947863" y="1738391"/>
                    </a:lnTo>
                    <a:lnTo>
                      <a:pt x="1947546" y="1748865"/>
                    </a:lnTo>
                    <a:lnTo>
                      <a:pt x="1946911" y="1758704"/>
                    </a:lnTo>
                    <a:lnTo>
                      <a:pt x="1945324" y="1768860"/>
                    </a:lnTo>
                    <a:lnTo>
                      <a:pt x="1943419" y="1778063"/>
                    </a:lnTo>
                    <a:lnTo>
                      <a:pt x="1941198" y="1787902"/>
                    </a:lnTo>
                    <a:lnTo>
                      <a:pt x="1938659" y="1797423"/>
                    </a:lnTo>
                    <a:lnTo>
                      <a:pt x="1935802" y="1806627"/>
                    </a:lnTo>
                    <a:lnTo>
                      <a:pt x="1932311" y="1815831"/>
                    </a:lnTo>
                    <a:lnTo>
                      <a:pt x="1928184" y="1824400"/>
                    </a:lnTo>
                    <a:lnTo>
                      <a:pt x="1923741" y="1832969"/>
                    </a:lnTo>
                    <a:lnTo>
                      <a:pt x="1918980" y="1841221"/>
                    </a:lnTo>
                    <a:lnTo>
                      <a:pt x="1913902" y="1849156"/>
                    </a:lnTo>
                    <a:lnTo>
                      <a:pt x="1908188" y="1856773"/>
                    </a:lnTo>
                    <a:lnTo>
                      <a:pt x="1902475" y="1864707"/>
                    </a:lnTo>
                    <a:lnTo>
                      <a:pt x="1896127" y="1871689"/>
                    </a:lnTo>
                    <a:lnTo>
                      <a:pt x="1889462" y="1878671"/>
                    </a:lnTo>
                    <a:lnTo>
                      <a:pt x="1882797" y="1885336"/>
                    </a:lnTo>
                    <a:lnTo>
                      <a:pt x="1875497" y="1891366"/>
                    </a:lnTo>
                    <a:lnTo>
                      <a:pt x="1868197" y="1897397"/>
                    </a:lnTo>
                    <a:lnTo>
                      <a:pt x="1860579" y="1902792"/>
                    </a:lnTo>
                    <a:lnTo>
                      <a:pt x="1852327" y="1907870"/>
                    </a:lnTo>
                    <a:lnTo>
                      <a:pt x="1844074" y="1912631"/>
                    </a:lnTo>
                    <a:lnTo>
                      <a:pt x="1835187" y="1917074"/>
                    </a:lnTo>
                    <a:lnTo>
                      <a:pt x="1826617" y="1920882"/>
                    </a:lnTo>
                    <a:lnTo>
                      <a:pt x="1817413" y="1924691"/>
                    </a:lnTo>
                    <a:lnTo>
                      <a:pt x="1808209" y="1927865"/>
                    </a:lnTo>
                    <a:lnTo>
                      <a:pt x="1799004" y="1930404"/>
                    </a:lnTo>
                    <a:lnTo>
                      <a:pt x="1789482" y="1932625"/>
                    </a:lnTo>
                    <a:lnTo>
                      <a:pt x="1779643" y="1934530"/>
                    </a:lnTo>
                    <a:lnTo>
                      <a:pt x="1769803" y="1935482"/>
                    </a:lnTo>
                    <a:lnTo>
                      <a:pt x="1759647" y="1936434"/>
                    </a:lnTo>
                    <a:lnTo>
                      <a:pt x="1749173" y="1936751"/>
                    </a:lnTo>
                    <a:lnTo>
                      <a:pt x="198373" y="1936751"/>
                    </a:lnTo>
                    <a:lnTo>
                      <a:pt x="188216" y="1936434"/>
                    </a:lnTo>
                    <a:lnTo>
                      <a:pt x="178377" y="1935482"/>
                    </a:lnTo>
                    <a:lnTo>
                      <a:pt x="168538" y="1934530"/>
                    </a:lnTo>
                    <a:lnTo>
                      <a:pt x="158699" y="1932625"/>
                    </a:lnTo>
                    <a:lnTo>
                      <a:pt x="148859" y="1930404"/>
                    </a:lnTo>
                    <a:lnTo>
                      <a:pt x="139655" y="1927865"/>
                    </a:lnTo>
                    <a:lnTo>
                      <a:pt x="130133" y="1924691"/>
                    </a:lnTo>
                    <a:lnTo>
                      <a:pt x="121246" y="1920882"/>
                    </a:lnTo>
                    <a:lnTo>
                      <a:pt x="112359" y="1917074"/>
                    </a:lnTo>
                    <a:lnTo>
                      <a:pt x="103789" y="1912631"/>
                    </a:lnTo>
                    <a:lnTo>
                      <a:pt x="95537" y="1907870"/>
                    </a:lnTo>
                    <a:lnTo>
                      <a:pt x="87602" y="1902792"/>
                    </a:lnTo>
                    <a:lnTo>
                      <a:pt x="79984" y="1897397"/>
                    </a:lnTo>
                    <a:lnTo>
                      <a:pt x="72049" y="1891366"/>
                    </a:lnTo>
                    <a:lnTo>
                      <a:pt x="65067" y="1885336"/>
                    </a:lnTo>
                    <a:lnTo>
                      <a:pt x="58084" y="1878671"/>
                    </a:lnTo>
                    <a:lnTo>
                      <a:pt x="51418" y="1871689"/>
                    </a:lnTo>
                    <a:lnTo>
                      <a:pt x="45388" y="1864707"/>
                    </a:lnTo>
                    <a:lnTo>
                      <a:pt x="39357" y="1856773"/>
                    </a:lnTo>
                    <a:lnTo>
                      <a:pt x="33962" y="1849156"/>
                    </a:lnTo>
                    <a:lnTo>
                      <a:pt x="28883" y="1841221"/>
                    </a:lnTo>
                    <a:lnTo>
                      <a:pt x="24122" y="1832969"/>
                    </a:lnTo>
                    <a:lnTo>
                      <a:pt x="19679" y="1824400"/>
                    </a:lnTo>
                    <a:lnTo>
                      <a:pt x="15870" y="1815831"/>
                    </a:lnTo>
                    <a:lnTo>
                      <a:pt x="12061" y="1806627"/>
                    </a:lnTo>
                    <a:lnTo>
                      <a:pt x="8887" y="1797423"/>
                    </a:lnTo>
                    <a:lnTo>
                      <a:pt x="6348" y="1787902"/>
                    </a:lnTo>
                    <a:lnTo>
                      <a:pt x="4126" y="1778063"/>
                    </a:lnTo>
                    <a:lnTo>
                      <a:pt x="2222" y="1768860"/>
                    </a:lnTo>
                    <a:lnTo>
                      <a:pt x="1270" y="1758704"/>
                    </a:lnTo>
                    <a:lnTo>
                      <a:pt x="318" y="1748865"/>
                    </a:lnTo>
                    <a:lnTo>
                      <a:pt x="0" y="1738391"/>
                    </a:lnTo>
                    <a:lnTo>
                      <a:pt x="0" y="517448"/>
                    </a:lnTo>
                    <a:lnTo>
                      <a:pt x="318" y="507292"/>
                    </a:lnTo>
                    <a:lnTo>
                      <a:pt x="1270" y="497453"/>
                    </a:lnTo>
                    <a:lnTo>
                      <a:pt x="2222" y="487297"/>
                    </a:lnTo>
                    <a:lnTo>
                      <a:pt x="4126" y="477776"/>
                    </a:lnTo>
                    <a:lnTo>
                      <a:pt x="6348" y="467937"/>
                    </a:lnTo>
                    <a:lnTo>
                      <a:pt x="8887" y="458416"/>
                    </a:lnTo>
                    <a:lnTo>
                      <a:pt x="12061" y="449212"/>
                    </a:lnTo>
                    <a:lnTo>
                      <a:pt x="15870" y="440008"/>
                    </a:lnTo>
                    <a:lnTo>
                      <a:pt x="19679" y="431439"/>
                    </a:lnTo>
                    <a:lnTo>
                      <a:pt x="24122" y="423187"/>
                    </a:lnTo>
                    <a:lnTo>
                      <a:pt x="28883" y="414618"/>
                    </a:lnTo>
                    <a:lnTo>
                      <a:pt x="33962" y="406684"/>
                    </a:lnTo>
                    <a:lnTo>
                      <a:pt x="39357" y="399067"/>
                    </a:lnTo>
                    <a:lnTo>
                      <a:pt x="45388" y="391450"/>
                    </a:lnTo>
                    <a:lnTo>
                      <a:pt x="51418" y="384150"/>
                    </a:lnTo>
                    <a:lnTo>
                      <a:pt x="58084" y="377168"/>
                    </a:lnTo>
                    <a:lnTo>
                      <a:pt x="65067" y="370503"/>
                    </a:lnTo>
                    <a:lnTo>
                      <a:pt x="72049" y="364473"/>
                    </a:lnTo>
                    <a:lnTo>
                      <a:pt x="79984" y="358443"/>
                    </a:lnTo>
                    <a:lnTo>
                      <a:pt x="87602" y="353047"/>
                    </a:lnTo>
                    <a:lnTo>
                      <a:pt x="95537" y="347969"/>
                    </a:lnTo>
                    <a:lnTo>
                      <a:pt x="103789" y="343209"/>
                    </a:lnTo>
                    <a:lnTo>
                      <a:pt x="112359" y="338766"/>
                    </a:lnTo>
                    <a:lnTo>
                      <a:pt x="121246" y="334957"/>
                    </a:lnTo>
                    <a:lnTo>
                      <a:pt x="130133" y="331149"/>
                    </a:lnTo>
                    <a:lnTo>
                      <a:pt x="139655" y="328292"/>
                    </a:lnTo>
                    <a:lnTo>
                      <a:pt x="148859" y="325436"/>
                    </a:lnTo>
                    <a:lnTo>
                      <a:pt x="158699" y="323214"/>
                    </a:lnTo>
                    <a:lnTo>
                      <a:pt x="168538" y="321310"/>
                    </a:lnTo>
                    <a:lnTo>
                      <a:pt x="178377" y="320358"/>
                    </a:lnTo>
                    <a:lnTo>
                      <a:pt x="188216" y="319723"/>
                    </a:lnTo>
                    <a:lnTo>
                      <a:pt x="198373" y="319088"/>
                    </a:lnTo>
                    <a:close/>
                    <a:moveTo>
                      <a:pt x="2076641" y="106363"/>
                    </a:moveTo>
                    <a:lnTo>
                      <a:pt x="2082030" y="106363"/>
                    </a:lnTo>
                    <a:lnTo>
                      <a:pt x="2087102" y="106363"/>
                    </a:lnTo>
                    <a:lnTo>
                      <a:pt x="2092174" y="106679"/>
                    </a:lnTo>
                    <a:lnTo>
                      <a:pt x="2097246" y="107313"/>
                    </a:lnTo>
                    <a:lnTo>
                      <a:pt x="2102318" y="108263"/>
                    </a:lnTo>
                    <a:lnTo>
                      <a:pt x="2107390" y="109213"/>
                    </a:lnTo>
                    <a:lnTo>
                      <a:pt x="2112145" y="110797"/>
                    </a:lnTo>
                    <a:lnTo>
                      <a:pt x="2117217" y="112064"/>
                    </a:lnTo>
                    <a:lnTo>
                      <a:pt x="2121972" y="113965"/>
                    </a:lnTo>
                    <a:lnTo>
                      <a:pt x="2126727" y="116182"/>
                    </a:lnTo>
                    <a:lnTo>
                      <a:pt x="2131482" y="118399"/>
                    </a:lnTo>
                    <a:lnTo>
                      <a:pt x="2136237" y="120933"/>
                    </a:lnTo>
                    <a:lnTo>
                      <a:pt x="2140358" y="123784"/>
                    </a:lnTo>
                    <a:lnTo>
                      <a:pt x="2144796" y="126634"/>
                    </a:lnTo>
                    <a:lnTo>
                      <a:pt x="2148916" y="130119"/>
                    </a:lnTo>
                    <a:lnTo>
                      <a:pt x="2153354" y="133603"/>
                    </a:lnTo>
                    <a:lnTo>
                      <a:pt x="2157158" y="137087"/>
                    </a:lnTo>
                    <a:lnTo>
                      <a:pt x="2166351" y="146589"/>
                    </a:lnTo>
                    <a:lnTo>
                      <a:pt x="2169838" y="150707"/>
                    </a:lnTo>
                    <a:lnTo>
                      <a:pt x="2173642" y="154825"/>
                    </a:lnTo>
                    <a:lnTo>
                      <a:pt x="2176812" y="158626"/>
                    </a:lnTo>
                    <a:lnTo>
                      <a:pt x="2179665" y="163060"/>
                    </a:lnTo>
                    <a:lnTo>
                      <a:pt x="2182835" y="167811"/>
                    </a:lnTo>
                    <a:lnTo>
                      <a:pt x="2185371" y="172246"/>
                    </a:lnTo>
                    <a:lnTo>
                      <a:pt x="2187273" y="176997"/>
                    </a:lnTo>
                    <a:lnTo>
                      <a:pt x="2189492" y="181748"/>
                    </a:lnTo>
                    <a:lnTo>
                      <a:pt x="2191394" y="186183"/>
                    </a:lnTo>
                    <a:lnTo>
                      <a:pt x="2192979" y="191567"/>
                    </a:lnTo>
                    <a:lnTo>
                      <a:pt x="2194247" y="196002"/>
                    </a:lnTo>
                    <a:lnTo>
                      <a:pt x="2195515" y="201387"/>
                    </a:lnTo>
                    <a:lnTo>
                      <a:pt x="2196149" y="206454"/>
                    </a:lnTo>
                    <a:lnTo>
                      <a:pt x="2196783" y="211522"/>
                    </a:lnTo>
                    <a:lnTo>
                      <a:pt x="2197100" y="216590"/>
                    </a:lnTo>
                    <a:lnTo>
                      <a:pt x="2197100" y="221658"/>
                    </a:lnTo>
                    <a:lnTo>
                      <a:pt x="2197100" y="226726"/>
                    </a:lnTo>
                    <a:lnTo>
                      <a:pt x="2196783" y="231794"/>
                    </a:lnTo>
                    <a:lnTo>
                      <a:pt x="2196149" y="236862"/>
                    </a:lnTo>
                    <a:lnTo>
                      <a:pt x="2195515" y="241613"/>
                    </a:lnTo>
                    <a:lnTo>
                      <a:pt x="2194247" y="246681"/>
                    </a:lnTo>
                    <a:lnTo>
                      <a:pt x="2192979" y="251749"/>
                    </a:lnTo>
                    <a:lnTo>
                      <a:pt x="2191394" y="256500"/>
                    </a:lnTo>
                    <a:lnTo>
                      <a:pt x="2189492" y="261251"/>
                    </a:lnTo>
                    <a:lnTo>
                      <a:pt x="2187273" y="266319"/>
                    </a:lnTo>
                    <a:lnTo>
                      <a:pt x="2185371" y="270754"/>
                    </a:lnTo>
                    <a:lnTo>
                      <a:pt x="2182835" y="275505"/>
                    </a:lnTo>
                    <a:lnTo>
                      <a:pt x="2179665" y="279623"/>
                    </a:lnTo>
                    <a:lnTo>
                      <a:pt x="2176812" y="284057"/>
                    </a:lnTo>
                    <a:lnTo>
                      <a:pt x="2173642" y="288492"/>
                    </a:lnTo>
                    <a:lnTo>
                      <a:pt x="2169838" y="292609"/>
                    </a:lnTo>
                    <a:lnTo>
                      <a:pt x="2166351" y="296410"/>
                    </a:lnTo>
                    <a:lnTo>
                      <a:pt x="1970764" y="491843"/>
                    </a:lnTo>
                    <a:lnTo>
                      <a:pt x="1967277" y="495010"/>
                    </a:lnTo>
                    <a:lnTo>
                      <a:pt x="1963473" y="498178"/>
                    </a:lnTo>
                    <a:lnTo>
                      <a:pt x="1959986" y="500712"/>
                    </a:lnTo>
                    <a:lnTo>
                      <a:pt x="1956816" y="502612"/>
                    </a:lnTo>
                    <a:lnTo>
                      <a:pt x="1953329" y="504513"/>
                    </a:lnTo>
                    <a:lnTo>
                      <a:pt x="1950476" y="505463"/>
                    </a:lnTo>
                    <a:lnTo>
                      <a:pt x="1947623" y="505780"/>
                    </a:lnTo>
                    <a:lnTo>
                      <a:pt x="1944771" y="506413"/>
                    </a:lnTo>
                    <a:lnTo>
                      <a:pt x="1941918" y="505780"/>
                    </a:lnTo>
                    <a:lnTo>
                      <a:pt x="1939382" y="505463"/>
                    </a:lnTo>
                    <a:lnTo>
                      <a:pt x="1936846" y="504513"/>
                    </a:lnTo>
                    <a:lnTo>
                      <a:pt x="1933993" y="502929"/>
                    </a:lnTo>
                    <a:lnTo>
                      <a:pt x="1931457" y="501662"/>
                    </a:lnTo>
                    <a:lnTo>
                      <a:pt x="1928921" y="499445"/>
                    </a:lnTo>
                    <a:lnTo>
                      <a:pt x="1924166" y="494694"/>
                    </a:lnTo>
                    <a:lnTo>
                      <a:pt x="1919094" y="489309"/>
                    </a:lnTo>
                    <a:lnTo>
                      <a:pt x="1914022" y="482657"/>
                    </a:lnTo>
                    <a:lnTo>
                      <a:pt x="1903561" y="467770"/>
                    </a:lnTo>
                    <a:lnTo>
                      <a:pt x="1897855" y="459852"/>
                    </a:lnTo>
                    <a:lnTo>
                      <a:pt x="1891515" y="451616"/>
                    </a:lnTo>
                    <a:lnTo>
                      <a:pt x="1884541" y="443698"/>
                    </a:lnTo>
                    <a:lnTo>
                      <a:pt x="1877250" y="435779"/>
                    </a:lnTo>
                    <a:lnTo>
                      <a:pt x="1868057" y="426277"/>
                    </a:lnTo>
                    <a:lnTo>
                      <a:pt x="1859815" y="418991"/>
                    </a:lnTo>
                    <a:lnTo>
                      <a:pt x="1851890" y="412023"/>
                    </a:lnTo>
                    <a:lnTo>
                      <a:pt x="1843966" y="406005"/>
                    </a:lnTo>
                    <a:lnTo>
                      <a:pt x="1836041" y="399987"/>
                    </a:lnTo>
                    <a:lnTo>
                      <a:pt x="1820825" y="389217"/>
                    </a:lnTo>
                    <a:lnTo>
                      <a:pt x="1814485" y="384466"/>
                    </a:lnTo>
                    <a:lnTo>
                      <a:pt x="1808462" y="379398"/>
                    </a:lnTo>
                    <a:lnTo>
                      <a:pt x="1804024" y="374647"/>
                    </a:lnTo>
                    <a:lnTo>
                      <a:pt x="1802122" y="372113"/>
                    </a:lnTo>
                    <a:lnTo>
                      <a:pt x="1800220" y="369579"/>
                    </a:lnTo>
                    <a:lnTo>
                      <a:pt x="1798635" y="367045"/>
                    </a:lnTo>
                    <a:lnTo>
                      <a:pt x="1798001" y="364511"/>
                    </a:lnTo>
                    <a:lnTo>
                      <a:pt x="1797367" y="361660"/>
                    </a:lnTo>
                    <a:lnTo>
                      <a:pt x="1797050" y="359126"/>
                    </a:lnTo>
                    <a:lnTo>
                      <a:pt x="1797367" y="355959"/>
                    </a:lnTo>
                    <a:lnTo>
                      <a:pt x="1797684" y="353108"/>
                    </a:lnTo>
                    <a:lnTo>
                      <a:pt x="1798635" y="349941"/>
                    </a:lnTo>
                    <a:lnTo>
                      <a:pt x="1800220" y="346773"/>
                    </a:lnTo>
                    <a:lnTo>
                      <a:pt x="1802439" y="343289"/>
                    </a:lnTo>
                    <a:lnTo>
                      <a:pt x="1804975" y="340122"/>
                    </a:lnTo>
                    <a:lnTo>
                      <a:pt x="1807828" y="336637"/>
                    </a:lnTo>
                    <a:lnTo>
                      <a:pt x="1811632" y="332520"/>
                    </a:lnTo>
                    <a:lnTo>
                      <a:pt x="2006902" y="137087"/>
                    </a:lnTo>
                    <a:lnTo>
                      <a:pt x="2011023" y="133603"/>
                    </a:lnTo>
                    <a:lnTo>
                      <a:pt x="2014827" y="130119"/>
                    </a:lnTo>
                    <a:lnTo>
                      <a:pt x="2019265" y="126634"/>
                    </a:lnTo>
                    <a:lnTo>
                      <a:pt x="2023703" y="123784"/>
                    </a:lnTo>
                    <a:lnTo>
                      <a:pt x="2028141" y="120933"/>
                    </a:lnTo>
                    <a:lnTo>
                      <a:pt x="2032896" y="118399"/>
                    </a:lnTo>
                    <a:lnTo>
                      <a:pt x="2037017" y="116182"/>
                    </a:lnTo>
                    <a:lnTo>
                      <a:pt x="2041772" y="113965"/>
                    </a:lnTo>
                    <a:lnTo>
                      <a:pt x="2046843" y="112064"/>
                    </a:lnTo>
                    <a:lnTo>
                      <a:pt x="2051598" y="110797"/>
                    </a:lnTo>
                    <a:lnTo>
                      <a:pt x="2056670" y="109213"/>
                    </a:lnTo>
                    <a:lnTo>
                      <a:pt x="2061425" y="108263"/>
                    </a:lnTo>
                    <a:lnTo>
                      <a:pt x="2066497" y="107313"/>
                    </a:lnTo>
                    <a:lnTo>
                      <a:pt x="2071569" y="106679"/>
                    </a:lnTo>
                    <a:lnTo>
                      <a:pt x="2076641" y="106363"/>
                    </a:lnTo>
                    <a:close/>
                    <a:moveTo>
                      <a:pt x="2213628" y="19050"/>
                    </a:moveTo>
                    <a:lnTo>
                      <a:pt x="2219371" y="19369"/>
                    </a:lnTo>
                    <a:lnTo>
                      <a:pt x="2225751" y="20007"/>
                    </a:lnTo>
                    <a:lnTo>
                      <a:pt x="2231493" y="21602"/>
                    </a:lnTo>
                    <a:lnTo>
                      <a:pt x="2237236" y="23516"/>
                    </a:lnTo>
                    <a:lnTo>
                      <a:pt x="2242978" y="26387"/>
                    </a:lnTo>
                    <a:lnTo>
                      <a:pt x="2248401" y="29258"/>
                    </a:lnTo>
                    <a:lnTo>
                      <a:pt x="2253506" y="33087"/>
                    </a:lnTo>
                    <a:lnTo>
                      <a:pt x="2258291" y="37234"/>
                    </a:lnTo>
                    <a:lnTo>
                      <a:pt x="2262757" y="42019"/>
                    </a:lnTo>
                    <a:lnTo>
                      <a:pt x="2266266" y="47123"/>
                    </a:lnTo>
                    <a:lnTo>
                      <a:pt x="2269457" y="52547"/>
                    </a:lnTo>
                    <a:lnTo>
                      <a:pt x="2272009" y="58608"/>
                    </a:lnTo>
                    <a:lnTo>
                      <a:pt x="2273923" y="64350"/>
                    </a:lnTo>
                    <a:lnTo>
                      <a:pt x="2275518" y="70412"/>
                    </a:lnTo>
                    <a:lnTo>
                      <a:pt x="2276475" y="76154"/>
                    </a:lnTo>
                    <a:lnTo>
                      <a:pt x="2276475" y="82216"/>
                    </a:lnTo>
                    <a:lnTo>
                      <a:pt x="2276475" y="88277"/>
                    </a:lnTo>
                    <a:lnTo>
                      <a:pt x="2275518" y="94338"/>
                    </a:lnTo>
                    <a:lnTo>
                      <a:pt x="2273923" y="100400"/>
                    </a:lnTo>
                    <a:lnTo>
                      <a:pt x="2272009" y="106142"/>
                    </a:lnTo>
                    <a:lnTo>
                      <a:pt x="2269457" y="111565"/>
                    </a:lnTo>
                    <a:lnTo>
                      <a:pt x="2266266" y="117308"/>
                    </a:lnTo>
                    <a:lnTo>
                      <a:pt x="2262757" y="122412"/>
                    </a:lnTo>
                    <a:lnTo>
                      <a:pt x="2258291" y="126878"/>
                    </a:lnTo>
                    <a:lnTo>
                      <a:pt x="2241064" y="144105"/>
                    </a:lnTo>
                    <a:lnTo>
                      <a:pt x="2236598" y="148253"/>
                    </a:lnTo>
                    <a:lnTo>
                      <a:pt x="2232769" y="150805"/>
                    </a:lnTo>
                    <a:lnTo>
                      <a:pt x="2230855" y="151443"/>
                    </a:lnTo>
                    <a:lnTo>
                      <a:pt x="2228941" y="152400"/>
                    </a:lnTo>
                    <a:lnTo>
                      <a:pt x="2227346" y="152400"/>
                    </a:lnTo>
                    <a:lnTo>
                      <a:pt x="2225751" y="152400"/>
                    </a:lnTo>
                    <a:lnTo>
                      <a:pt x="2224156" y="152081"/>
                    </a:lnTo>
                    <a:lnTo>
                      <a:pt x="2222880" y="151443"/>
                    </a:lnTo>
                    <a:lnTo>
                      <a:pt x="2220009" y="149848"/>
                    </a:lnTo>
                    <a:lnTo>
                      <a:pt x="2217456" y="147295"/>
                    </a:lnTo>
                    <a:lnTo>
                      <a:pt x="2214904" y="143786"/>
                    </a:lnTo>
                    <a:lnTo>
                      <a:pt x="2212352" y="140277"/>
                    </a:lnTo>
                    <a:lnTo>
                      <a:pt x="2209800" y="135811"/>
                    </a:lnTo>
                    <a:lnTo>
                      <a:pt x="2204058" y="126240"/>
                    </a:lnTo>
                    <a:lnTo>
                      <a:pt x="2201186" y="121455"/>
                    </a:lnTo>
                    <a:lnTo>
                      <a:pt x="2197358" y="116351"/>
                    </a:lnTo>
                    <a:lnTo>
                      <a:pt x="2193530" y="111246"/>
                    </a:lnTo>
                    <a:lnTo>
                      <a:pt x="2189064" y="106461"/>
                    </a:lnTo>
                    <a:lnTo>
                      <a:pt x="2184278" y="101995"/>
                    </a:lnTo>
                    <a:lnTo>
                      <a:pt x="2179493" y="98167"/>
                    </a:lnTo>
                    <a:lnTo>
                      <a:pt x="2174389" y="94657"/>
                    </a:lnTo>
                    <a:lnTo>
                      <a:pt x="2169285" y="91467"/>
                    </a:lnTo>
                    <a:lnTo>
                      <a:pt x="2159714" y="85725"/>
                    </a:lnTo>
                    <a:lnTo>
                      <a:pt x="2155248" y="83173"/>
                    </a:lnTo>
                    <a:lnTo>
                      <a:pt x="2151739" y="80620"/>
                    </a:lnTo>
                    <a:lnTo>
                      <a:pt x="2148229" y="78068"/>
                    </a:lnTo>
                    <a:lnTo>
                      <a:pt x="2145677" y="75516"/>
                    </a:lnTo>
                    <a:lnTo>
                      <a:pt x="2144082" y="72964"/>
                    </a:lnTo>
                    <a:lnTo>
                      <a:pt x="2143763" y="71369"/>
                    </a:lnTo>
                    <a:lnTo>
                      <a:pt x="2143125" y="69774"/>
                    </a:lnTo>
                    <a:lnTo>
                      <a:pt x="2143125" y="68179"/>
                    </a:lnTo>
                    <a:lnTo>
                      <a:pt x="2143763" y="66584"/>
                    </a:lnTo>
                    <a:lnTo>
                      <a:pt x="2144082" y="64669"/>
                    </a:lnTo>
                    <a:lnTo>
                      <a:pt x="2144720" y="63074"/>
                    </a:lnTo>
                    <a:lnTo>
                      <a:pt x="2147591" y="59246"/>
                    </a:lnTo>
                    <a:lnTo>
                      <a:pt x="2151419" y="54780"/>
                    </a:lnTo>
                    <a:lnTo>
                      <a:pt x="2168647" y="37234"/>
                    </a:lnTo>
                    <a:lnTo>
                      <a:pt x="2173751" y="33087"/>
                    </a:lnTo>
                    <a:lnTo>
                      <a:pt x="2178855" y="29258"/>
                    </a:lnTo>
                    <a:lnTo>
                      <a:pt x="2183959" y="26387"/>
                    </a:lnTo>
                    <a:lnTo>
                      <a:pt x="2189702" y="23516"/>
                    </a:lnTo>
                    <a:lnTo>
                      <a:pt x="2195125" y="21602"/>
                    </a:lnTo>
                    <a:lnTo>
                      <a:pt x="2201506" y="20007"/>
                    </a:lnTo>
                    <a:lnTo>
                      <a:pt x="2207248" y="19369"/>
                    </a:lnTo>
                    <a:lnTo>
                      <a:pt x="2213628" y="19050"/>
                    </a:lnTo>
                    <a:close/>
                    <a:moveTo>
                      <a:pt x="1985550" y="0"/>
                    </a:moveTo>
                    <a:lnTo>
                      <a:pt x="1989686" y="0"/>
                    </a:lnTo>
                    <a:lnTo>
                      <a:pt x="1993822" y="0"/>
                    </a:lnTo>
                    <a:lnTo>
                      <a:pt x="1997640" y="634"/>
                    </a:lnTo>
                    <a:lnTo>
                      <a:pt x="2001776" y="1903"/>
                    </a:lnTo>
                    <a:lnTo>
                      <a:pt x="2005594" y="2855"/>
                    </a:lnTo>
                    <a:lnTo>
                      <a:pt x="2009411" y="4759"/>
                    </a:lnTo>
                    <a:lnTo>
                      <a:pt x="2012911" y="6980"/>
                    </a:lnTo>
                    <a:lnTo>
                      <a:pt x="2016411" y="9518"/>
                    </a:lnTo>
                    <a:lnTo>
                      <a:pt x="2019592" y="12374"/>
                    </a:lnTo>
                    <a:lnTo>
                      <a:pt x="2022456" y="15229"/>
                    </a:lnTo>
                    <a:lnTo>
                      <a:pt x="2025001" y="19037"/>
                    </a:lnTo>
                    <a:lnTo>
                      <a:pt x="2026910" y="22210"/>
                    </a:lnTo>
                    <a:lnTo>
                      <a:pt x="2028819" y="26334"/>
                    </a:lnTo>
                    <a:lnTo>
                      <a:pt x="2030091" y="29824"/>
                    </a:lnTo>
                    <a:lnTo>
                      <a:pt x="2031364" y="33949"/>
                    </a:lnTo>
                    <a:lnTo>
                      <a:pt x="2031682" y="37757"/>
                    </a:lnTo>
                    <a:lnTo>
                      <a:pt x="2032000" y="41881"/>
                    </a:lnTo>
                    <a:lnTo>
                      <a:pt x="2031682" y="46006"/>
                    </a:lnTo>
                    <a:lnTo>
                      <a:pt x="2031046" y="49813"/>
                    </a:lnTo>
                    <a:lnTo>
                      <a:pt x="2030091" y="53938"/>
                    </a:lnTo>
                    <a:lnTo>
                      <a:pt x="2028819" y="57745"/>
                    </a:lnTo>
                    <a:lnTo>
                      <a:pt x="2026910" y="61553"/>
                    </a:lnTo>
                    <a:lnTo>
                      <a:pt x="2025001" y="65043"/>
                    </a:lnTo>
                    <a:lnTo>
                      <a:pt x="2022456" y="68533"/>
                    </a:lnTo>
                    <a:lnTo>
                      <a:pt x="2019592" y="71706"/>
                    </a:lnTo>
                    <a:lnTo>
                      <a:pt x="1637177" y="453081"/>
                    </a:lnTo>
                    <a:lnTo>
                      <a:pt x="1633995" y="455937"/>
                    </a:lnTo>
                    <a:lnTo>
                      <a:pt x="1630814" y="458158"/>
                    </a:lnTo>
                    <a:lnTo>
                      <a:pt x="1626996" y="460379"/>
                    </a:lnTo>
                    <a:lnTo>
                      <a:pt x="1623496" y="462283"/>
                    </a:lnTo>
                    <a:lnTo>
                      <a:pt x="1619360" y="463552"/>
                    </a:lnTo>
                    <a:lnTo>
                      <a:pt x="1615224" y="464186"/>
                    </a:lnTo>
                    <a:lnTo>
                      <a:pt x="1611407" y="465138"/>
                    </a:lnTo>
                    <a:lnTo>
                      <a:pt x="1607271" y="465138"/>
                    </a:lnTo>
                    <a:lnTo>
                      <a:pt x="1603135" y="465138"/>
                    </a:lnTo>
                    <a:lnTo>
                      <a:pt x="1599317" y="464186"/>
                    </a:lnTo>
                    <a:lnTo>
                      <a:pt x="1595181" y="463552"/>
                    </a:lnTo>
                    <a:lnTo>
                      <a:pt x="1591681" y="462283"/>
                    </a:lnTo>
                    <a:lnTo>
                      <a:pt x="1587864" y="460379"/>
                    </a:lnTo>
                    <a:lnTo>
                      <a:pt x="1584364" y="458158"/>
                    </a:lnTo>
                    <a:lnTo>
                      <a:pt x="1580864" y="455937"/>
                    </a:lnTo>
                    <a:lnTo>
                      <a:pt x="1577683" y="453081"/>
                    </a:lnTo>
                    <a:lnTo>
                      <a:pt x="1574819" y="449591"/>
                    </a:lnTo>
                    <a:lnTo>
                      <a:pt x="1572274" y="446418"/>
                    </a:lnTo>
                    <a:lnTo>
                      <a:pt x="1570047" y="442928"/>
                    </a:lnTo>
                    <a:lnTo>
                      <a:pt x="1568138" y="439121"/>
                    </a:lnTo>
                    <a:lnTo>
                      <a:pt x="1567184" y="435314"/>
                    </a:lnTo>
                    <a:lnTo>
                      <a:pt x="1565911" y="431189"/>
                    </a:lnTo>
                    <a:lnTo>
                      <a:pt x="1565275" y="427381"/>
                    </a:lnTo>
                    <a:lnTo>
                      <a:pt x="1565275" y="423257"/>
                    </a:lnTo>
                    <a:lnTo>
                      <a:pt x="1565275" y="419132"/>
                    </a:lnTo>
                    <a:lnTo>
                      <a:pt x="1565911" y="415007"/>
                    </a:lnTo>
                    <a:lnTo>
                      <a:pt x="1567184" y="411517"/>
                    </a:lnTo>
                    <a:lnTo>
                      <a:pt x="1568138" y="407393"/>
                    </a:lnTo>
                    <a:lnTo>
                      <a:pt x="1570047" y="403902"/>
                    </a:lnTo>
                    <a:lnTo>
                      <a:pt x="1572274" y="400095"/>
                    </a:lnTo>
                    <a:lnTo>
                      <a:pt x="1574819" y="396922"/>
                    </a:lnTo>
                    <a:lnTo>
                      <a:pt x="1577683" y="393749"/>
                    </a:lnTo>
                    <a:lnTo>
                      <a:pt x="1960098" y="12374"/>
                    </a:lnTo>
                    <a:lnTo>
                      <a:pt x="1962962" y="9518"/>
                    </a:lnTo>
                    <a:lnTo>
                      <a:pt x="1966779" y="6980"/>
                    </a:lnTo>
                    <a:lnTo>
                      <a:pt x="1970279" y="4759"/>
                    </a:lnTo>
                    <a:lnTo>
                      <a:pt x="1974097" y="2855"/>
                    </a:lnTo>
                    <a:lnTo>
                      <a:pt x="1977596" y="1903"/>
                    </a:lnTo>
                    <a:lnTo>
                      <a:pt x="1981732" y="634"/>
                    </a:lnTo>
                    <a:lnTo>
                      <a:pt x="1985550" y="0"/>
                    </a:lnTo>
                    <a:close/>
                  </a:path>
                </a:pathLst>
              </a:custGeom>
              <a:solidFill>
                <a:srgbClr val="23363D"/>
              </a:solidFill>
              <a:ln>
                <a:noFill/>
              </a:ln>
            </p:spPr>
            <p:txBody>
              <a:bodyPr lIns="96518" tIns="48258" rIns="96518" bIns="48258" anchor="ctr">
                <a:scene3d>
                  <a:camera prst="orthographicFront"/>
                  <a:lightRig rig="threePt" dir="t"/>
                </a:scene3d>
                <a:sp3d contourW="12700">
                  <a:contourClr>
                    <a:srgbClr val="FFFFFF"/>
                  </a:contourClr>
                </a:sp3d>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09337" fontAlgn="base">
                  <a:lnSpc>
                    <a:spcPct val="120000"/>
                  </a:lnSpc>
                  <a:spcBef>
                    <a:spcPct val="0"/>
                  </a:spcBef>
                  <a:spcAft>
                    <a:spcPct val="0"/>
                  </a:spcAft>
                  <a:defRPr/>
                </a:pPr>
                <a:endParaRPr lang="zh-CN" altLang="en-US" sz="1400">
                  <a:solidFill>
                    <a:srgbClr val="FFFFFF">
                      <a:lumMod val="50000"/>
                    </a:srgbClr>
                  </a:solidFill>
                </a:endParaRPr>
              </a:p>
            </p:txBody>
          </p:sp>
        </p:grpSp>
        <p:grpSp>
          <p:nvGrpSpPr>
            <p:cNvPr id="67" name="组合 66"/>
            <p:cNvGrpSpPr/>
            <p:nvPr/>
          </p:nvGrpSpPr>
          <p:grpSpPr>
            <a:xfrm>
              <a:off x="3441315" y="3002688"/>
              <a:ext cx="1098985" cy="1099132"/>
              <a:chOff x="4588419" y="4003583"/>
              <a:chExt cx="1465313" cy="1465509"/>
            </a:xfrm>
          </p:grpSpPr>
          <p:sp>
            <p:nvSpPr>
              <p:cNvPr id="68" name="泪滴形 67"/>
              <p:cNvSpPr/>
              <p:nvPr/>
            </p:nvSpPr>
            <p:spPr>
              <a:xfrm>
                <a:off x="4588419" y="4003583"/>
                <a:ext cx="1465313" cy="1465509"/>
              </a:xfrm>
              <a:prstGeom prst="teardrop">
                <a:avLst/>
              </a:prstGeom>
              <a:solidFill>
                <a:srgbClr val="980000"/>
              </a:solidFill>
              <a:ln w="31750">
                <a:solidFill>
                  <a:srgbClr val="F9F9F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nvGrpSpPr>
              <p:cNvPr id="69" name="组合 68"/>
              <p:cNvGrpSpPr/>
              <p:nvPr/>
            </p:nvGrpSpPr>
            <p:grpSpPr>
              <a:xfrm>
                <a:off x="4730691" y="4100855"/>
                <a:ext cx="1230262" cy="1230428"/>
                <a:chOff x="4926840" y="1732375"/>
                <a:chExt cx="1656097" cy="1656098"/>
              </a:xfrm>
            </p:grpSpPr>
            <p:sp>
              <p:nvSpPr>
                <p:cNvPr id="71" name="任意多边形 70"/>
                <p:cNvSpPr/>
                <p:nvPr/>
              </p:nvSpPr>
              <p:spPr>
                <a:xfrm>
                  <a:off x="4926840" y="1732375"/>
                  <a:ext cx="1656097" cy="1656098"/>
                </a:xfrm>
                <a:custGeom>
                  <a:gdLst>
                    <a:gd name="connsiteX0" fmla="*/ 734066 w 1656097"/>
                    <a:gd name="connsiteY0" fmla="*/ 0 h 1656098"/>
                    <a:gd name="connsiteX1" fmla="*/ 922032 w 1656097"/>
                    <a:gd name="connsiteY1" fmla="*/ 0 h 1656098"/>
                    <a:gd name="connsiteX2" fmla="*/ 958682 w 1656097"/>
                    <a:gd name="connsiteY2" fmla="*/ 170987 h 1656098"/>
                    <a:gd name="connsiteX3" fmla="*/ 967537 w 1656097"/>
                    <a:gd name="connsiteY3" fmla="*/ 172338 h 1656098"/>
                    <a:gd name="connsiteX4" fmla="*/ 1042604 w 1656097"/>
                    <a:gd name="connsiteY4" fmla="*/ 194634 h 1656098"/>
                    <a:gd name="connsiteX5" fmla="*/ 1160682 w 1656097"/>
                    <a:gd name="connsiteY5" fmla="*/ 63947 h 1656098"/>
                    <a:gd name="connsiteX6" fmla="*/ 1323465 w 1656097"/>
                    <a:gd name="connsiteY6" fmla="*/ 157929 h 1656098"/>
                    <a:gd name="connsiteX7" fmla="*/ 1271151 w 1656097"/>
                    <a:gd name="connsiteY7" fmla="*/ 319877 h 1656098"/>
                    <a:gd name="connsiteX8" fmla="*/ 1280994 w 1656097"/>
                    <a:gd name="connsiteY8" fmla="*/ 327054 h 1656098"/>
                    <a:gd name="connsiteX9" fmla="*/ 1333335 w 1656097"/>
                    <a:gd name="connsiteY9" fmla="*/ 377405 h 1656098"/>
                    <a:gd name="connsiteX10" fmla="*/ 1338950 w 1656097"/>
                    <a:gd name="connsiteY10" fmla="*/ 384065 h 1656098"/>
                    <a:gd name="connsiteX11" fmla="*/ 1498169 w 1656097"/>
                    <a:gd name="connsiteY11" fmla="*/ 332634 h 1656098"/>
                    <a:gd name="connsiteX12" fmla="*/ 1592152 w 1656097"/>
                    <a:gd name="connsiteY12" fmla="*/ 495417 h 1656098"/>
                    <a:gd name="connsiteX13" fmla="*/ 1473528 w 1656097"/>
                    <a:gd name="connsiteY13" fmla="*/ 602595 h 1656098"/>
                    <a:gd name="connsiteX14" fmla="*/ 1483127 w 1656097"/>
                    <a:gd name="connsiteY14" fmla="*/ 626411 h 1656098"/>
                    <a:gd name="connsiteX15" fmla="*/ 1501984 w 1656097"/>
                    <a:gd name="connsiteY15" fmla="*/ 701032 h 1656098"/>
                    <a:gd name="connsiteX16" fmla="*/ 1656097 w 1656097"/>
                    <a:gd name="connsiteY16" fmla="*/ 734067 h 1656098"/>
                    <a:gd name="connsiteX17" fmla="*/ 1656097 w 1656097"/>
                    <a:gd name="connsiteY17" fmla="*/ 922032 h 1656098"/>
                    <a:gd name="connsiteX18" fmla="*/ 1511749 w 1656097"/>
                    <a:gd name="connsiteY18" fmla="*/ 952973 h 1656098"/>
                    <a:gd name="connsiteX19" fmla="*/ 1506114 w 1656097"/>
                    <a:gd name="connsiteY19" fmla="*/ 989892 h 1656098"/>
                    <a:gd name="connsiteX20" fmla="*/ 1491538 w 1656097"/>
                    <a:gd name="connsiteY20" fmla="*/ 1048074 h 1656098"/>
                    <a:gd name="connsiteX21" fmla="*/ 1485827 w 1656097"/>
                    <a:gd name="connsiteY21" fmla="*/ 1064617 h 1656098"/>
                    <a:gd name="connsiteX22" fmla="*/ 1592152 w 1656097"/>
                    <a:gd name="connsiteY22" fmla="*/ 1160683 h 1656098"/>
                    <a:gd name="connsiteX23" fmla="*/ 1498169 w 1656097"/>
                    <a:gd name="connsiteY23" fmla="*/ 1323465 h 1656098"/>
                    <a:gd name="connsiteX24" fmla="*/ 1367507 w 1656097"/>
                    <a:gd name="connsiteY24" fmla="*/ 1281258 h 1656098"/>
                    <a:gd name="connsiteX25" fmla="*/ 1351398 w 1656097"/>
                    <a:gd name="connsiteY25" fmla="*/ 1303350 h 1656098"/>
                    <a:gd name="connsiteX26" fmla="*/ 1301049 w 1656097"/>
                    <a:gd name="connsiteY26" fmla="*/ 1355691 h 1656098"/>
                    <a:gd name="connsiteX27" fmla="*/ 1282493 w 1656097"/>
                    <a:gd name="connsiteY27" fmla="*/ 1371332 h 1656098"/>
                    <a:gd name="connsiteX28" fmla="*/ 1323465 w 1656097"/>
                    <a:gd name="connsiteY28" fmla="*/ 1498169 h 1656098"/>
                    <a:gd name="connsiteX29" fmla="*/ 1160682 w 1656097"/>
                    <a:gd name="connsiteY29" fmla="*/ 1592152 h 1656098"/>
                    <a:gd name="connsiteX30" fmla="*/ 1074277 w 1656097"/>
                    <a:gd name="connsiteY30" fmla="*/ 1496521 h 1656098"/>
                    <a:gd name="connsiteX31" fmla="*/ 1052042 w 1656097"/>
                    <a:gd name="connsiteY31" fmla="*/ 1505484 h 1656098"/>
                    <a:gd name="connsiteX32" fmla="*/ 948719 w 1656097"/>
                    <a:gd name="connsiteY32" fmla="*/ 1531593 h 1656098"/>
                    <a:gd name="connsiteX33" fmla="*/ 922032 w 1656097"/>
                    <a:gd name="connsiteY33" fmla="*/ 1656098 h 1656098"/>
                    <a:gd name="connsiteX34" fmla="*/ 734066 w 1656097"/>
                    <a:gd name="connsiteY34" fmla="*/ 1656098 h 1656098"/>
                    <a:gd name="connsiteX35" fmla="*/ 707323 w 1656097"/>
                    <a:gd name="connsiteY35" fmla="*/ 1531333 h 1656098"/>
                    <a:gd name="connsiteX36" fmla="*/ 688561 w 1656097"/>
                    <a:gd name="connsiteY36" fmla="*/ 1528470 h 1656098"/>
                    <a:gd name="connsiteX37" fmla="*/ 581645 w 1656097"/>
                    <a:gd name="connsiteY37" fmla="*/ 1496716 h 1656098"/>
                    <a:gd name="connsiteX38" fmla="*/ 495416 w 1656097"/>
                    <a:gd name="connsiteY38" fmla="*/ 1592152 h 1656098"/>
                    <a:gd name="connsiteX39" fmla="*/ 332634 w 1656097"/>
                    <a:gd name="connsiteY39" fmla="*/ 1498169 h 1656098"/>
                    <a:gd name="connsiteX40" fmla="*/ 373389 w 1656097"/>
                    <a:gd name="connsiteY40" fmla="*/ 1372000 h 1656098"/>
                    <a:gd name="connsiteX41" fmla="*/ 293970 w 1656097"/>
                    <a:gd name="connsiteY41" fmla="*/ 1290661 h 1656098"/>
                    <a:gd name="connsiteX42" fmla="*/ 287662 w 1656097"/>
                    <a:gd name="connsiteY42" fmla="*/ 1281558 h 1656098"/>
                    <a:gd name="connsiteX43" fmla="*/ 157930 w 1656097"/>
                    <a:gd name="connsiteY43" fmla="*/ 1323465 h 1656098"/>
                    <a:gd name="connsiteX44" fmla="*/ 63947 w 1656097"/>
                    <a:gd name="connsiteY44" fmla="*/ 1160683 h 1656098"/>
                    <a:gd name="connsiteX45" fmla="*/ 170348 w 1656097"/>
                    <a:gd name="connsiteY45" fmla="*/ 1064548 h 1656098"/>
                    <a:gd name="connsiteX46" fmla="*/ 159896 w 1656097"/>
                    <a:gd name="connsiteY46" fmla="*/ 1031651 h 1656098"/>
                    <a:gd name="connsiteX47" fmla="*/ 144063 w 1656097"/>
                    <a:gd name="connsiteY47" fmla="*/ 952912 h 1656098"/>
                    <a:gd name="connsiteX48" fmla="*/ 0 w 1656097"/>
                    <a:gd name="connsiteY48" fmla="*/ 922032 h 1656098"/>
                    <a:gd name="connsiteX49" fmla="*/ 0 w 1656097"/>
                    <a:gd name="connsiteY49" fmla="*/ 734067 h 1656098"/>
                    <a:gd name="connsiteX50" fmla="*/ 152682 w 1656097"/>
                    <a:gd name="connsiteY50" fmla="*/ 701339 h 1656098"/>
                    <a:gd name="connsiteX51" fmla="*/ 159896 w 1656097"/>
                    <a:gd name="connsiteY51" fmla="*/ 669158 h 1656098"/>
                    <a:gd name="connsiteX52" fmla="*/ 182923 w 1656097"/>
                    <a:gd name="connsiteY52" fmla="*/ 602913 h 1656098"/>
                    <a:gd name="connsiteX53" fmla="*/ 63947 w 1656097"/>
                    <a:gd name="connsiteY53" fmla="*/ 495417 h 1656098"/>
                    <a:gd name="connsiteX54" fmla="*/ 157930 w 1656097"/>
                    <a:gd name="connsiteY54" fmla="*/ 332634 h 1656098"/>
                    <a:gd name="connsiteX55" fmla="*/ 318389 w 1656097"/>
                    <a:gd name="connsiteY55" fmla="*/ 384465 h 1656098"/>
                    <a:gd name="connsiteX56" fmla="*/ 353537 w 1656097"/>
                    <a:gd name="connsiteY56" fmla="*/ 346539 h 1656098"/>
                    <a:gd name="connsiteX57" fmla="*/ 385166 w 1656097"/>
                    <a:gd name="connsiteY57" fmla="*/ 320558 h 1656098"/>
                    <a:gd name="connsiteX58" fmla="*/ 332634 w 1656097"/>
                    <a:gd name="connsiteY58" fmla="*/ 157929 h 1656098"/>
                    <a:gd name="connsiteX59" fmla="*/ 495416 w 1656097"/>
                    <a:gd name="connsiteY59" fmla="*/ 63947 h 1656098"/>
                    <a:gd name="connsiteX60" fmla="*/ 612546 w 1656097"/>
                    <a:gd name="connsiteY60" fmla="*/ 193585 h 1656098"/>
                    <a:gd name="connsiteX61" fmla="*/ 688561 w 1656097"/>
                    <a:gd name="connsiteY61" fmla="*/ 172338 h 1656098"/>
                    <a:gd name="connsiteX62" fmla="*/ 697415 w 1656097"/>
                    <a:gd name="connsiteY62" fmla="*/ 170987 h 16560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56097" h="1656098">
                      <a:moveTo>
                        <a:pt x="734066" y="0"/>
                      </a:moveTo>
                      <a:lnTo>
                        <a:pt x="922032" y="0"/>
                      </a:lnTo>
                      <a:lnTo>
                        <a:pt x="958682" y="170987"/>
                      </a:lnTo>
                      <a:lnTo>
                        <a:pt x="967537" y="172338"/>
                      </a:lnTo>
                      <a:lnTo>
                        <a:pt x="1042604" y="194634"/>
                      </a:lnTo>
                      <a:lnTo>
                        <a:pt x="1160682" y="63947"/>
                      </a:lnTo>
                      <a:lnTo>
                        <a:pt x="1323465" y="157929"/>
                      </a:lnTo>
                      <a:lnTo>
                        <a:pt x="1271151" y="319877"/>
                      </a:lnTo>
                      <a:lnTo>
                        <a:pt x="1280994" y="327054"/>
                      </a:lnTo>
                      <a:cubicBezTo>
                        <a:pt x="1299308" y="342918"/>
                        <a:pt x="1316780" y="359726"/>
                        <a:pt x="1333335" y="377405"/>
                      </a:cubicBezTo>
                      <a:lnTo>
                        <a:pt x="1338950" y="384065"/>
                      </a:lnTo>
                      <a:lnTo>
                        <a:pt x="1498169" y="332634"/>
                      </a:lnTo>
                      <a:lnTo>
                        <a:pt x="1592152" y="495417"/>
                      </a:lnTo>
                      <a:lnTo>
                        <a:pt x="1473528" y="602595"/>
                      </a:lnTo>
                      <a:lnTo>
                        <a:pt x="1483127" y="626411"/>
                      </a:lnTo>
                      <a:lnTo>
                        <a:pt x="1501984" y="701032"/>
                      </a:lnTo>
                      <a:lnTo>
                        <a:pt x="1656097" y="734067"/>
                      </a:lnTo>
                      <a:lnTo>
                        <a:pt x="1656097" y="922032"/>
                      </a:lnTo>
                      <a:lnTo>
                        <a:pt x="1511749" y="952973"/>
                      </a:lnTo>
                      <a:lnTo>
                        <a:pt x="1506114" y="989892"/>
                      </a:lnTo>
                      <a:cubicBezTo>
                        <a:pt x="1502081" y="1009604"/>
                        <a:pt x="1497209" y="1029011"/>
                        <a:pt x="1491538" y="1048074"/>
                      </a:cubicBezTo>
                      <a:lnTo>
                        <a:pt x="1485827" y="1064617"/>
                      </a:lnTo>
                      <a:lnTo>
                        <a:pt x="1592152" y="1160683"/>
                      </a:lnTo>
                      <a:lnTo>
                        <a:pt x="1498169" y="1323465"/>
                      </a:lnTo>
                      <a:lnTo>
                        <a:pt x="1367507" y="1281258"/>
                      </a:lnTo>
                      <a:lnTo>
                        <a:pt x="1351398" y="1303350"/>
                      </a:lnTo>
                      <a:cubicBezTo>
                        <a:pt x="1335535" y="1321664"/>
                        <a:pt x="1318727" y="1339136"/>
                        <a:pt x="1301049" y="1355691"/>
                      </a:cubicBezTo>
                      <a:lnTo>
                        <a:pt x="1282493" y="1371332"/>
                      </a:lnTo>
                      <a:lnTo>
                        <a:pt x="1323465" y="1498169"/>
                      </a:lnTo>
                      <a:lnTo>
                        <a:pt x="1160682" y="1592152"/>
                      </a:lnTo>
                      <a:lnTo>
                        <a:pt x="1074277" y="1496521"/>
                      </a:lnTo>
                      <a:lnTo>
                        <a:pt x="1052042" y="1505484"/>
                      </a:lnTo>
                      <a:lnTo>
                        <a:pt x="948719" y="1531593"/>
                      </a:lnTo>
                      <a:lnTo>
                        <a:pt x="922032" y="1656098"/>
                      </a:lnTo>
                      <a:lnTo>
                        <a:pt x="734066" y="1656098"/>
                      </a:lnTo>
                      <a:lnTo>
                        <a:pt x="707323" y="1531333"/>
                      </a:lnTo>
                      <a:lnTo>
                        <a:pt x="688561" y="1528470"/>
                      </a:lnTo>
                      <a:lnTo>
                        <a:pt x="581645" y="1496716"/>
                      </a:lnTo>
                      <a:lnTo>
                        <a:pt x="495416" y="1592152"/>
                      </a:lnTo>
                      <a:lnTo>
                        <a:pt x="332634" y="1498169"/>
                      </a:lnTo>
                      <a:lnTo>
                        <a:pt x="373389" y="1372000"/>
                      </a:lnTo>
                      <a:lnTo>
                        <a:pt x="293970" y="1290661"/>
                      </a:lnTo>
                      <a:lnTo>
                        <a:pt x="287662" y="1281558"/>
                      </a:lnTo>
                      <a:lnTo>
                        <a:pt x="157930" y="1323465"/>
                      </a:lnTo>
                      <a:lnTo>
                        <a:pt x="63947" y="1160683"/>
                      </a:lnTo>
                      <a:lnTo>
                        <a:pt x="170348" y="1064548"/>
                      </a:lnTo>
                      <a:lnTo>
                        <a:pt x="159896" y="1031651"/>
                      </a:lnTo>
                      <a:lnTo>
                        <a:pt x="144063" y="952912"/>
                      </a:lnTo>
                      <a:lnTo>
                        <a:pt x="0" y="922032"/>
                      </a:lnTo>
                      <a:lnTo>
                        <a:pt x="0" y="734067"/>
                      </a:lnTo>
                      <a:lnTo>
                        <a:pt x="152682" y="701339"/>
                      </a:lnTo>
                      <a:lnTo>
                        <a:pt x="159896" y="669158"/>
                      </a:lnTo>
                      <a:lnTo>
                        <a:pt x="182923" y="602913"/>
                      </a:lnTo>
                      <a:lnTo>
                        <a:pt x="63947" y="495417"/>
                      </a:lnTo>
                      <a:lnTo>
                        <a:pt x="157930" y="332634"/>
                      </a:lnTo>
                      <a:lnTo>
                        <a:pt x="318389" y="384465"/>
                      </a:lnTo>
                      <a:lnTo>
                        <a:pt x="353537" y="346539"/>
                      </a:lnTo>
                      <a:lnTo>
                        <a:pt x="385166" y="320558"/>
                      </a:lnTo>
                      <a:lnTo>
                        <a:pt x="332634" y="157929"/>
                      </a:lnTo>
                      <a:lnTo>
                        <a:pt x="495416" y="63947"/>
                      </a:lnTo>
                      <a:lnTo>
                        <a:pt x="612546" y="193585"/>
                      </a:lnTo>
                      <a:lnTo>
                        <a:pt x="688561" y="172338"/>
                      </a:lnTo>
                      <a:lnTo>
                        <a:pt x="697415" y="170987"/>
                      </a:lnTo>
                      <a:close/>
                    </a:path>
                  </a:pathLst>
                </a:custGeom>
                <a:gradFill>
                  <a:gsLst>
                    <a:gs pos="0">
                      <a:schemeClr val="bg1"/>
                    </a:gs>
                    <a:gs pos="100000">
                      <a:srgbClr val="E2E2E2"/>
                    </a:gs>
                  </a:gsLst>
                  <a:lin ang="2700000" scaled="1"/>
                </a:gradFill>
                <a:ln>
                  <a:noFill/>
                </a:ln>
                <a:effectLst>
                  <a:outerShdw blurRad="190500" dist="889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72" name="椭圆 71"/>
                <p:cNvSpPr/>
                <p:nvPr/>
              </p:nvSpPr>
              <p:spPr>
                <a:xfrm>
                  <a:off x="5189938" y="1995474"/>
                  <a:ext cx="1129900" cy="1129900"/>
                </a:xfrm>
                <a:prstGeom prst="ellipse">
                  <a:avLst/>
                </a:prstGeom>
                <a:solidFill>
                  <a:srgbClr val="980000"/>
                </a:solidFill>
                <a:ln w="22225">
                  <a:gradFill flip="none" rotWithShape="1">
                    <a:gsLst>
                      <a:gs pos="0">
                        <a:srgbClr val="CDCDCD"/>
                      </a:gs>
                      <a:gs pos="100000">
                        <a:schemeClr val="bg1"/>
                      </a:gs>
                    </a:gsLst>
                    <a:lin ang="2700000" scaled="1"/>
                  </a:gradFill>
                </a:ln>
                <a:effectLst>
                  <a:innerShdw blurRad="88900" dist="38100" dir="13500000">
                    <a:prstClr val="black">
                      <a:alpha val="4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73" name="椭圆 72"/>
                <p:cNvSpPr/>
                <p:nvPr/>
              </p:nvSpPr>
              <p:spPr>
                <a:xfrm>
                  <a:off x="5266822" y="2076686"/>
                  <a:ext cx="976134" cy="976135"/>
                </a:xfrm>
                <a:prstGeom prst="ellipse">
                  <a:avLst/>
                </a:prstGeom>
                <a:gradFill>
                  <a:gsLst>
                    <a:gs pos="0">
                      <a:schemeClr val="bg1">
                        <a:lumMod val="85000"/>
                      </a:schemeClr>
                    </a:gs>
                    <a:gs pos="100000">
                      <a:schemeClr val="bg1"/>
                    </a:gs>
                  </a:gsLst>
                  <a:lin ang="2700000" scaled="1"/>
                </a:gradFill>
                <a:ln w="19050">
                  <a:gradFill flip="none" rotWithShape="1">
                    <a:gsLst>
                      <a:gs pos="100000">
                        <a:srgbClr val="CDCDCD"/>
                      </a:gs>
                      <a:gs pos="0">
                        <a:schemeClr val="bg1"/>
                      </a:gs>
                    </a:gsLst>
                    <a:lin ang="2700000" scaled="1"/>
                  </a:grad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sp>
            <p:nvSpPr>
              <p:cNvPr id="70" name="KSO_Shape"/>
              <p:cNvSpPr/>
              <p:nvPr/>
            </p:nvSpPr>
            <p:spPr bwMode="auto">
              <a:xfrm>
                <a:off x="5118487" y="4491601"/>
                <a:ext cx="447486" cy="385123"/>
              </a:xfrm>
              <a:custGeom>
                <a:gdLst>
                  <a:gd name="T0" fmla="*/ 838518 w 3856038"/>
                  <a:gd name="T1" fmla="*/ 3035936 h 3319463"/>
                  <a:gd name="T2" fmla="*/ 807086 w 3856038"/>
                  <a:gd name="T3" fmla="*/ 3078481 h 3319463"/>
                  <a:gd name="T4" fmla="*/ 345758 w 3856038"/>
                  <a:gd name="T5" fmla="*/ 3083244 h 3319463"/>
                  <a:gd name="T6" fmla="*/ 306705 w 3856038"/>
                  <a:gd name="T7" fmla="*/ 3047684 h 3319463"/>
                  <a:gd name="T8" fmla="*/ 1938189 w 3856038"/>
                  <a:gd name="T9" fmla="*/ 1874411 h 3319463"/>
                  <a:gd name="T10" fmla="*/ 2032113 w 3856038"/>
                  <a:gd name="T11" fmla="*/ 1927728 h 3319463"/>
                  <a:gd name="T12" fmla="*/ 2127625 w 3856038"/>
                  <a:gd name="T13" fmla="*/ 1936931 h 3319463"/>
                  <a:gd name="T14" fmla="*/ 2209174 w 3856038"/>
                  <a:gd name="T15" fmla="*/ 1913446 h 3319463"/>
                  <a:gd name="T16" fmla="*/ 2208222 w 3856038"/>
                  <a:gd name="T17" fmla="*/ 3063251 h 3319463"/>
                  <a:gd name="T18" fmla="*/ 2159673 w 3856038"/>
                  <a:gd name="T19" fmla="*/ 3086101 h 3319463"/>
                  <a:gd name="T20" fmla="*/ 1703060 w 3856038"/>
                  <a:gd name="T21" fmla="*/ 3067694 h 3319463"/>
                  <a:gd name="T22" fmla="*/ 1684338 w 3856038"/>
                  <a:gd name="T23" fmla="*/ 1620838 h 3319463"/>
                  <a:gd name="T24" fmla="*/ 1517659 w 3856038"/>
                  <a:gd name="T25" fmla="*/ 3063249 h 3319463"/>
                  <a:gd name="T26" fmla="*/ 1469110 w 3856038"/>
                  <a:gd name="T27" fmla="*/ 3086100 h 3319463"/>
                  <a:gd name="T28" fmla="*/ 1012179 w 3856038"/>
                  <a:gd name="T29" fmla="*/ 3067693 h 3319463"/>
                  <a:gd name="T30" fmla="*/ 993775 w 3856038"/>
                  <a:gd name="T31" fmla="*/ 2030516 h 3319463"/>
                  <a:gd name="T32" fmla="*/ 2903512 w 3856038"/>
                  <a:gd name="T33" fmla="*/ 3058483 h 3319463"/>
                  <a:gd name="T34" fmla="*/ 2858002 w 3856038"/>
                  <a:gd name="T35" fmla="*/ 3085784 h 3319463"/>
                  <a:gd name="T36" fmla="*/ 2397814 w 3856038"/>
                  <a:gd name="T37" fmla="*/ 3071816 h 3319463"/>
                  <a:gd name="T38" fmla="*/ 2374900 w 3856038"/>
                  <a:gd name="T39" fmla="*/ 3023247 h 3319463"/>
                  <a:gd name="T40" fmla="*/ 3393565 w 3856038"/>
                  <a:gd name="T41" fmla="*/ 829618 h 3319463"/>
                  <a:gd name="T42" fmla="*/ 3441797 w 3856038"/>
                  <a:gd name="T43" fmla="*/ 916284 h 3319463"/>
                  <a:gd name="T44" fmla="*/ 3518904 w 3856038"/>
                  <a:gd name="T45" fmla="*/ 976601 h 3319463"/>
                  <a:gd name="T46" fmla="*/ 3605213 w 3856038"/>
                  <a:gd name="T47" fmla="*/ 3023244 h 3319463"/>
                  <a:gd name="T48" fmla="*/ 3582367 w 3856038"/>
                  <a:gd name="T49" fmla="*/ 3071815 h 3319463"/>
                  <a:gd name="T50" fmla="*/ 3123532 w 3856038"/>
                  <a:gd name="T51" fmla="*/ 3085783 h 3319463"/>
                  <a:gd name="T52" fmla="*/ 3077839 w 3856038"/>
                  <a:gd name="T53" fmla="*/ 3058481 h 3319463"/>
                  <a:gd name="T54" fmla="*/ 3032368 w 3856038"/>
                  <a:gd name="T55" fmla="*/ 0 h 3319463"/>
                  <a:gd name="T56" fmla="*/ 3669057 w 3856038"/>
                  <a:gd name="T57" fmla="*/ 6984 h 3319463"/>
                  <a:gd name="T58" fmla="*/ 3714445 w 3856038"/>
                  <a:gd name="T59" fmla="*/ 35552 h 3319463"/>
                  <a:gd name="T60" fmla="*/ 3742692 w 3856038"/>
                  <a:gd name="T61" fmla="*/ 80308 h 3319463"/>
                  <a:gd name="T62" fmla="*/ 3749358 w 3856038"/>
                  <a:gd name="T63" fmla="*/ 717377 h 3319463"/>
                  <a:gd name="T64" fmla="*/ 3735075 w 3856038"/>
                  <a:gd name="T65" fmla="*/ 769117 h 3319463"/>
                  <a:gd name="T66" fmla="*/ 3700797 w 3856038"/>
                  <a:gd name="T67" fmla="*/ 808795 h 3319463"/>
                  <a:gd name="T68" fmla="*/ 3652870 w 3856038"/>
                  <a:gd name="T69" fmla="*/ 830698 h 3319463"/>
                  <a:gd name="T70" fmla="*/ 3597644 w 3856038"/>
                  <a:gd name="T71" fmla="*/ 829110 h 3319463"/>
                  <a:gd name="T72" fmla="*/ 3550670 w 3856038"/>
                  <a:gd name="T73" fmla="*/ 804986 h 3319463"/>
                  <a:gd name="T74" fmla="*/ 3518296 w 3856038"/>
                  <a:gd name="T75" fmla="*/ 764039 h 3319463"/>
                  <a:gd name="T76" fmla="*/ 3506552 w 3856038"/>
                  <a:gd name="T77" fmla="*/ 711346 h 3319463"/>
                  <a:gd name="T78" fmla="*/ 2155095 w 3856038"/>
                  <a:gd name="T79" fmla="*/ 1756621 h 3319463"/>
                  <a:gd name="T80" fmla="*/ 2103678 w 3856038"/>
                  <a:gd name="T81" fmla="*/ 1768049 h 3319463"/>
                  <a:gd name="T82" fmla="*/ 2052577 w 3856038"/>
                  <a:gd name="T83" fmla="*/ 1756621 h 3319463"/>
                  <a:gd name="T84" fmla="*/ 207257 w 3856038"/>
                  <a:gd name="T85" fmla="*/ 2594619 h 3319463"/>
                  <a:gd name="T86" fmla="*/ 161553 w 3856038"/>
                  <a:gd name="T87" fmla="*/ 2623505 h 3319463"/>
                  <a:gd name="T88" fmla="*/ 109818 w 3856038"/>
                  <a:gd name="T89" fmla="*/ 2629853 h 3319463"/>
                  <a:gd name="T90" fmla="*/ 59670 w 3856038"/>
                  <a:gd name="T91" fmla="*/ 2613665 h 3319463"/>
                  <a:gd name="T92" fmla="*/ 19996 w 3856038"/>
                  <a:gd name="T93" fmla="*/ 2575574 h 3319463"/>
                  <a:gd name="T94" fmla="*/ 952 w 3856038"/>
                  <a:gd name="T95" fmla="*/ 2526056 h 3319463"/>
                  <a:gd name="T96" fmla="*/ 5078 w 3856038"/>
                  <a:gd name="T97" fmla="*/ 2473998 h 3319463"/>
                  <a:gd name="T98" fmla="*/ 31105 w 3856038"/>
                  <a:gd name="T99" fmla="*/ 2427337 h 3319463"/>
                  <a:gd name="T100" fmla="*/ 1492697 w 3856038"/>
                  <a:gd name="T101" fmla="*/ 975760 h 3319463"/>
                  <a:gd name="T102" fmla="*/ 1543797 w 3856038"/>
                  <a:gd name="T103" fmla="*/ 964333 h 3319463"/>
                  <a:gd name="T104" fmla="*/ 1595215 w 3856038"/>
                  <a:gd name="T105" fmla="*/ 975760 h 3319463"/>
                  <a:gd name="T106" fmla="*/ 3334526 w 3856038"/>
                  <a:gd name="T107" fmla="*/ 243464 h 3319463"/>
                  <a:gd name="T108" fmla="*/ 2991107 w 3856038"/>
                  <a:gd name="T109" fmla="*/ 233624 h 3319463"/>
                  <a:gd name="T110" fmla="*/ 2948576 w 3856038"/>
                  <a:gd name="T111" fmla="*/ 203151 h 3319463"/>
                  <a:gd name="T112" fmla="*/ 2922550 w 3856038"/>
                  <a:gd name="T113" fmla="*/ 157760 h 3319463"/>
                  <a:gd name="T114" fmla="*/ 2918424 w 3856038"/>
                  <a:gd name="T115" fmla="*/ 102845 h 3319463"/>
                  <a:gd name="T116" fmla="*/ 2937468 w 3856038"/>
                  <a:gd name="T117" fmla="*/ 53645 h 3319463"/>
                  <a:gd name="T118" fmla="*/ 2975555 w 3856038"/>
                  <a:gd name="T119" fmla="*/ 17459 h 3319463"/>
                  <a:gd name="T120" fmla="*/ 3026338 w 3856038"/>
                  <a:gd name="T121" fmla="*/ 318 h 3319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3856038" h="3319463">
                    <a:moveTo>
                      <a:pt x="50800" y="3187700"/>
                    </a:moveTo>
                    <a:lnTo>
                      <a:pt x="3856038" y="3187700"/>
                    </a:lnTo>
                    <a:lnTo>
                      <a:pt x="3856038" y="3319463"/>
                    </a:lnTo>
                    <a:lnTo>
                      <a:pt x="50800" y="3319463"/>
                    </a:lnTo>
                    <a:lnTo>
                      <a:pt x="50800" y="3187700"/>
                    </a:lnTo>
                    <a:close/>
                    <a:moveTo>
                      <a:pt x="839788" y="2182813"/>
                    </a:moveTo>
                    <a:lnTo>
                      <a:pt x="839788" y="3023236"/>
                    </a:lnTo>
                    <a:lnTo>
                      <a:pt x="839471" y="3029586"/>
                    </a:lnTo>
                    <a:lnTo>
                      <a:pt x="838518" y="3035936"/>
                    </a:lnTo>
                    <a:lnTo>
                      <a:pt x="837248" y="3041969"/>
                    </a:lnTo>
                    <a:lnTo>
                      <a:pt x="834708" y="3047684"/>
                    </a:lnTo>
                    <a:lnTo>
                      <a:pt x="832486" y="3053399"/>
                    </a:lnTo>
                    <a:lnTo>
                      <a:pt x="829311" y="3058479"/>
                    </a:lnTo>
                    <a:lnTo>
                      <a:pt x="825501" y="3063241"/>
                    </a:lnTo>
                    <a:lnTo>
                      <a:pt x="821373" y="3067686"/>
                    </a:lnTo>
                    <a:lnTo>
                      <a:pt x="816928" y="3071814"/>
                    </a:lnTo>
                    <a:lnTo>
                      <a:pt x="812166" y="3075306"/>
                    </a:lnTo>
                    <a:lnTo>
                      <a:pt x="807086" y="3078481"/>
                    </a:lnTo>
                    <a:lnTo>
                      <a:pt x="801688" y="3081339"/>
                    </a:lnTo>
                    <a:lnTo>
                      <a:pt x="795656" y="3083244"/>
                    </a:lnTo>
                    <a:lnTo>
                      <a:pt x="789623" y="3084831"/>
                    </a:lnTo>
                    <a:lnTo>
                      <a:pt x="783591" y="3085784"/>
                    </a:lnTo>
                    <a:lnTo>
                      <a:pt x="777241" y="3086101"/>
                    </a:lnTo>
                    <a:lnTo>
                      <a:pt x="364173" y="3086101"/>
                    </a:lnTo>
                    <a:lnTo>
                      <a:pt x="357823" y="3085784"/>
                    </a:lnTo>
                    <a:lnTo>
                      <a:pt x="351473" y="3084831"/>
                    </a:lnTo>
                    <a:lnTo>
                      <a:pt x="345758" y="3083244"/>
                    </a:lnTo>
                    <a:lnTo>
                      <a:pt x="339725" y="3081339"/>
                    </a:lnTo>
                    <a:lnTo>
                      <a:pt x="334328" y="3078481"/>
                    </a:lnTo>
                    <a:lnTo>
                      <a:pt x="329248" y="3075306"/>
                    </a:lnTo>
                    <a:lnTo>
                      <a:pt x="324485" y="3071814"/>
                    </a:lnTo>
                    <a:lnTo>
                      <a:pt x="320040" y="3067686"/>
                    </a:lnTo>
                    <a:lnTo>
                      <a:pt x="315595" y="3063241"/>
                    </a:lnTo>
                    <a:lnTo>
                      <a:pt x="312103" y="3058479"/>
                    </a:lnTo>
                    <a:lnTo>
                      <a:pt x="308928" y="3053399"/>
                    </a:lnTo>
                    <a:lnTo>
                      <a:pt x="306705" y="3047684"/>
                    </a:lnTo>
                    <a:lnTo>
                      <a:pt x="304165" y="3041969"/>
                    </a:lnTo>
                    <a:lnTo>
                      <a:pt x="302578" y="3035936"/>
                    </a:lnTo>
                    <a:lnTo>
                      <a:pt x="301943" y="3029586"/>
                    </a:lnTo>
                    <a:lnTo>
                      <a:pt x="301625" y="3023236"/>
                    </a:lnTo>
                    <a:lnTo>
                      <a:pt x="301625" y="2721293"/>
                    </a:lnTo>
                    <a:lnTo>
                      <a:pt x="839788" y="2182813"/>
                    </a:lnTo>
                    <a:close/>
                    <a:moveTo>
                      <a:pt x="1684338" y="1620838"/>
                    </a:moveTo>
                    <a:lnTo>
                      <a:pt x="1929304" y="1865842"/>
                    </a:lnTo>
                    <a:lnTo>
                      <a:pt x="1938189" y="1874411"/>
                    </a:lnTo>
                    <a:lnTo>
                      <a:pt x="1947708" y="1882345"/>
                    </a:lnTo>
                    <a:lnTo>
                      <a:pt x="1957227" y="1889644"/>
                    </a:lnTo>
                    <a:lnTo>
                      <a:pt x="1967064" y="1896944"/>
                    </a:lnTo>
                    <a:lnTo>
                      <a:pt x="1977218" y="1903291"/>
                    </a:lnTo>
                    <a:lnTo>
                      <a:pt x="1987690" y="1909003"/>
                    </a:lnTo>
                    <a:lnTo>
                      <a:pt x="1998478" y="1914716"/>
                    </a:lnTo>
                    <a:lnTo>
                      <a:pt x="2009267" y="1919476"/>
                    </a:lnTo>
                    <a:lnTo>
                      <a:pt x="2020690" y="1923602"/>
                    </a:lnTo>
                    <a:lnTo>
                      <a:pt x="2032113" y="1927728"/>
                    </a:lnTo>
                    <a:lnTo>
                      <a:pt x="2043537" y="1930901"/>
                    </a:lnTo>
                    <a:lnTo>
                      <a:pt x="2055277" y="1933440"/>
                    </a:lnTo>
                    <a:lnTo>
                      <a:pt x="2067335" y="1935344"/>
                    </a:lnTo>
                    <a:lnTo>
                      <a:pt x="2079393" y="1936931"/>
                    </a:lnTo>
                    <a:lnTo>
                      <a:pt x="2091768" y="1937883"/>
                    </a:lnTo>
                    <a:lnTo>
                      <a:pt x="2103826" y="1938201"/>
                    </a:lnTo>
                    <a:lnTo>
                      <a:pt x="2111759" y="1937883"/>
                    </a:lnTo>
                    <a:lnTo>
                      <a:pt x="2119692" y="1937566"/>
                    </a:lnTo>
                    <a:lnTo>
                      <a:pt x="2127625" y="1936931"/>
                    </a:lnTo>
                    <a:lnTo>
                      <a:pt x="2135240" y="1935979"/>
                    </a:lnTo>
                    <a:lnTo>
                      <a:pt x="2142856" y="1934710"/>
                    </a:lnTo>
                    <a:lnTo>
                      <a:pt x="2150788" y="1933440"/>
                    </a:lnTo>
                    <a:lnTo>
                      <a:pt x="2158404" y="1931536"/>
                    </a:lnTo>
                    <a:lnTo>
                      <a:pt x="2165702" y="1929949"/>
                    </a:lnTo>
                    <a:lnTo>
                      <a:pt x="2173318" y="1927728"/>
                    </a:lnTo>
                    <a:lnTo>
                      <a:pt x="2180299" y="1925189"/>
                    </a:lnTo>
                    <a:lnTo>
                      <a:pt x="2194895" y="1919794"/>
                    </a:lnTo>
                    <a:lnTo>
                      <a:pt x="2209174" y="1913446"/>
                    </a:lnTo>
                    <a:lnTo>
                      <a:pt x="2222501" y="1906782"/>
                    </a:lnTo>
                    <a:lnTo>
                      <a:pt x="2222501" y="3023263"/>
                    </a:lnTo>
                    <a:lnTo>
                      <a:pt x="2222501" y="3029611"/>
                    </a:lnTo>
                    <a:lnTo>
                      <a:pt x="2221232" y="3035958"/>
                    </a:lnTo>
                    <a:lnTo>
                      <a:pt x="2219645" y="3041988"/>
                    </a:lnTo>
                    <a:lnTo>
                      <a:pt x="2217742" y="3047700"/>
                    </a:lnTo>
                    <a:lnTo>
                      <a:pt x="2214886" y="3053413"/>
                    </a:lnTo>
                    <a:lnTo>
                      <a:pt x="2211713" y="3058491"/>
                    </a:lnTo>
                    <a:lnTo>
                      <a:pt x="2208222" y="3063251"/>
                    </a:lnTo>
                    <a:lnTo>
                      <a:pt x="2204414" y="3067694"/>
                    </a:lnTo>
                    <a:lnTo>
                      <a:pt x="2199655" y="3071820"/>
                    </a:lnTo>
                    <a:lnTo>
                      <a:pt x="2194895" y="3075311"/>
                    </a:lnTo>
                    <a:lnTo>
                      <a:pt x="2189818" y="3078484"/>
                    </a:lnTo>
                    <a:lnTo>
                      <a:pt x="2184424" y="3081341"/>
                    </a:lnTo>
                    <a:lnTo>
                      <a:pt x="2178712" y="3083245"/>
                    </a:lnTo>
                    <a:lnTo>
                      <a:pt x="2172366" y="3084832"/>
                    </a:lnTo>
                    <a:lnTo>
                      <a:pt x="2166654" y="3085784"/>
                    </a:lnTo>
                    <a:lnTo>
                      <a:pt x="2159673" y="3086101"/>
                    </a:lnTo>
                    <a:lnTo>
                      <a:pt x="1747166" y="3086101"/>
                    </a:lnTo>
                    <a:lnTo>
                      <a:pt x="1740820" y="3085784"/>
                    </a:lnTo>
                    <a:lnTo>
                      <a:pt x="1734474" y="3084832"/>
                    </a:lnTo>
                    <a:lnTo>
                      <a:pt x="1728445" y="3083245"/>
                    </a:lnTo>
                    <a:lnTo>
                      <a:pt x="1723050" y="3081341"/>
                    </a:lnTo>
                    <a:lnTo>
                      <a:pt x="1717656" y="3078484"/>
                    </a:lnTo>
                    <a:lnTo>
                      <a:pt x="1712579" y="3075311"/>
                    </a:lnTo>
                    <a:lnTo>
                      <a:pt x="1707185" y="3071820"/>
                    </a:lnTo>
                    <a:lnTo>
                      <a:pt x="1703060" y="3067694"/>
                    </a:lnTo>
                    <a:lnTo>
                      <a:pt x="1698935" y="3063251"/>
                    </a:lnTo>
                    <a:lnTo>
                      <a:pt x="1695444" y="3058491"/>
                    </a:lnTo>
                    <a:lnTo>
                      <a:pt x="1692271" y="3053413"/>
                    </a:lnTo>
                    <a:lnTo>
                      <a:pt x="1689415" y="3047700"/>
                    </a:lnTo>
                    <a:lnTo>
                      <a:pt x="1687511" y="3041988"/>
                    </a:lnTo>
                    <a:lnTo>
                      <a:pt x="1685925" y="3035958"/>
                    </a:lnTo>
                    <a:lnTo>
                      <a:pt x="1684973" y="3029611"/>
                    </a:lnTo>
                    <a:lnTo>
                      <a:pt x="1684338" y="3023263"/>
                    </a:lnTo>
                    <a:lnTo>
                      <a:pt x="1684338" y="1620838"/>
                    </a:lnTo>
                    <a:close/>
                    <a:moveTo>
                      <a:pt x="1531938" y="1492251"/>
                    </a:moveTo>
                    <a:lnTo>
                      <a:pt x="1531938" y="3023260"/>
                    </a:lnTo>
                    <a:lnTo>
                      <a:pt x="1531304" y="3029608"/>
                    </a:lnTo>
                    <a:lnTo>
                      <a:pt x="1530669" y="3035955"/>
                    </a:lnTo>
                    <a:lnTo>
                      <a:pt x="1529082" y="3041985"/>
                    </a:lnTo>
                    <a:lnTo>
                      <a:pt x="1527178" y="3047698"/>
                    </a:lnTo>
                    <a:lnTo>
                      <a:pt x="1524323" y="3053411"/>
                    </a:lnTo>
                    <a:lnTo>
                      <a:pt x="1521150" y="3058489"/>
                    </a:lnTo>
                    <a:lnTo>
                      <a:pt x="1517659" y="3063249"/>
                    </a:lnTo>
                    <a:lnTo>
                      <a:pt x="1513217" y="3067693"/>
                    </a:lnTo>
                    <a:lnTo>
                      <a:pt x="1509092" y="3071818"/>
                    </a:lnTo>
                    <a:lnTo>
                      <a:pt x="1504332" y="3075309"/>
                    </a:lnTo>
                    <a:lnTo>
                      <a:pt x="1498938" y="3078483"/>
                    </a:lnTo>
                    <a:lnTo>
                      <a:pt x="1493543" y="3081340"/>
                    </a:lnTo>
                    <a:lnTo>
                      <a:pt x="1487514" y="3083244"/>
                    </a:lnTo>
                    <a:lnTo>
                      <a:pt x="1481803" y="3084831"/>
                    </a:lnTo>
                    <a:lnTo>
                      <a:pt x="1475456" y="3085783"/>
                    </a:lnTo>
                    <a:lnTo>
                      <a:pt x="1469110" y="3086100"/>
                    </a:lnTo>
                    <a:lnTo>
                      <a:pt x="1056286" y="3086100"/>
                    </a:lnTo>
                    <a:lnTo>
                      <a:pt x="1050257" y="3085783"/>
                    </a:lnTo>
                    <a:lnTo>
                      <a:pt x="1043911" y="3084831"/>
                    </a:lnTo>
                    <a:lnTo>
                      <a:pt x="1037882" y="3083244"/>
                    </a:lnTo>
                    <a:lnTo>
                      <a:pt x="1031853" y="3081340"/>
                    </a:lnTo>
                    <a:lnTo>
                      <a:pt x="1026776" y="3078483"/>
                    </a:lnTo>
                    <a:lnTo>
                      <a:pt x="1021381" y="3075309"/>
                    </a:lnTo>
                    <a:lnTo>
                      <a:pt x="1016622" y="3071818"/>
                    </a:lnTo>
                    <a:lnTo>
                      <a:pt x="1012179" y="3067693"/>
                    </a:lnTo>
                    <a:lnTo>
                      <a:pt x="1008372" y="3063249"/>
                    </a:lnTo>
                    <a:lnTo>
                      <a:pt x="1004246" y="3058489"/>
                    </a:lnTo>
                    <a:lnTo>
                      <a:pt x="1001391" y="3053411"/>
                    </a:lnTo>
                    <a:lnTo>
                      <a:pt x="998852" y="3047698"/>
                    </a:lnTo>
                    <a:lnTo>
                      <a:pt x="996631" y="3041985"/>
                    </a:lnTo>
                    <a:lnTo>
                      <a:pt x="995044" y="3035955"/>
                    </a:lnTo>
                    <a:lnTo>
                      <a:pt x="994092" y="3029608"/>
                    </a:lnTo>
                    <a:lnTo>
                      <a:pt x="993775" y="3023260"/>
                    </a:lnTo>
                    <a:lnTo>
                      <a:pt x="993775" y="2030516"/>
                    </a:lnTo>
                    <a:lnTo>
                      <a:pt x="1531938" y="1492251"/>
                    </a:lnTo>
                    <a:close/>
                    <a:moveTo>
                      <a:pt x="2914650" y="1230313"/>
                    </a:moveTo>
                    <a:lnTo>
                      <a:pt x="2914650" y="3023247"/>
                    </a:lnTo>
                    <a:lnTo>
                      <a:pt x="2914014" y="3029596"/>
                    </a:lnTo>
                    <a:lnTo>
                      <a:pt x="2913059" y="3035945"/>
                    </a:lnTo>
                    <a:lnTo>
                      <a:pt x="2911468" y="3041976"/>
                    </a:lnTo>
                    <a:lnTo>
                      <a:pt x="2909240" y="3047690"/>
                    </a:lnTo>
                    <a:lnTo>
                      <a:pt x="2906694" y="3053404"/>
                    </a:lnTo>
                    <a:lnTo>
                      <a:pt x="2903512" y="3058483"/>
                    </a:lnTo>
                    <a:lnTo>
                      <a:pt x="2900011" y="3063245"/>
                    </a:lnTo>
                    <a:lnTo>
                      <a:pt x="2895874" y="3067689"/>
                    </a:lnTo>
                    <a:lnTo>
                      <a:pt x="2891736" y="3071816"/>
                    </a:lnTo>
                    <a:lnTo>
                      <a:pt x="2886326" y="3075308"/>
                    </a:lnTo>
                    <a:lnTo>
                      <a:pt x="2881234" y="3078482"/>
                    </a:lnTo>
                    <a:lnTo>
                      <a:pt x="2875824" y="3081340"/>
                    </a:lnTo>
                    <a:lnTo>
                      <a:pt x="2870414" y="3083244"/>
                    </a:lnTo>
                    <a:lnTo>
                      <a:pt x="2864367" y="3084831"/>
                    </a:lnTo>
                    <a:lnTo>
                      <a:pt x="2858002" y="3085784"/>
                    </a:lnTo>
                    <a:lnTo>
                      <a:pt x="2851637" y="3086101"/>
                    </a:lnTo>
                    <a:lnTo>
                      <a:pt x="2437914" y="3086101"/>
                    </a:lnTo>
                    <a:lnTo>
                      <a:pt x="2430912" y="3085784"/>
                    </a:lnTo>
                    <a:lnTo>
                      <a:pt x="2425184" y="3084831"/>
                    </a:lnTo>
                    <a:lnTo>
                      <a:pt x="2418819" y="3083244"/>
                    </a:lnTo>
                    <a:lnTo>
                      <a:pt x="2413090" y="3081340"/>
                    </a:lnTo>
                    <a:lnTo>
                      <a:pt x="2407680" y="3078482"/>
                    </a:lnTo>
                    <a:lnTo>
                      <a:pt x="2402588" y="3075308"/>
                    </a:lnTo>
                    <a:lnTo>
                      <a:pt x="2397814" y="3071816"/>
                    </a:lnTo>
                    <a:lnTo>
                      <a:pt x="2393040" y="3067689"/>
                    </a:lnTo>
                    <a:lnTo>
                      <a:pt x="2389221" y="3063245"/>
                    </a:lnTo>
                    <a:lnTo>
                      <a:pt x="2385721" y="3058483"/>
                    </a:lnTo>
                    <a:lnTo>
                      <a:pt x="2382538" y="3053404"/>
                    </a:lnTo>
                    <a:lnTo>
                      <a:pt x="2379674" y="3047690"/>
                    </a:lnTo>
                    <a:lnTo>
                      <a:pt x="2377764" y="3041976"/>
                    </a:lnTo>
                    <a:lnTo>
                      <a:pt x="2376173" y="3035945"/>
                    </a:lnTo>
                    <a:lnTo>
                      <a:pt x="2374900" y="3029596"/>
                    </a:lnTo>
                    <a:lnTo>
                      <a:pt x="2374900" y="3023247"/>
                    </a:lnTo>
                    <a:lnTo>
                      <a:pt x="2374900" y="1768701"/>
                    </a:lnTo>
                    <a:lnTo>
                      <a:pt x="2914650" y="1230313"/>
                    </a:lnTo>
                    <a:close/>
                    <a:moveTo>
                      <a:pt x="3382142" y="762000"/>
                    </a:moveTo>
                    <a:lnTo>
                      <a:pt x="3382777" y="774063"/>
                    </a:lnTo>
                    <a:lnTo>
                      <a:pt x="3384046" y="785492"/>
                    </a:lnTo>
                    <a:lnTo>
                      <a:pt x="3385633" y="796920"/>
                    </a:lnTo>
                    <a:lnTo>
                      <a:pt x="3387536" y="808031"/>
                    </a:lnTo>
                    <a:lnTo>
                      <a:pt x="3390392" y="818825"/>
                    </a:lnTo>
                    <a:lnTo>
                      <a:pt x="3393565" y="829618"/>
                    </a:lnTo>
                    <a:lnTo>
                      <a:pt x="3397056" y="840094"/>
                    </a:lnTo>
                    <a:lnTo>
                      <a:pt x="3401181" y="850888"/>
                    </a:lnTo>
                    <a:lnTo>
                      <a:pt x="3405623" y="860729"/>
                    </a:lnTo>
                    <a:lnTo>
                      <a:pt x="3410383" y="870570"/>
                    </a:lnTo>
                    <a:lnTo>
                      <a:pt x="3416095" y="880411"/>
                    </a:lnTo>
                    <a:lnTo>
                      <a:pt x="3421806" y="889935"/>
                    </a:lnTo>
                    <a:lnTo>
                      <a:pt x="3427835" y="899141"/>
                    </a:lnTo>
                    <a:lnTo>
                      <a:pt x="3434499" y="907713"/>
                    </a:lnTo>
                    <a:lnTo>
                      <a:pt x="3441797" y="916284"/>
                    </a:lnTo>
                    <a:lnTo>
                      <a:pt x="3448778" y="924220"/>
                    </a:lnTo>
                    <a:lnTo>
                      <a:pt x="3456711" y="932157"/>
                    </a:lnTo>
                    <a:lnTo>
                      <a:pt x="3464644" y="939776"/>
                    </a:lnTo>
                    <a:lnTo>
                      <a:pt x="3472894" y="946760"/>
                    </a:lnTo>
                    <a:lnTo>
                      <a:pt x="3481461" y="953426"/>
                    </a:lnTo>
                    <a:lnTo>
                      <a:pt x="3490663" y="960093"/>
                    </a:lnTo>
                    <a:lnTo>
                      <a:pt x="3499548" y="966125"/>
                    </a:lnTo>
                    <a:lnTo>
                      <a:pt x="3509067" y="971521"/>
                    </a:lnTo>
                    <a:lnTo>
                      <a:pt x="3518904" y="976601"/>
                    </a:lnTo>
                    <a:lnTo>
                      <a:pt x="3529058" y="981363"/>
                    </a:lnTo>
                    <a:lnTo>
                      <a:pt x="3539529" y="985807"/>
                    </a:lnTo>
                    <a:lnTo>
                      <a:pt x="3549683" y="989616"/>
                    </a:lnTo>
                    <a:lnTo>
                      <a:pt x="3560155" y="992791"/>
                    </a:lnTo>
                    <a:lnTo>
                      <a:pt x="3571261" y="995966"/>
                    </a:lnTo>
                    <a:lnTo>
                      <a:pt x="3582367" y="998505"/>
                    </a:lnTo>
                    <a:lnTo>
                      <a:pt x="3593790" y="1000093"/>
                    </a:lnTo>
                    <a:lnTo>
                      <a:pt x="3605213" y="1001680"/>
                    </a:lnTo>
                    <a:lnTo>
                      <a:pt x="3605213" y="3023244"/>
                    </a:lnTo>
                    <a:lnTo>
                      <a:pt x="3604896" y="3029593"/>
                    </a:lnTo>
                    <a:lnTo>
                      <a:pt x="3603944" y="3035942"/>
                    </a:lnTo>
                    <a:lnTo>
                      <a:pt x="3602357" y="3041974"/>
                    </a:lnTo>
                    <a:lnTo>
                      <a:pt x="3600136" y="3047688"/>
                    </a:lnTo>
                    <a:lnTo>
                      <a:pt x="3597598" y="3053402"/>
                    </a:lnTo>
                    <a:lnTo>
                      <a:pt x="3594425" y="3058481"/>
                    </a:lnTo>
                    <a:lnTo>
                      <a:pt x="3590617" y="3063243"/>
                    </a:lnTo>
                    <a:lnTo>
                      <a:pt x="3586809" y="3067688"/>
                    </a:lnTo>
                    <a:lnTo>
                      <a:pt x="3582367" y="3071815"/>
                    </a:lnTo>
                    <a:lnTo>
                      <a:pt x="3577607" y="3075307"/>
                    </a:lnTo>
                    <a:lnTo>
                      <a:pt x="3572213" y="3078481"/>
                    </a:lnTo>
                    <a:lnTo>
                      <a:pt x="3567136" y="3081338"/>
                    </a:lnTo>
                    <a:lnTo>
                      <a:pt x="3561107" y="3083243"/>
                    </a:lnTo>
                    <a:lnTo>
                      <a:pt x="3555078" y="3084830"/>
                    </a:lnTo>
                    <a:lnTo>
                      <a:pt x="3548732" y="3085783"/>
                    </a:lnTo>
                    <a:lnTo>
                      <a:pt x="3542703" y="3086100"/>
                    </a:lnTo>
                    <a:lnTo>
                      <a:pt x="3129878" y="3086100"/>
                    </a:lnTo>
                    <a:lnTo>
                      <a:pt x="3123532" y="3085783"/>
                    </a:lnTo>
                    <a:lnTo>
                      <a:pt x="3117186" y="3084830"/>
                    </a:lnTo>
                    <a:lnTo>
                      <a:pt x="3111474" y="3083243"/>
                    </a:lnTo>
                    <a:lnTo>
                      <a:pt x="3105445" y="3081338"/>
                    </a:lnTo>
                    <a:lnTo>
                      <a:pt x="3099733" y="3078481"/>
                    </a:lnTo>
                    <a:lnTo>
                      <a:pt x="3094656" y="3075307"/>
                    </a:lnTo>
                    <a:lnTo>
                      <a:pt x="3089897" y="3071815"/>
                    </a:lnTo>
                    <a:lnTo>
                      <a:pt x="3085454" y="3067688"/>
                    </a:lnTo>
                    <a:lnTo>
                      <a:pt x="3081329" y="3063243"/>
                    </a:lnTo>
                    <a:lnTo>
                      <a:pt x="3077839" y="3058481"/>
                    </a:lnTo>
                    <a:lnTo>
                      <a:pt x="3074666" y="3053402"/>
                    </a:lnTo>
                    <a:lnTo>
                      <a:pt x="3071810" y="3047688"/>
                    </a:lnTo>
                    <a:lnTo>
                      <a:pt x="3069906" y="3041974"/>
                    </a:lnTo>
                    <a:lnTo>
                      <a:pt x="3068320" y="3035942"/>
                    </a:lnTo>
                    <a:lnTo>
                      <a:pt x="3067685" y="3029593"/>
                    </a:lnTo>
                    <a:lnTo>
                      <a:pt x="3067050" y="3023244"/>
                    </a:lnTo>
                    <a:lnTo>
                      <a:pt x="3067050" y="1077552"/>
                    </a:lnTo>
                    <a:lnTo>
                      <a:pt x="3382142" y="762000"/>
                    </a:lnTo>
                    <a:close/>
                    <a:moveTo>
                      <a:pt x="3032368" y="0"/>
                    </a:moveTo>
                    <a:lnTo>
                      <a:pt x="3038399" y="0"/>
                    </a:lnTo>
                    <a:lnTo>
                      <a:pt x="3628114" y="0"/>
                    </a:lnTo>
                    <a:lnTo>
                      <a:pt x="3634144" y="0"/>
                    </a:lnTo>
                    <a:lnTo>
                      <a:pt x="3640175" y="318"/>
                    </a:lnTo>
                    <a:lnTo>
                      <a:pt x="3646205" y="1270"/>
                    </a:lnTo>
                    <a:lnTo>
                      <a:pt x="3651918" y="2222"/>
                    </a:lnTo>
                    <a:lnTo>
                      <a:pt x="3657631" y="3492"/>
                    </a:lnTo>
                    <a:lnTo>
                      <a:pt x="3663344" y="5079"/>
                    </a:lnTo>
                    <a:lnTo>
                      <a:pt x="3669057" y="6984"/>
                    </a:lnTo>
                    <a:lnTo>
                      <a:pt x="3674453" y="9206"/>
                    </a:lnTo>
                    <a:lnTo>
                      <a:pt x="3680166" y="11428"/>
                    </a:lnTo>
                    <a:lnTo>
                      <a:pt x="3685562" y="14284"/>
                    </a:lnTo>
                    <a:lnTo>
                      <a:pt x="3690640" y="17459"/>
                    </a:lnTo>
                    <a:lnTo>
                      <a:pt x="3695718" y="20633"/>
                    </a:lnTo>
                    <a:lnTo>
                      <a:pt x="3700479" y="23807"/>
                    </a:lnTo>
                    <a:lnTo>
                      <a:pt x="3705240" y="27616"/>
                    </a:lnTo>
                    <a:lnTo>
                      <a:pt x="3710001" y="31425"/>
                    </a:lnTo>
                    <a:lnTo>
                      <a:pt x="3714445" y="35552"/>
                    </a:lnTo>
                    <a:lnTo>
                      <a:pt x="3718253" y="39678"/>
                    </a:lnTo>
                    <a:lnTo>
                      <a:pt x="3722062" y="44440"/>
                    </a:lnTo>
                    <a:lnTo>
                      <a:pt x="3725871" y="49201"/>
                    </a:lnTo>
                    <a:lnTo>
                      <a:pt x="3729362" y="53962"/>
                    </a:lnTo>
                    <a:lnTo>
                      <a:pt x="3732536" y="59041"/>
                    </a:lnTo>
                    <a:lnTo>
                      <a:pt x="3735075" y="64437"/>
                    </a:lnTo>
                    <a:lnTo>
                      <a:pt x="3737932" y="69516"/>
                    </a:lnTo>
                    <a:lnTo>
                      <a:pt x="3740471" y="74912"/>
                    </a:lnTo>
                    <a:lnTo>
                      <a:pt x="3742692" y="80308"/>
                    </a:lnTo>
                    <a:lnTo>
                      <a:pt x="3744279" y="86339"/>
                    </a:lnTo>
                    <a:lnTo>
                      <a:pt x="3745866" y="91736"/>
                    </a:lnTo>
                    <a:lnTo>
                      <a:pt x="3747453" y="97767"/>
                    </a:lnTo>
                    <a:lnTo>
                      <a:pt x="3748088" y="103798"/>
                    </a:lnTo>
                    <a:lnTo>
                      <a:pt x="3749040" y="109511"/>
                    </a:lnTo>
                    <a:lnTo>
                      <a:pt x="3749358" y="115542"/>
                    </a:lnTo>
                    <a:lnTo>
                      <a:pt x="3749675" y="121573"/>
                    </a:lnTo>
                    <a:lnTo>
                      <a:pt x="3749675" y="711346"/>
                    </a:lnTo>
                    <a:lnTo>
                      <a:pt x="3749358" y="717377"/>
                    </a:lnTo>
                    <a:lnTo>
                      <a:pt x="3749040" y="723726"/>
                    </a:lnTo>
                    <a:lnTo>
                      <a:pt x="3748088" y="729757"/>
                    </a:lnTo>
                    <a:lnTo>
                      <a:pt x="3747453" y="735788"/>
                    </a:lnTo>
                    <a:lnTo>
                      <a:pt x="3745866" y="741819"/>
                    </a:lnTo>
                    <a:lnTo>
                      <a:pt x="3744279" y="747215"/>
                    </a:lnTo>
                    <a:lnTo>
                      <a:pt x="3742375" y="753246"/>
                    </a:lnTo>
                    <a:lnTo>
                      <a:pt x="3740471" y="758642"/>
                    </a:lnTo>
                    <a:lnTo>
                      <a:pt x="3737614" y="764039"/>
                    </a:lnTo>
                    <a:lnTo>
                      <a:pt x="3735075" y="769117"/>
                    </a:lnTo>
                    <a:lnTo>
                      <a:pt x="3732219" y="774196"/>
                    </a:lnTo>
                    <a:lnTo>
                      <a:pt x="3729045" y="779275"/>
                    </a:lnTo>
                    <a:lnTo>
                      <a:pt x="3725871" y="784036"/>
                    </a:lnTo>
                    <a:lnTo>
                      <a:pt x="3721745" y="788798"/>
                    </a:lnTo>
                    <a:lnTo>
                      <a:pt x="3718253" y="793242"/>
                    </a:lnTo>
                    <a:lnTo>
                      <a:pt x="3714445" y="797368"/>
                    </a:lnTo>
                    <a:lnTo>
                      <a:pt x="3710001" y="801495"/>
                    </a:lnTo>
                    <a:lnTo>
                      <a:pt x="3705558" y="804986"/>
                    </a:lnTo>
                    <a:lnTo>
                      <a:pt x="3700797" y="808795"/>
                    </a:lnTo>
                    <a:lnTo>
                      <a:pt x="3696036" y="811970"/>
                    </a:lnTo>
                    <a:lnTo>
                      <a:pt x="3690958" y="815144"/>
                    </a:lnTo>
                    <a:lnTo>
                      <a:pt x="3685879" y="818318"/>
                    </a:lnTo>
                    <a:lnTo>
                      <a:pt x="3680801" y="820857"/>
                    </a:lnTo>
                    <a:lnTo>
                      <a:pt x="3675405" y="823397"/>
                    </a:lnTo>
                    <a:lnTo>
                      <a:pt x="3669692" y="825301"/>
                    </a:lnTo>
                    <a:lnTo>
                      <a:pt x="3664297" y="827523"/>
                    </a:lnTo>
                    <a:lnTo>
                      <a:pt x="3658583" y="829110"/>
                    </a:lnTo>
                    <a:lnTo>
                      <a:pt x="3652870" y="830698"/>
                    </a:lnTo>
                    <a:lnTo>
                      <a:pt x="3646523" y="831332"/>
                    </a:lnTo>
                    <a:lnTo>
                      <a:pt x="3640492" y="832285"/>
                    </a:lnTo>
                    <a:lnTo>
                      <a:pt x="3634144" y="832919"/>
                    </a:lnTo>
                    <a:lnTo>
                      <a:pt x="3628114" y="832919"/>
                    </a:lnTo>
                    <a:lnTo>
                      <a:pt x="3622083" y="832919"/>
                    </a:lnTo>
                    <a:lnTo>
                      <a:pt x="3615735" y="832285"/>
                    </a:lnTo>
                    <a:lnTo>
                      <a:pt x="3609705" y="831332"/>
                    </a:lnTo>
                    <a:lnTo>
                      <a:pt x="3603675" y="830698"/>
                    </a:lnTo>
                    <a:lnTo>
                      <a:pt x="3597644" y="829110"/>
                    </a:lnTo>
                    <a:lnTo>
                      <a:pt x="3592248" y="827523"/>
                    </a:lnTo>
                    <a:lnTo>
                      <a:pt x="3586218" y="825301"/>
                    </a:lnTo>
                    <a:lnTo>
                      <a:pt x="3580822" y="823397"/>
                    </a:lnTo>
                    <a:lnTo>
                      <a:pt x="3575427" y="820857"/>
                    </a:lnTo>
                    <a:lnTo>
                      <a:pt x="3570031" y="818318"/>
                    </a:lnTo>
                    <a:lnTo>
                      <a:pt x="3565270" y="815144"/>
                    </a:lnTo>
                    <a:lnTo>
                      <a:pt x="3560192" y="811970"/>
                    </a:lnTo>
                    <a:lnTo>
                      <a:pt x="3555431" y="808795"/>
                    </a:lnTo>
                    <a:lnTo>
                      <a:pt x="3550670" y="804986"/>
                    </a:lnTo>
                    <a:lnTo>
                      <a:pt x="3546227" y="801495"/>
                    </a:lnTo>
                    <a:lnTo>
                      <a:pt x="3542100" y="797368"/>
                    </a:lnTo>
                    <a:lnTo>
                      <a:pt x="3537974" y="793242"/>
                    </a:lnTo>
                    <a:lnTo>
                      <a:pt x="3534166" y="788798"/>
                    </a:lnTo>
                    <a:lnTo>
                      <a:pt x="3530674" y="784036"/>
                    </a:lnTo>
                    <a:lnTo>
                      <a:pt x="3527500" y="779275"/>
                    </a:lnTo>
                    <a:lnTo>
                      <a:pt x="3524326" y="774196"/>
                    </a:lnTo>
                    <a:lnTo>
                      <a:pt x="3521153" y="769117"/>
                    </a:lnTo>
                    <a:lnTo>
                      <a:pt x="3518296" y="764039"/>
                    </a:lnTo>
                    <a:lnTo>
                      <a:pt x="3516074" y="758642"/>
                    </a:lnTo>
                    <a:lnTo>
                      <a:pt x="3514170" y="753246"/>
                    </a:lnTo>
                    <a:lnTo>
                      <a:pt x="3511948" y="747215"/>
                    </a:lnTo>
                    <a:lnTo>
                      <a:pt x="3510361" y="741819"/>
                    </a:lnTo>
                    <a:lnTo>
                      <a:pt x="3508774" y="735788"/>
                    </a:lnTo>
                    <a:lnTo>
                      <a:pt x="3508139" y="729757"/>
                    </a:lnTo>
                    <a:lnTo>
                      <a:pt x="3507187" y="723726"/>
                    </a:lnTo>
                    <a:lnTo>
                      <a:pt x="3506552" y="717377"/>
                    </a:lnTo>
                    <a:lnTo>
                      <a:pt x="3506552" y="711346"/>
                    </a:lnTo>
                    <a:lnTo>
                      <a:pt x="3506552" y="415190"/>
                    </a:lnTo>
                    <a:lnTo>
                      <a:pt x="2189691" y="1732180"/>
                    </a:lnTo>
                    <a:lnTo>
                      <a:pt x="2185247" y="1736624"/>
                    </a:lnTo>
                    <a:lnTo>
                      <a:pt x="2180487" y="1740433"/>
                    </a:lnTo>
                    <a:lnTo>
                      <a:pt x="2175726" y="1744242"/>
                    </a:lnTo>
                    <a:lnTo>
                      <a:pt x="2170647" y="1748051"/>
                    </a:lnTo>
                    <a:lnTo>
                      <a:pt x="2165569" y="1750908"/>
                    </a:lnTo>
                    <a:lnTo>
                      <a:pt x="2160491" y="1753765"/>
                    </a:lnTo>
                    <a:lnTo>
                      <a:pt x="2155095" y="1756621"/>
                    </a:lnTo>
                    <a:lnTo>
                      <a:pt x="2149382" y="1758843"/>
                    </a:lnTo>
                    <a:lnTo>
                      <a:pt x="2143986" y="1761065"/>
                    </a:lnTo>
                    <a:lnTo>
                      <a:pt x="2138273" y="1762970"/>
                    </a:lnTo>
                    <a:lnTo>
                      <a:pt x="2132878" y="1764557"/>
                    </a:lnTo>
                    <a:lnTo>
                      <a:pt x="2126847" y="1765509"/>
                    </a:lnTo>
                    <a:lnTo>
                      <a:pt x="2121452" y="1766461"/>
                    </a:lnTo>
                    <a:lnTo>
                      <a:pt x="2115421" y="1767096"/>
                    </a:lnTo>
                    <a:lnTo>
                      <a:pt x="2109708" y="1767731"/>
                    </a:lnTo>
                    <a:lnTo>
                      <a:pt x="2103678" y="1768049"/>
                    </a:lnTo>
                    <a:lnTo>
                      <a:pt x="2098282" y="1767731"/>
                    </a:lnTo>
                    <a:lnTo>
                      <a:pt x="2092252" y="1767096"/>
                    </a:lnTo>
                    <a:lnTo>
                      <a:pt x="2086221" y="1766461"/>
                    </a:lnTo>
                    <a:lnTo>
                      <a:pt x="2080508" y="1765509"/>
                    </a:lnTo>
                    <a:lnTo>
                      <a:pt x="2074795" y="1764557"/>
                    </a:lnTo>
                    <a:lnTo>
                      <a:pt x="2069399" y="1762970"/>
                    </a:lnTo>
                    <a:lnTo>
                      <a:pt x="2063369" y="1761065"/>
                    </a:lnTo>
                    <a:lnTo>
                      <a:pt x="2057973" y="1758843"/>
                    </a:lnTo>
                    <a:lnTo>
                      <a:pt x="2052577" y="1756621"/>
                    </a:lnTo>
                    <a:lnTo>
                      <a:pt x="2047182" y="1753765"/>
                    </a:lnTo>
                    <a:lnTo>
                      <a:pt x="2042104" y="1750908"/>
                    </a:lnTo>
                    <a:lnTo>
                      <a:pt x="2037025" y="1748051"/>
                    </a:lnTo>
                    <a:lnTo>
                      <a:pt x="2031947" y="1744242"/>
                    </a:lnTo>
                    <a:lnTo>
                      <a:pt x="2027186" y="1740433"/>
                    </a:lnTo>
                    <a:lnTo>
                      <a:pt x="2022425" y="1736624"/>
                    </a:lnTo>
                    <a:lnTo>
                      <a:pt x="2017664" y="1732180"/>
                    </a:lnTo>
                    <a:lnTo>
                      <a:pt x="1543797" y="1257949"/>
                    </a:lnTo>
                    <a:lnTo>
                      <a:pt x="207257" y="2594619"/>
                    </a:lnTo>
                    <a:lnTo>
                      <a:pt x="202814" y="2599063"/>
                    </a:lnTo>
                    <a:lnTo>
                      <a:pt x="198053" y="2602872"/>
                    </a:lnTo>
                    <a:lnTo>
                      <a:pt x="193292" y="2606999"/>
                    </a:lnTo>
                    <a:lnTo>
                      <a:pt x="188214" y="2610490"/>
                    </a:lnTo>
                    <a:lnTo>
                      <a:pt x="183136" y="2613665"/>
                    </a:lnTo>
                    <a:lnTo>
                      <a:pt x="178057" y="2616204"/>
                    </a:lnTo>
                    <a:lnTo>
                      <a:pt x="172662" y="2619061"/>
                    </a:lnTo>
                    <a:lnTo>
                      <a:pt x="166949" y="2621600"/>
                    </a:lnTo>
                    <a:lnTo>
                      <a:pt x="161553" y="2623505"/>
                    </a:lnTo>
                    <a:lnTo>
                      <a:pt x="155840" y="2625409"/>
                    </a:lnTo>
                    <a:lnTo>
                      <a:pt x="150444" y="2626996"/>
                    </a:lnTo>
                    <a:lnTo>
                      <a:pt x="144414" y="2628266"/>
                    </a:lnTo>
                    <a:lnTo>
                      <a:pt x="139018" y="2628901"/>
                    </a:lnTo>
                    <a:lnTo>
                      <a:pt x="132988" y="2629853"/>
                    </a:lnTo>
                    <a:lnTo>
                      <a:pt x="127275" y="2630171"/>
                    </a:lnTo>
                    <a:lnTo>
                      <a:pt x="121244" y="2630488"/>
                    </a:lnTo>
                    <a:lnTo>
                      <a:pt x="115214" y="2630171"/>
                    </a:lnTo>
                    <a:lnTo>
                      <a:pt x="109818" y="2629853"/>
                    </a:lnTo>
                    <a:lnTo>
                      <a:pt x="103787" y="2628901"/>
                    </a:lnTo>
                    <a:lnTo>
                      <a:pt x="98074" y="2628266"/>
                    </a:lnTo>
                    <a:lnTo>
                      <a:pt x="92361" y="2626996"/>
                    </a:lnTo>
                    <a:lnTo>
                      <a:pt x="86648" y="2625409"/>
                    </a:lnTo>
                    <a:lnTo>
                      <a:pt x="80935" y="2623505"/>
                    </a:lnTo>
                    <a:lnTo>
                      <a:pt x="75540" y="2621600"/>
                    </a:lnTo>
                    <a:lnTo>
                      <a:pt x="70144" y="2619061"/>
                    </a:lnTo>
                    <a:lnTo>
                      <a:pt x="64748" y="2616204"/>
                    </a:lnTo>
                    <a:lnTo>
                      <a:pt x="59670" y="2613665"/>
                    </a:lnTo>
                    <a:lnTo>
                      <a:pt x="54592" y="2610490"/>
                    </a:lnTo>
                    <a:lnTo>
                      <a:pt x="49513" y="2606999"/>
                    </a:lnTo>
                    <a:lnTo>
                      <a:pt x="44752" y="2602872"/>
                    </a:lnTo>
                    <a:lnTo>
                      <a:pt x="39992" y="2599063"/>
                    </a:lnTo>
                    <a:lnTo>
                      <a:pt x="35231" y="2594619"/>
                    </a:lnTo>
                    <a:lnTo>
                      <a:pt x="31105" y="2590175"/>
                    </a:lnTo>
                    <a:lnTo>
                      <a:pt x="26978" y="2585731"/>
                    </a:lnTo>
                    <a:lnTo>
                      <a:pt x="23170" y="2580335"/>
                    </a:lnTo>
                    <a:lnTo>
                      <a:pt x="19996" y="2575574"/>
                    </a:lnTo>
                    <a:lnTo>
                      <a:pt x="16822" y="2570495"/>
                    </a:lnTo>
                    <a:lnTo>
                      <a:pt x="13648" y="2565099"/>
                    </a:lnTo>
                    <a:lnTo>
                      <a:pt x="10791" y="2560020"/>
                    </a:lnTo>
                    <a:lnTo>
                      <a:pt x="8570" y="2554307"/>
                    </a:lnTo>
                    <a:lnTo>
                      <a:pt x="6665" y="2548910"/>
                    </a:lnTo>
                    <a:lnTo>
                      <a:pt x="5078" y="2543514"/>
                    </a:lnTo>
                    <a:lnTo>
                      <a:pt x="3491" y="2537483"/>
                    </a:lnTo>
                    <a:lnTo>
                      <a:pt x="2222" y="2532087"/>
                    </a:lnTo>
                    <a:lnTo>
                      <a:pt x="952" y="2526056"/>
                    </a:lnTo>
                    <a:lnTo>
                      <a:pt x="318" y="2520660"/>
                    </a:lnTo>
                    <a:lnTo>
                      <a:pt x="0" y="2514629"/>
                    </a:lnTo>
                    <a:lnTo>
                      <a:pt x="0" y="2508598"/>
                    </a:lnTo>
                    <a:lnTo>
                      <a:pt x="0" y="2502884"/>
                    </a:lnTo>
                    <a:lnTo>
                      <a:pt x="318" y="2497170"/>
                    </a:lnTo>
                    <a:lnTo>
                      <a:pt x="952" y="2491457"/>
                    </a:lnTo>
                    <a:lnTo>
                      <a:pt x="2222" y="2485426"/>
                    </a:lnTo>
                    <a:lnTo>
                      <a:pt x="3491" y="2480029"/>
                    </a:lnTo>
                    <a:lnTo>
                      <a:pt x="5078" y="2473998"/>
                    </a:lnTo>
                    <a:lnTo>
                      <a:pt x="6665" y="2468285"/>
                    </a:lnTo>
                    <a:lnTo>
                      <a:pt x="8570" y="2462889"/>
                    </a:lnTo>
                    <a:lnTo>
                      <a:pt x="10791" y="2457492"/>
                    </a:lnTo>
                    <a:lnTo>
                      <a:pt x="13648" y="2452414"/>
                    </a:lnTo>
                    <a:lnTo>
                      <a:pt x="16822" y="2446700"/>
                    </a:lnTo>
                    <a:lnTo>
                      <a:pt x="19996" y="2441621"/>
                    </a:lnTo>
                    <a:lnTo>
                      <a:pt x="23487" y="2436860"/>
                    </a:lnTo>
                    <a:lnTo>
                      <a:pt x="26978" y="2431781"/>
                    </a:lnTo>
                    <a:lnTo>
                      <a:pt x="31105" y="2427337"/>
                    </a:lnTo>
                    <a:lnTo>
                      <a:pt x="35231" y="2422576"/>
                    </a:lnTo>
                    <a:lnTo>
                      <a:pt x="1457784" y="1000202"/>
                    </a:lnTo>
                    <a:lnTo>
                      <a:pt x="1462227" y="995758"/>
                    </a:lnTo>
                    <a:lnTo>
                      <a:pt x="1466988" y="991631"/>
                    </a:lnTo>
                    <a:lnTo>
                      <a:pt x="1471749" y="987822"/>
                    </a:lnTo>
                    <a:lnTo>
                      <a:pt x="1476827" y="984330"/>
                    </a:lnTo>
                    <a:lnTo>
                      <a:pt x="1481906" y="981156"/>
                    </a:lnTo>
                    <a:lnTo>
                      <a:pt x="1486984" y="978617"/>
                    </a:lnTo>
                    <a:lnTo>
                      <a:pt x="1492697" y="975760"/>
                    </a:lnTo>
                    <a:lnTo>
                      <a:pt x="1498093" y="973221"/>
                    </a:lnTo>
                    <a:lnTo>
                      <a:pt x="1503488" y="971316"/>
                    </a:lnTo>
                    <a:lnTo>
                      <a:pt x="1509202" y="969411"/>
                    </a:lnTo>
                    <a:lnTo>
                      <a:pt x="1514597" y="967824"/>
                    </a:lnTo>
                    <a:lnTo>
                      <a:pt x="1520628" y="966555"/>
                    </a:lnTo>
                    <a:lnTo>
                      <a:pt x="1526023" y="965602"/>
                    </a:lnTo>
                    <a:lnTo>
                      <a:pt x="1532054" y="964968"/>
                    </a:lnTo>
                    <a:lnTo>
                      <a:pt x="1537767" y="964650"/>
                    </a:lnTo>
                    <a:lnTo>
                      <a:pt x="1543797" y="964333"/>
                    </a:lnTo>
                    <a:lnTo>
                      <a:pt x="1549828" y="964650"/>
                    </a:lnTo>
                    <a:lnTo>
                      <a:pt x="1555223" y="964968"/>
                    </a:lnTo>
                    <a:lnTo>
                      <a:pt x="1561254" y="965602"/>
                    </a:lnTo>
                    <a:lnTo>
                      <a:pt x="1566967" y="966555"/>
                    </a:lnTo>
                    <a:lnTo>
                      <a:pt x="1572680" y="967824"/>
                    </a:lnTo>
                    <a:lnTo>
                      <a:pt x="1578393" y="969411"/>
                    </a:lnTo>
                    <a:lnTo>
                      <a:pt x="1584106" y="971316"/>
                    </a:lnTo>
                    <a:lnTo>
                      <a:pt x="1589502" y="973221"/>
                    </a:lnTo>
                    <a:lnTo>
                      <a:pt x="1595215" y="975760"/>
                    </a:lnTo>
                    <a:lnTo>
                      <a:pt x="1600293" y="978617"/>
                    </a:lnTo>
                    <a:lnTo>
                      <a:pt x="1605371" y="981156"/>
                    </a:lnTo>
                    <a:lnTo>
                      <a:pt x="1610450" y="984330"/>
                    </a:lnTo>
                    <a:lnTo>
                      <a:pt x="1615528" y="987822"/>
                    </a:lnTo>
                    <a:lnTo>
                      <a:pt x="1620289" y="991631"/>
                    </a:lnTo>
                    <a:lnTo>
                      <a:pt x="1625050" y="995758"/>
                    </a:lnTo>
                    <a:lnTo>
                      <a:pt x="1629811" y="1000202"/>
                    </a:lnTo>
                    <a:lnTo>
                      <a:pt x="2103678" y="1474115"/>
                    </a:lnTo>
                    <a:lnTo>
                      <a:pt x="3334526" y="243464"/>
                    </a:lnTo>
                    <a:lnTo>
                      <a:pt x="3038399" y="243464"/>
                    </a:lnTo>
                    <a:lnTo>
                      <a:pt x="3032368" y="242829"/>
                    </a:lnTo>
                    <a:lnTo>
                      <a:pt x="3026338" y="242512"/>
                    </a:lnTo>
                    <a:lnTo>
                      <a:pt x="3019990" y="241877"/>
                    </a:lnTo>
                    <a:lnTo>
                      <a:pt x="3013959" y="240607"/>
                    </a:lnTo>
                    <a:lnTo>
                      <a:pt x="3008246" y="239338"/>
                    </a:lnTo>
                    <a:lnTo>
                      <a:pt x="3002216" y="237750"/>
                    </a:lnTo>
                    <a:lnTo>
                      <a:pt x="2996820" y="235846"/>
                    </a:lnTo>
                    <a:lnTo>
                      <a:pt x="2991107" y="233624"/>
                    </a:lnTo>
                    <a:lnTo>
                      <a:pt x="2985711" y="231085"/>
                    </a:lnTo>
                    <a:lnTo>
                      <a:pt x="2980633" y="228228"/>
                    </a:lnTo>
                    <a:lnTo>
                      <a:pt x="2975555" y="225688"/>
                    </a:lnTo>
                    <a:lnTo>
                      <a:pt x="2970794" y="222514"/>
                    </a:lnTo>
                    <a:lnTo>
                      <a:pt x="2966033" y="219022"/>
                    </a:lnTo>
                    <a:lnTo>
                      <a:pt x="2961272" y="215213"/>
                    </a:lnTo>
                    <a:lnTo>
                      <a:pt x="2956829" y="211404"/>
                    </a:lnTo>
                    <a:lnTo>
                      <a:pt x="2952703" y="207595"/>
                    </a:lnTo>
                    <a:lnTo>
                      <a:pt x="2948576" y="203151"/>
                    </a:lnTo>
                    <a:lnTo>
                      <a:pt x="2944768" y="198707"/>
                    </a:lnTo>
                    <a:lnTo>
                      <a:pt x="2941276" y="194581"/>
                    </a:lnTo>
                    <a:lnTo>
                      <a:pt x="2937468" y="189820"/>
                    </a:lnTo>
                    <a:lnTo>
                      <a:pt x="2934294" y="184423"/>
                    </a:lnTo>
                    <a:lnTo>
                      <a:pt x="2931755" y="179345"/>
                    </a:lnTo>
                    <a:lnTo>
                      <a:pt x="2928898" y="174266"/>
                    </a:lnTo>
                    <a:lnTo>
                      <a:pt x="2926676" y="168870"/>
                    </a:lnTo>
                    <a:lnTo>
                      <a:pt x="2924137" y="163156"/>
                    </a:lnTo>
                    <a:lnTo>
                      <a:pt x="2922550" y="157760"/>
                    </a:lnTo>
                    <a:lnTo>
                      <a:pt x="2920646" y="151729"/>
                    </a:lnTo>
                    <a:lnTo>
                      <a:pt x="2919376" y="146015"/>
                    </a:lnTo>
                    <a:lnTo>
                      <a:pt x="2918424" y="139984"/>
                    </a:lnTo>
                    <a:lnTo>
                      <a:pt x="2917472" y="133953"/>
                    </a:lnTo>
                    <a:lnTo>
                      <a:pt x="2917155" y="127922"/>
                    </a:lnTo>
                    <a:lnTo>
                      <a:pt x="2917155" y="121573"/>
                    </a:lnTo>
                    <a:lnTo>
                      <a:pt x="2917155" y="115225"/>
                    </a:lnTo>
                    <a:lnTo>
                      <a:pt x="2917472" y="109194"/>
                    </a:lnTo>
                    <a:lnTo>
                      <a:pt x="2918424" y="102845"/>
                    </a:lnTo>
                    <a:lnTo>
                      <a:pt x="2919376" y="97132"/>
                    </a:lnTo>
                    <a:lnTo>
                      <a:pt x="2920646" y="91101"/>
                    </a:lnTo>
                    <a:lnTo>
                      <a:pt x="2922550" y="85070"/>
                    </a:lnTo>
                    <a:lnTo>
                      <a:pt x="2924137" y="79674"/>
                    </a:lnTo>
                    <a:lnTo>
                      <a:pt x="2926676" y="74277"/>
                    </a:lnTo>
                    <a:lnTo>
                      <a:pt x="2928898" y="68564"/>
                    </a:lnTo>
                    <a:lnTo>
                      <a:pt x="2931755" y="63485"/>
                    </a:lnTo>
                    <a:lnTo>
                      <a:pt x="2934294" y="58406"/>
                    </a:lnTo>
                    <a:lnTo>
                      <a:pt x="2937468" y="53645"/>
                    </a:lnTo>
                    <a:lnTo>
                      <a:pt x="2941276" y="48883"/>
                    </a:lnTo>
                    <a:lnTo>
                      <a:pt x="2944768" y="44122"/>
                    </a:lnTo>
                    <a:lnTo>
                      <a:pt x="2948576" y="39678"/>
                    </a:lnTo>
                    <a:lnTo>
                      <a:pt x="2952703" y="35552"/>
                    </a:lnTo>
                    <a:lnTo>
                      <a:pt x="2956829" y="31425"/>
                    </a:lnTo>
                    <a:lnTo>
                      <a:pt x="2961272" y="27616"/>
                    </a:lnTo>
                    <a:lnTo>
                      <a:pt x="2966033" y="24124"/>
                    </a:lnTo>
                    <a:lnTo>
                      <a:pt x="2970794" y="20633"/>
                    </a:lnTo>
                    <a:lnTo>
                      <a:pt x="2975555" y="17459"/>
                    </a:lnTo>
                    <a:lnTo>
                      <a:pt x="2980633" y="14602"/>
                    </a:lnTo>
                    <a:lnTo>
                      <a:pt x="2985711" y="11745"/>
                    </a:lnTo>
                    <a:lnTo>
                      <a:pt x="2991107" y="9523"/>
                    </a:lnTo>
                    <a:lnTo>
                      <a:pt x="2996820" y="6984"/>
                    </a:lnTo>
                    <a:lnTo>
                      <a:pt x="3002216" y="5397"/>
                    </a:lnTo>
                    <a:lnTo>
                      <a:pt x="3008246" y="3492"/>
                    </a:lnTo>
                    <a:lnTo>
                      <a:pt x="3013959" y="2222"/>
                    </a:lnTo>
                    <a:lnTo>
                      <a:pt x="3019990" y="1270"/>
                    </a:lnTo>
                    <a:lnTo>
                      <a:pt x="3026338" y="318"/>
                    </a:lnTo>
                    <a:lnTo>
                      <a:pt x="3032368" y="0"/>
                    </a:lnTo>
                    <a:close/>
                  </a:path>
                </a:pathLst>
              </a:custGeom>
              <a:solidFill>
                <a:srgbClr val="980000"/>
              </a:solidFill>
              <a:ln>
                <a:noFill/>
              </a:ln>
            </p:spPr>
            <p:txBody>
              <a:bodyPr lIns="96518" tIns="48258" rIns="96518" bIns="48258" anchor="ctr">
                <a:scene3d>
                  <a:camera prst="orthographicFront"/>
                  <a:lightRig rig="threePt" dir="t"/>
                </a:scene3d>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09337" fontAlgn="base">
                  <a:lnSpc>
                    <a:spcPct val="120000"/>
                  </a:lnSpc>
                  <a:spcBef>
                    <a:spcPct val="0"/>
                  </a:spcBef>
                  <a:spcAft>
                    <a:spcPct val="0"/>
                  </a:spcAft>
                  <a:defRPr/>
                </a:pPr>
                <a:endParaRPr lang="zh-CN" altLang="en-US" sz="1400">
                  <a:solidFill>
                    <a:srgbClr val="FFFFFF">
                      <a:lumMod val="50000"/>
                    </a:srgbClr>
                  </a:solidFill>
                </a:endParaRPr>
              </a:p>
            </p:txBody>
          </p:sp>
        </p:grpSp>
        <p:grpSp>
          <p:nvGrpSpPr>
            <p:cNvPr id="74" name="组合 73"/>
            <p:cNvGrpSpPr/>
            <p:nvPr/>
          </p:nvGrpSpPr>
          <p:grpSpPr>
            <a:xfrm>
              <a:off x="4604944" y="1821660"/>
              <a:ext cx="1098985" cy="1099132"/>
              <a:chOff x="6139925" y="2428879"/>
              <a:chExt cx="1465313" cy="1465509"/>
            </a:xfrm>
          </p:grpSpPr>
          <p:sp>
            <p:nvSpPr>
              <p:cNvPr id="75" name="泪滴形 74"/>
              <p:cNvSpPr/>
              <p:nvPr/>
            </p:nvSpPr>
            <p:spPr>
              <a:xfrm flipH="1" flipV="1">
                <a:off x="6139925" y="2428879"/>
                <a:ext cx="1465313" cy="1465509"/>
              </a:xfrm>
              <a:prstGeom prst="teardrop">
                <a:avLst/>
              </a:prstGeom>
              <a:solidFill>
                <a:srgbClr val="980000"/>
              </a:solidFill>
              <a:ln w="31750">
                <a:solidFill>
                  <a:srgbClr val="F9F9F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nvGrpSpPr>
              <p:cNvPr id="76" name="组合 75"/>
              <p:cNvGrpSpPr/>
              <p:nvPr/>
            </p:nvGrpSpPr>
            <p:grpSpPr>
              <a:xfrm>
                <a:off x="6232702" y="2587596"/>
                <a:ext cx="1230262" cy="1230428"/>
                <a:chOff x="4926840" y="1732375"/>
                <a:chExt cx="1656097" cy="1656098"/>
              </a:xfrm>
            </p:grpSpPr>
            <p:sp>
              <p:nvSpPr>
                <p:cNvPr id="78" name="任意多边形 77"/>
                <p:cNvSpPr/>
                <p:nvPr/>
              </p:nvSpPr>
              <p:spPr>
                <a:xfrm>
                  <a:off x="4926840" y="1732375"/>
                  <a:ext cx="1656097" cy="1656098"/>
                </a:xfrm>
                <a:custGeom>
                  <a:gdLst>
                    <a:gd name="connsiteX0" fmla="*/ 734066 w 1656097"/>
                    <a:gd name="connsiteY0" fmla="*/ 0 h 1656098"/>
                    <a:gd name="connsiteX1" fmla="*/ 922032 w 1656097"/>
                    <a:gd name="connsiteY1" fmla="*/ 0 h 1656098"/>
                    <a:gd name="connsiteX2" fmla="*/ 958682 w 1656097"/>
                    <a:gd name="connsiteY2" fmla="*/ 170987 h 1656098"/>
                    <a:gd name="connsiteX3" fmla="*/ 967537 w 1656097"/>
                    <a:gd name="connsiteY3" fmla="*/ 172338 h 1656098"/>
                    <a:gd name="connsiteX4" fmla="*/ 1042604 w 1656097"/>
                    <a:gd name="connsiteY4" fmla="*/ 194634 h 1656098"/>
                    <a:gd name="connsiteX5" fmla="*/ 1160682 w 1656097"/>
                    <a:gd name="connsiteY5" fmla="*/ 63947 h 1656098"/>
                    <a:gd name="connsiteX6" fmla="*/ 1323465 w 1656097"/>
                    <a:gd name="connsiteY6" fmla="*/ 157929 h 1656098"/>
                    <a:gd name="connsiteX7" fmla="*/ 1271151 w 1656097"/>
                    <a:gd name="connsiteY7" fmla="*/ 319877 h 1656098"/>
                    <a:gd name="connsiteX8" fmla="*/ 1280994 w 1656097"/>
                    <a:gd name="connsiteY8" fmla="*/ 327054 h 1656098"/>
                    <a:gd name="connsiteX9" fmla="*/ 1333335 w 1656097"/>
                    <a:gd name="connsiteY9" fmla="*/ 377405 h 1656098"/>
                    <a:gd name="connsiteX10" fmla="*/ 1338950 w 1656097"/>
                    <a:gd name="connsiteY10" fmla="*/ 384065 h 1656098"/>
                    <a:gd name="connsiteX11" fmla="*/ 1498169 w 1656097"/>
                    <a:gd name="connsiteY11" fmla="*/ 332634 h 1656098"/>
                    <a:gd name="connsiteX12" fmla="*/ 1592152 w 1656097"/>
                    <a:gd name="connsiteY12" fmla="*/ 495417 h 1656098"/>
                    <a:gd name="connsiteX13" fmla="*/ 1473528 w 1656097"/>
                    <a:gd name="connsiteY13" fmla="*/ 602595 h 1656098"/>
                    <a:gd name="connsiteX14" fmla="*/ 1483127 w 1656097"/>
                    <a:gd name="connsiteY14" fmla="*/ 626411 h 1656098"/>
                    <a:gd name="connsiteX15" fmla="*/ 1501984 w 1656097"/>
                    <a:gd name="connsiteY15" fmla="*/ 701032 h 1656098"/>
                    <a:gd name="connsiteX16" fmla="*/ 1656097 w 1656097"/>
                    <a:gd name="connsiteY16" fmla="*/ 734067 h 1656098"/>
                    <a:gd name="connsiteX17" fmla="*/ 1656097 w 1656097"/>
                    <a:gd name="connsiteY17" fmla="*/ 922032 h 1656098"/>
                    <a:gd name="connsiteX18" fmla="*/ 1511749 w 1656097"/>
                    <a:gd name="connsiteY18" fmla="*/ 952973 h 1656098"/>
                    <a:gd name="connsiteX19" fmla="*/ 1506114 w 1656097"/>
                    <a:gd name="connsiteY19" fmla="*/ 989892 h 1656098"/>
                    <a:gd name="connsiteX20" fmla="*/ 1491538 w 1656097"/>
                    <a:gd name="connsiteY20" fmla="*/ 1048074 h 1656098"/>
                    <a:gd name="connsiteX21" fmla="*/ 1485827 w 1656097"/>
                    <a:gd name="connsiteY21" fmla="*/ 1064617 h 1656098"/>
                    <a:gd name="connsiteX22" fmla="*/ 1592152 w 1656097"/>
                    <a:gd name="connsiteY22" fmla="*/ 1160683 h 1656098"/>
                    <a:gd name="connsiteX23" fmla="*/ 1498169 w 1656097"/>
                    <a:gd name="connsiteY23" fmla="*/ 1323465 h 1656098"/>
                    <a:gd name="connsiteX24" fmla="*/ 1367507 w 1656097"/>
                    <a:gd name="connsiteY24" fmla="*/ 1281258 h 1656098"/>
                    <a:gd name="connsiteX25" fmla="*/ 1351398 w 1656097"/>
                    <a:gd name="connsiteY25" fmla="*/ 1303350 h 1656098"/>
                    <a:gd name="connsiteX26" fmla="*/ 1301049 w 1656097"/>
                    <a:gd name="connsiteY26" fmla="*/ 1355691 h 1656098"/>
                    <a:gd name="connsiteX27" fmla="*/ 1282493 w 1656097"/>
                    <a:gd name="connsiteY27" fmla="*/ 1371332 h 1656098"/>
                    <a:gd name="connsiteX28" fmla="*/ 1323465 w 1656097"/>
                    <a:gd name="connsiteY28" fmla="*/ 1498169 h 1656098"/>
                    <a:gd name="connsiteX29" fmla="*/ 1160682 w 1656097"/>
                    <a:gd name="connsiteY29" fmla="*/ 1592152 h 1656098"/>
                    <a:gd name="connsiteX30" fmla="*/ 1074277 w 1656097"/>
                    <a:gd name="connsiteY30" fmla="*/ 1496521 h 1656098"/>
                    <a:gd name="connsiteX31" fmla="*/ 1052042 w 1656097"/>
                    <a:gd name="connsiteY31" fmla="*/ 1505484 h 1656098"/>
                    <a:gd name="connsiteX32" fmla="*/ 948719 w 1656097"/>
                    <a:gd name="connsiteY32" fmla="*/ 1531593 h 1656098"/>
                    <a:gd name="connsiteX33" fmla="*/ 922032 w 1656097"/>
                    <a:gd name="connsiteY33" fmla="*/ 1656098 h 1656098"/>
                    <a:gd name="connsiteX34" fmla="*/ 734066 w 1656097"/>
                    <a:gd name="connsiteY34" fmla="*/ 1656098 h 1656098"/>
                    <a:gd name="connsiteX35" fmla="*/ 707323 w 1656097"/>
                    <a:gd name="connsiteY35" fmla="*/ 1531333 h 1656098"/>
                    <a:gd name="connsiteX36" fmla="*/ 688561 w 1656097"/>
                    <a:gd name="connsiteY36" fmla="*/ 1528470 h 1656098"/>
                    <a:gd name="connsiteX37" fmla="*/ 581645 w 1656097"/>
                    <a:gd name="connsiteY37" fmla="*/ 1496716 h 1656098"/>
                    <a:gd name="connsiteX38" fmla="*/ 495416 w 1656097"/>
                    <a:gd name="connsiteY38" fmla="*/ 1592152 h 1656098"/>
                    <a:gd name="connsiteX39" fmla="*/ 332634 w 1656097"/>
                    <a:gd name="connsiteY39" fmla="*/ 1498169 h 1656098"/>
                    <a:gd name="connsiteX40" fmla="*/ 373389 w 1656097"/>
                    <a:gd name="connsiteY40" fmla="*/ 1372000 h 1656098"/>
                    <a:gd name="connsiteX41" fmla="*/ 293970 w 1656097"/>
                    <a:gd name="connsiteY41" fmla="*/ 1290661 h 1656098"/>
                    <a:gd name="connsiteX42" fmla="*/ 287662 w 1656097"/>
                    <a:gd name="connsiteY42" fmla="*/ 1281558 h 1656098"/>
                    <a:gd name="connsiteX43" fmla="*/ 157930 w 1656097"/>
                    <a:gd name="connsiteY43" fmla="*/ 1323465 h 1656098"/>
                    <a:gd name="connsiteX44" fmla="*/ 63947 w 1656097"/>
                    <a:gd name="connsiteY44" fmla="*/ 1160683 h 1656098"/>
                    <a:gd name="connsiteX45" fmla="*/ 170348 w 1656097"/>
                    <a:gd name="connsiteY45" fmla="*/ 1064548 h 1656098"/>
                    <a:gd name="connsiteX46" fmla="*/ 159896 w 1656097"/>
                    <a:gd name="connsiteY46" fmla="*/ 1031651 h 1656098"/>
                    <a:gd name="connsiteX47" fmla="*/ 144063 w 1656097"/>
                    <a:gd name="connsiteY47" fmla="*/ 952912 h 1656098"/>
                    <a:gd name="connsiteX48" fmla="*/ 0 w 1656097"/>
                    <a:gd name="connsiteY48" fmla="*/ 922032 h 1656098"/>
                    <a:gd name="connsiteX49" fmla="*/ 0 w 1656097"/>
                    <a:gd name="connsiteY49" fmla="*/ 734067 h 1656098"/>
                    <a:gd name="connsiteX50" fmla="*/ 152682 w 1656097"/>
                    <a:gd name="connsiteY50" fmla="*/ 701339 h 1656098"/>
                    <a:gd name="connsiteX51" fmla="*/ 159896 w 1656097"/>
                    <a:gd name="connsiteY51" fmla="*/ 669158 h 1656098"/>
                    <a:gd name="connsiteX52" fmla="*/ 182923 w 1656097"/>
                    <a:gd name="connsiteY52" fmla="*/ 602913 h 1656098"/>
                    <a:gd name="connsiteX53" fmla="*/ 63947 w 1656097"/>
                    <a:gd name="connsiteY53" fmla="*/ 495417 h 1656098"/>
                    <a:gd name="connsiteX54" fmla="*/ 157930 w 1656097"/>
                    <a:gd name="connsiteY54" fmla="*/ 332634 h 1656098"/>
                    <a:gd name="connsiteX55" fmla="*/ 318389 w 1656097"/>
                    <a:gd name="connsiteY55" fmla="*/ 384465 h 1656098"/>
                    <a:gd name="connsiteX56" fmla="*/ 353537 w 1656097"/>
                    <a:gd name="connsiteY56" fmla="*/ 346539 h 1656098"/>
                    <a:gd name="connsiteX57" fmla="*/ 385166 w 1656097"/>
                    <a:gd name="connsiteY57" fmla="*/ 320558 h 1656098"/>
                    <a:gd name="connsiteX58" fmla="*/ 332634 w 1656097"/>
                    <a:gd name="connsiteY58" fmla="*/ 157929 h 1656098"/>
                    <a:gd name="connsiteX59" fmla="*/ 495416 w 1656097"/>
                    <a:gd name="connsiteY59" fmla="*/ 63947 h 1656098"/>
                    <a:gd name="connsiteX60" fmla="*/ 612546 w 1656097"/>
                    <a:gd name="connsiteY60" fmla="*/ 193585 h 1656098"/>
                    <a:gd name="connsiteX61" fmla="*/ 688561 w 1656097"/>
                    <a:gd name="connsiteY61" fmla="*/ 172338 h 1656098"/>
                    <a:gd name="connsiteX62" fmla="*/ 697415 w 1656097"/>
                    <a:gd name="connsiteY62" fmla="*/ 170987 h 16560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56097" h="1656098">
                      <a:moveTo>
                        <a:pt x="734066" y="0"/>
                      </a:moveTo>
                      <a:lnTo>
                        <a:pt x="922032" y="0"/>
                      </a:lnTo>
                      <a:lnTo>
                        <a:pt x="958682" y="170987"/>
                      </a:lnTo>
                      <a:lnTo>
                        <a:pt x="967537" y="172338"/>
                      </a:lnTo>
                      <a:lnTo>
                        <a:pt x="1042604" y="194634"/>
                      </a:lnTo>
                      <a:lnTo>
                        <a:pt x="1160682" y="63947"/>
                      </a:lnTo>
                      <a:lnTo>
                        <a:pt x="1323465" y="157929"/>
                      </a:lnTo>
                      <a:lnTo>
                        <a:pt x="1271151" y="319877"/>
                      </a:lnTo>
                      <a:lnTo>
                        <a:pt x="1280994" y="327054"/>
                      </a:lnTo>
                      <a:cubicBezTo>
                        <a:pt x="1299308" y="342918"/>
                        <a:pt x="1316780" y="359726"/>
                        <a:pt x="1333335" y="377405"/>
                      </a:cubicBezTo>
                      <a:lnTo>
                        <a:pt x="1338950" y="384065"/>
                      </a:lnTo>
                      <a:lnTo>
                        <a:pt x="1498169" y="332634"/>
                      </a:lnTo>
                      <a:lnTo>
                        <a:pt x="1592152" y="495417"/>
                      </a:lnTo>
                      <a:lnTo>
                        <a:pt x="1473528" y="602595"/>
                      </a:lnTo>
                      <a:lnTo>
                        <a:pt x="1483127" y="626411"/>
                      </a:lnTo>
                      <a:lnTo>
                        <a:pt x="1501984" y="701032"/>
                      </a:lnTo>
                      <a:lnTo>
                        <a:pt x="1656097" y="734067"/>
                      </a:lnTo>
                      <a:lnTo>
                        <a:pt x="1656097" y="922032"/>
                      </a:lnTo>
                      <a:lnTo>
                        <a:pt x="1511749" y="952973"/>
                      </a:lnTo>
                      <a:lnTo>
                        <a:pt x="1506114" y="989892"/>
                      </a:lnTo>
                      <a:cubicBezTo>
                        <a:pt x="1502081" y="1009604"/>
                        <a:pt x="1497209" y="1029011"/>
                        <a:pt x="1491538" y="1048074"/>
                      </a:cubicBezTo>
                      <a:lnTo>
                        <a:pt x="1485827" y="1064617"/>
                      </a:lnTo>
                      <a:lnTo>
                        <a:pt x="1592152" y="1160683"/>
                      </a:lnTo>
                      <a:lnTo>
                        <a:pt x="1498169" y="1323465"/>
                      </a:lnTo>
                      <a:lnTo>
                        <a:pt x="1367507" y="1281258"/>
                      </a:lnTo>
                      <a:lnTo>
                        <a:pt x="1351398" y="1303350"/>
                      </a:lnTo>
                      <a:cubicBezTo>
                        <a:pt x="1335535" y="1321664"/>
                        <a:pt x="1318727" y="1339136"/>
                        <a:pt x="1301049" y="1355691"/>
                      </a:cubicBezTo>
                      <a:lnTo>
                        <a:pt x="1282493" y="1371332"/>
                      </a:lnTo>
                      <a:lnTo>
                        <a:pt x="1323465" y="1498169"/>
                      </a:lnTo>
                      <a:lnTo>
                        <a:pt x="1160682" y="1592152"/>
                      </a:lnTo>
                      <a:lnTo>
                        <a:pt x="1074277" y="1496521"/>
                      </a:lnTo>
                      <a:lnTo>
                        <a:pt x="1052042" y="1505484"/>
                      </a:lnTo>
                      <a:lnTo>
                        <a:pt x="948719" y="1531593"/>
                      </a:lnTo>
                      <a:lnTo>
                        <a:pt x="922032" y="1656098"/>
                      </a:lnTo>
                      <a:lnTo>
                        <a:pt x="734066" y="1656098"/>
                      </a:lnTo>
                      <a:lnTo>
                        <a:pt x="707323" y="1531333"/>
                      </a:lnTo>
                      <a:lnTo>
                        <a:pt x="688561" y="1528470"/>
                      </a:lnTo>
                      <a:lnTo>
                        <a:pt x="581645" y="1496716"/>
                      </a:lnTo>
                      <a:lnTo>
                        <a:pt x="495416" y="1592152"/>
                      </a:lnTo>
                      <a:lnTo>
                        <a:pt x="332634" y="1498169"/>
                      </a:lnTo>
                      <a:lnTo>
                        <a:pt x="373389" y="1372000"/>
                      </a:lnTo>
                      <a:lnTo>
                        <a:pt x="293970" y="1290661"/>
                      </a:lnTo>
                      <a:lnTo>
                        <a:pt x="287662" y="1281558"/>
                      </a:lnTo>
                      <a:lnTo>
                        <a:pt x="157930" y="1323465"/>
                      </a:lnTo>
                      <a:lnTo>
                        <a:pt x="63947" y="1160683"/>
                      </a:lnTo>
                      <a:lnTo>
                        <a:pt x="170348" y="1064548"/>
                      </a:lnTo>
                      <a:lnTo>
                        <a:pt x="159896" y="1031651"/>
                      </a:lnTo>
                      <a:lnTo>
                        <a:pt x="144063" y="952912"/>
                      </a:lnTo>
                      <a:lnTo>
                        <a:pt x="0" y="922032"/>
                      </a:lnTo>
                      <a:lnTo>
                        <a:pt x="0" y="734067"/>
                      </a:lnTo>
                      <a:lnTo>
                        <a:pt x="152682" y="701339"/>
                      </a:lnTo>
                      <a:lnTo>
                        <a:pt x="159896" y="669158"/>
                      </a:lnTo>
                      <a:lnTo>
                        <a:pt x="182923" y="602913"/>
                      </a:lnTo>
                      <a:lnTo>
                        <a:pt x="63947" y="495417"/>
                      </a:lnTo>
                      <a:lnTo>
                        <a:pt x="157930" y="332634"/>
                      </a:lnTo>
                      <a:lnTo>
                        <a:pt x="318389" y="384465"/>
                      </a:lnTo>
                      <a:lnTo>
                        <a:pt x="353537" y="346539"/>
                      </a:lnTo>
                      <a:lnTo>
                        <a:pt x="385166" y="320558"/>
                      </a:lnTo>
                      <a:lnTo>
                        <a:pt x="332634" y="157929"/>
                      </a:lnTo>
                      <a:lnTo>
                        <a:pt x="495416" y="63947"/>
                      </a:lnTo>
                      <a:lnTo>
                        <a:pt x="612546" y="193585"/>
                      </a:lnTo>
                      <a:lnTo>
                        <a:pt x="688561" y="172338"/>
                      </a:lnTo>
                      <a:lnTo>
                        <a:pt x="697415" y="170987"/>
                      </a:lnTo>
                      <a:close/>
                    </a:path>
                  </a:pathLst>
                </a:custGeom>
                <a:gradFill>
                  <a:gsLst>
                    <a:gs pos="0">
                      <a:schemeClr val="bg1"/>
                    </a:gs>
                    <a:gs pos="100000">
                      <a:srgbClr val="E2E2E2"/>
                    </a:gs>
                  </a:gsLst>
                  <a:lin ang="2700000" scaled="1"/>
                </a:gradFill>
                <a:ln>
                  <a:noFill/>
                </a:ln>
                <a:effectLst>
                  <a:outerShdw blurRad="190500" dist="889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79" name="椭圆 78"/>
                <p:cNvSpPr/>
                <p:nvPr/>
              </p:nvSpPr>
              <p:spPr>
                <a:xfrm>
                  <a:off x="5189938" y="1995474"/>
                  <a:ext cx="1129900" cy="1129900"/>
                </a:xfrm>
                <a:prstGeom prst="ellipse">
                  <a:avLst/>
                </a:prstGeom>
                <a:solidFill>
                  <a:srgbClr val="980000"/>
                </a:solidFill>
                <a:ln w="22225">
                  <a:gradFill flip="none" rotWithShape="1">
                    <a:gsLst>
                      <a:gs pos="0">
                        <a:srgbClr val="CDCDCD"/>
                      </a:gs>
                      <a:gs pos="100000">
                        <a:schemeClr val="bg1"/>
                      </a:gs>
                    </a:gsLst>
                    <a:lin ang="2700000" scaled="1"/>
                  </a:gradFill>
                </a:ln>
                <a:effectLst>
                  <a:innerShdw blurRad="88900" dist="38100" dir="13500000">
                    <a:prstClr val="black">
                      <a:alpha val="4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80" name="椭圆 79"/>
                <p:cNvSpPr/>
                <p:nvPr/>
              </p:nvSpPr>
              <p:spPr>
                <a:xfrm>
                  <a:off x="5266822" y="2076686"/>
                  <a:ext cx="976134" cy="976135"/>
                </a:xfrm>
                <a:prstGeom prst="ellipse">
                  <a:avLst/>
                </a:prstGeom>
                <a:gradFill>
                  <a:gsLst>
                    <a:gs pos="0">
                      <a:schemeClr val="bg1">
                        <a:lumMod val="85000"/>
                      </a:schemeClr>
                    </a:gs>
                    <a:gs pos="100000">
                      <a:schemeClr val="bg1"/>
                    </a:gs>
                  </a:gsLst>
                  <a:lin ang="2700000" scaled="1"/>
                </a:gradFill>
                <a:ln w="19050">
                  <a:gradFill flip="none" rotWithShape="1">
                    <a:gsLst>
                      <a:gs pos="100000">
                        <a:srgbClr val="CDCDCD"/>
                      </a:gs>
                      <a:gs pos="0">
                        <a:schemeClr val="bg1"/>
                      </a:gs>
                    </a:gsLst>
                    <a:lin ang="2700000" scaled="1"/>
                  </a:grad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sp>
            <p:nvSpPr>
              <p:cNvPr id="77" name="KSO_Shape"/>
              <p:cNvSpPr/>
              <p:nvPr/>
            </p:nvSpPr>
            <p:spPr bwMode="auto">
              <a:xfrm>
                <a:off x="6614299" y="3037816"/>
                <a:ext cx="516564" cy="354285"/>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rgbClr val="980000"/>
              </a:solidFill>
              <a:ln>
                <a:noFill/>
              </a:ln>
            </p:spPr>
            <p:txBody>
              <a:bodyPr lIns="96518" tIns="48258" rIns="96518" bIns="48258" anchor="ctr">
                <a:scene3d>
                  <a:camera prst="orthographicFront"/>
                  <a:lightRig rig="threePt" dir="t"/>
                </a:scene3d>
                <a:sp3d contourW="12700">
                  <a:contourClr>
                    <a:srgbClr val="FFFFFF"/>
                  </a:contourClr>
                </a:sp3d>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09337" fontAlgn="base">
                  <a:lnSpc>
                    <a:spcPct val="120000"/>
                  </a:lnSpc>
                  <a:spcBef>
                    <a:spcPct val="0"/>
                  </a:spcBef>
                  <a:spcAft>
                    <a:spcPct val="0"/>
                  </a:spcAft>
                  <a:defRPr/>
                </a:pPr>
                <a:endParaRPr lang="zh-CN" altLang="en-US" sz="1400">
                  <a:solidFill>
                    <a:srgbClr val="FFFFFF">
                      <a:lumMod val="50000"/>
                    </a:srgbClr>
                  </a:solidFill>
                </a:endParaRPr>
              </a:p>
            </p:txBody>
          </p:sp>
        </p:grpSp>
        <p:grpSp>
          <p:nvGrpSpPr>
            <p:cNvPr id="81" name="组合 80"/>
            <p:cNvGrpSpPr/>
            <p:nvPr/>
          </p:nvGrpSpPr>
          <p:grpSpPr>
            <a:xfrm>
              <a:off x="4604944" y="3002688"/>
              <a:ext cx="1098985" cy="1099132"/>
              <a:chOff x="6139925" y="4003583"/>
              <a:chExt cx="1465313" cy="1465509"/>
            </a:xfrm>
          </p:grpSpPr>
          <p:sp>
            <p:nvSpPr>
              <p:cNvPr id="82" name="泪滴形 81"/>
              <p:cNvSpPr/>
              <p:nvPr/>
            </p:nvSpPr>
            <p:spPr>
              <a:xfrm flipH="1">
                <a:off x="6139925" y="4003583"/>
                <a:ext cx="1465313" cy="1465509"/>
              </a:xfrm>
              <a:prstGeom prst="teardrop">
                <a:avLst/>
              </a:prstGeom>
              <a:solidFill>
                <a:srgbClr val="23363D"/>
              </a:solidFill>
              <a:ln w="31750">
                <a:solidFill>
                  <a:srgbClr val="F9F9F9"/>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nvGrpSpPr>
              <p:cNvPr id="83" name="组合 82"/>
              <p:cNvGrpSpPr/>
              <p:nvPr/>
            </p:nvGrpSpPr>
            <p:grpSpPr>
              <a:xfrm>
                <a:off x="6232702" y="4100855"/>
                <a:ext cx="1230262" cy="1230428"/>
                <a:chOff x="4926840" y="1732375"/>
                <a:chExt cx="1656097" cy="1656098"/>
              </a:xfrm>
            </p:grpSpPr>
            <p:sp>
              <p:nvSpPr>
                <p:cNvPr id="85" name="任意多边形 84"/>
                <p:cNvSpPr/>
                <p:nvPr/>
              </p:nvSpPr>
              <p:spPr>
                <a:xfrm>
                  <a:off x="4926840" y="1732375"/>
                  <a:ext cx="1656097" cy="1656098"/>
                </a:xfrm>
                <a:custGeom>
                  <a:gdLst>
                    <a:gd name="connsiteX0" fmla="*/ 734066 w 1656097"/>
                    <a:gd name="connsiteY0" fmla="*/ 0 h 1656098"/>
                    <a:gd name="connsiteX1" fmla="*/ 922032 w 1656097"/>
                    <a:gd name="connsiteY1" fmla="*/ 0 h 1656098"/>
                    <a:gd name="connsiteX2" fmla="*/ 958682 w 1656097"/>
                    <a:gd name="connsiteY2" fmla="*/ 170987 h 1656098"/>
                    <a:gd name="connsiteX3" fmla="*/ 967537 w 1656097"/>
                    <a:gd name="connsiteY3" fmla="*/ 172338 h 1656098"/>
                    <a:gd name="connsiteX4" fmla="*/ 1042604 w 1656097"/>
                    <a:gd name="connsiteY4" fmla="*/ 194634 h 1656098"/>
                    <a:gd name="connsiteX5" fmla="*/ 1160682 w 1656097"/>
                    <a:gd name="connsiteY5" fmla="*/ 63947 h 1656098"/>
                    <a:gd name="connsiteX6" fmla="*/ 1323465 w 1656097"/>
                    <a:gd name="connsiteY6" fmla="*/ 157929 h 1656098"/>
                    <a:gd name="connsiteX7" fmla="*/ 1271151 w 1656097"/>
                    <a:gd name="connsiteY7" fmla="*/ 319877 h 1656098"/>
                    <a:gd name="connsiteX8" fmla="*/ 1280994 w 1656097"/>
                    <a:gd name="connsiteY8" fmla="*/ 327054 h 1656098"/>
                    <a:gd name="connsiteX9" fmla="*/ 1333335 w 1656097"/>
                    <a:gd name="connsiteY9" fmla="*/ 377405 h 1656098"/>
                    <a:gd name="connsiteX10" fmla="*/ 1338950 w 1656097"/>
                    <a:gd name="connsiteY10" fmla="*/ 384065 h 1656098"/>
                    <a:gd name="connsiteX11" fmla="*/ 1498169 w 1656097"/>
                    <a:gd name="connsiteY11" fmla="*/ 332634 h 1656098"/>
                    <a:gd name="connsiteX12" fmla="*/ 1592152 w 1656097"/>
                    <a:gd name="connsiteY12" fmla="*/ 495417 h 1656098"/>
                    <a:gd name="connsiteX13" fmla="*/ 1473528 w 1656097"/>
                    <a:gd name="connsiteY13" fmla="*/ 602595 h 1656098"/>
                    <a:gd name="connsiteX14" fmla="*/ 1483127 w 1656097"/>
                    <a:gd name="connsiteY14" fmla="*/ 626411 h 1656098"/>
                    <a:gd name="connsiteX15" fmla="*/ 1501984 w 1656097"/>
                    <a:gd name="connsiteY15" fmla="*/ 701032 h 1656098"/>
                    <a:gd name="connsiteX16" fmla="*/ 1656097 w 1656097"/>
                    <a:gd name="connsiteY16" fmla="*/ 734067 h 1656098"/>
                    <a:gd name="connsiteX17" fmla="*/ 1656097 w 1656097"/>
                    <a:gd name="connsiteY17" fmla="*/ 922032 h 1656098"/>
                    <a:gd name="connsiteX18" fmla="*/ 1511749 w 1656097"/>
                    <a:gd name="connsiteY18" fmla="*/ 952973 h 1656098"/>
                    <a:gd name="connsiteX19" fmla="*/ 1506114 w 1656097"/>
                    <a:gd name="connsiteY19" fmla="*/ 989892 h 1656098"/>
                    <a:gd name="connsiteX20" fmla="*/ 1491538 w 1656097"/>
                    <a:gd name="connsiteY20" fmla="*/ 1048074 h 1656098"/>
                    <a:gd name="connsiteX21" fmla="*/ 1485827 w 1656097"/>
                    <a:gd name="connsiteY21" fmla="*/ 1064617 h 1656098"/>
                    <a:gd name="connsiteX22" fmla="*/ 1592152 w 1656097"/>
                    <a:gd name="connsiteY22" fmla="*/ 1160683 h 1656098"/>
                    <a:gd name="connsiteX23" fmla="*/ 1498169 w 1656097"/>
                    <a:gd name="connsiteY23" fmla="*/ 1323465 h 1656098"/>
                    <a:gd name="connsiteX24" fmla="*/ 1367507 w 1656097"/>
                    <a:gd name="connsiteY24" fmla="*/ 1281258 h 1656098"/>
                    <a:gd name="connsiteX25" fmla="*/ 1351398 w 1656097"/>
                    <a:gd name="connsiteY25" fmla="*/ 1303350 h 1656098"/>
                    <a:gd name="connsiteX26" fmla="*/ 1301049 w 1656097"/>
                    <a:gd name="connsiteY26" fmla="*/ 1355691 h 1656098"/>
                    <a:gd name="connsiteX27" fmla="*/ 1282493 w 1656097"/>
                    <a:gd name="connsiteY27" fmla="*/ 1371332 h 1656098"/>
                    <a:gd name="connsiteX28" fmla="*/ 1323465 w 1656097"/>
                    <a:gd name="connsiteY28" fmla="*/ 1498169 h 1656098"/>
                    <a:gd name="connsiteX29" fmla="*/ 1160682 w 1656097"/>
                    <a:gd name="connsiteY29" fmla="*/ 1592152 h 1656098"/>
                    <a:gd name="connsiteX30" fmla="*/ 1074277 w 1656097"/>
                    <a:gd name="connsiteY30" fmla="*/ 1496521 h 1656098"/>
                    <a:gd name="connsiteX31" fmla="*/ 1052042 w 1656097"/>
                    <a:gd name="connsiteY31" fmla="*/ 1505484 h 1656098"/>
                    <a:gd name="connsiteX32" fmla="*/ 948719 w 1656097"/>
                    <a:gd name="connsiteY32" fmla="*/ 1531593 h 1656098"/>
                    <a:gd name="connsiteX33" fmla="*/ 922032 w 1656097"/>
                    <a:gd name="connsiteY33" fmla="*/ 1656098 h 1656098"/>
                    <a:gd name="connsiteX34" fmla="*/ 734066 w 1656097"/>
                    <a:gd name="connsiteY34" fmla="*/ 1656098 h 1656098"/>
                    <a:gd name="connsiteX35" fmla="*/ 707323 w 1656097"/>
                    <a:gd name="connsiteY35" fmla="*/ 1531333 h 1656098"/>
                    <a:gd name="connsiteX36" fmla="*/ 688561 w 1656097"/>
                    <a:gd name="connsiteY36" fmla="*/ 1528470 h 1656098"/>
                    <a:gd name="connsiteX37" fmla="*/ 581645 w 1656097"/>
                    <a:gd name="connsiteY37" fmla="*/ 1496716 h 1656098"/>
                    <a:gd name="connsiteX38" fmla="*/ 495416 w 1656097"/>
                    <a:gd name="connsiteY38" fmla="*/ 1592152 h 1656098"/>
                    <a:gd name="connsiteX39" fmla="*/ 332634 w 1656097"/>
                    <a:gd name="connsiteY39" fmla="*/ 1498169 h 1656098"/>
                    <a:gd name="connsiteX40" fmla="*/ 373389 w 1656097"/>
                    <a:gd name="connsiteY40" fmla="*/ 1372000 h 1656098"/>
                    <a:gd name="connsiteX41" fmla="*/ 293970 w 1656097"/>
                    <a:gd name="connsiteY41" fmla="*/ 1290661 h 1656098"/>
                    <a:gd name="connsiteX42" fmla="*/ 287662 w 1656097"/>
                    <a:gd name="connsiteY42" fmla="*/ 1281558 h 1656098"/>
                    <a:gd name="connsiteX43" fmla="*/ 157930 w 1656097"/>
                    <a:gd name="connsiteY43" fmla="*/ 1323465 h 1656098"/>
                    <a:gd name="connsiteX44" fmla="*/ 63947 w 1656097"/>
                    <a:gd name="connsiteY44" fmla="*/ 1160683 h 1656098"/>
                    <a:gd name="connsiteX45" fmla="*/ 170348 w 1656097"/>
                    <a:gd name="connsiteY45" fmla="*/ 1064548 h 1656098"/>
                    <a:gd name="connsiteX46" fmla="*/ 159896 w 1656097"/>
                    <a:gd name="connsiteY46" fmla="*/ 1031651 h 1656098"/>
                    <a:gd name="connsiteX47" fmla="*/ 144063 w 1656097"/>
                    <a:gd name="connsiteY47" fmla="*/ 952912 h 1656098"/>
                    <a:gd name="connsiteX48" fmla="*/ 0 w 1656097"/>
                    <a:gd name="connsiteY48" fmla="*/ 922032 h 1656098"/>
                    <a:gd name="connsiteX49" fmla="*/ 0 w 1656097"/>
                    <a:gd name="connsiteY49" fmla="*/ 734067 h 1656098"/>
                    <a:gd name="connsiteX50" fmla="*/ 152682 w 1656097"/>
                    <a:gd name="connsiteY50" fmla="*/ 701339 h 1656098"/>
                    <a:gd name="connsiteX51" fmla="*/ 159896 w 1656097"/>
                    <a:gd name="connsiteY51" fmla="*/ 669158 h 1656098"/>
                    <a:gd name="connsiteX52" fmla="*/ 182923 w 1656097"/>
                    <a:gd name="connsiteY52" fmla="*/ 602913 h 1656098"/>
                    <a:gd name="connsiteX53" fmla="*/ 63947 w 1656097"/>
                    <a:gd name="connsiteY53" fmla="*/ 495417 h 1656098"/>
                    <a:gd name="connsiteX54" fmla="*/ 157930 w 1656097"/>
                    <a:gd name="connsiteY54" fmla="*/ 332634 h 1656098"/>
                    <a:gd name="connsiteX55" fmla="*/ 318389 w 1656097"/>
                    <a:gd name="connsiteY55" fmla="*/ 384465 h 1656098"/>
                    <a:gd name="connsiteX56" fmla="*/ 353537 w 1656097"/>
                    <a:gd name="connsiteY56" fmla="*/ 346539 h 1656098"/>
                    <a:gd name="connsiteX57" fmla="*/ 385166 w 1656097"/>
                    <a:gd name="connsiteY57" fmla="*/ 320558 h 1656098"/>
                    <a:gd name="connsiteX58" fmla="*/ 332634 w 1656097"/>
                    <a:gd name="connsiteY58" fmla="*/ 157929 h 1656098"/>
                    <a:gd name="connsiteX59" fmla="*/ 495416 w 1656097"/>
                    <a:gd name="connsiteY59" fmla="*/ 63947 h 1656098"/>
                    <a:gd name="connsiteX60" fmla="*/ 612546 w 1656097"/>
                    <a:gd name="connsiteY60" fmla="*/ 193585 h 1656098"/>
                    <a:gd name="connsiteX61" fmla="*/ 688561 w 1656097"/>
                    <a:gd name="connsiteY61" fmla="*/ 172338 h 1656098"/>
                    <a:gd name="connsiteX62" fmla="*/ 697415 w 1656097"/>
                    <a:gd name="connsiteY62" fmla="*/ 170987 h 16560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656097" h="1656098">
                      <a:moveTo>
                        <a:pt x="734066" y="0"/>
                      </a:moveTo>
                      <a:lnTo>
                        <a:pt x="922032" y="0"/>
                      </a:lnTo>
                      <a:lnTo>
                        <a:pt x="958682" y="170987"/>
                      </a:lnTo>
                      <a:lnTo>
                        <a:pt x="967537" y="172338"/>
                      </a:lnTo>
                      <a:lnTo>
                        <a:pt x="1042604" y="194634"/>
                      </a:lnTo>
                      <a:lnTo>
                        <a:pt x="1160682" y="63947"/>
                      </a:lnTo>
                      <a:lnTo>
                        <a:pt x="1323465" y="157929"/>
                      </a:lnTo>
                      <a:lnTo>
                        <a:pt x="1271151" y="319877"/>
                      </a:lnTo>
                      <a:lnTo>
                        <a:pt x="1280994" y="327054"/>
                      </a:lnTo>
                      <a:cubicBezTo>
                        <a:pt x="1299308" y="342918"/>
                        <a:pt x="1316780" y="359726"/>
                        <a:pt x="1333335" y="377405"/>
                      </a:cubicBezTo>
                      <a:lnTo>
                        <a:pt x="1338950" y="384065"/>
                      </a:lnTo>
                      <a:lnTo>
                        <a:pt x="1498169" y="332634"/>
                      </a:lnTo>
                      <a:lnTo>
                        <a:pt x="1592152" y="495417"/>
                      </a:lnTo>
                      <a:lnTo>
                        <a:pt x="1473528" y="602595"/>
                      </a:lnTo>
                      <a:lnTo>
                        <a:pt x="1483127" y="626411"/>
                      </a:lnTo>
                      <a:lnTo>
                        <a:pt x="1501984" y="701032"/>
                      </a:lnTo>
                      <a:lnTo>
                        <a:pt x="1656097" y="734067"/>
                      </a:lnTo>
                      <a:lnTo>
                        <a:pt x="1656097" y="922032"/>
                      </a:lnTo>
                      <a:lnTo>
                        <a:pt x="1511749" y="952973"/>
                      </a:lnTo>
                      <a:lnTo>
                        <a:pt x="1506114" y="989892"/>
                      </a:lnTo>
                      <a:cubicBezTo>
                        <a:pt x="1502081" y="1009604"/>
                        <a:pt x="1497209" y="1029011"/>
                        <a:pt x="1491538" y="1048074"/>
                      </a:cubicBezTo>
                      <a:lnTo>
                        <a:pt x="1485827" y="1064617"/>
                      </a:lnTo>
                      <a:lnTo>
                        <a:pt x="1592152" y="1160683"/>
                      </a:lnTo>
                      <a:lnTo>
                        <a:pt x="1498169" y="1323465"/>
                      </a:lnTo>
                      <a:lnTo>
                        <a:pt x="1367507" y="1281258"/>
                      </a:lnTo>
                      <a:lnTo>
                        <a:pt x="1351398" y="1303350"/>
                      </a:lnTo>
                      <a:cubicBezTo>
                        <a:pt x="1335535" y="1321664"/>
                        <a:pt x="1318727" y="1339136"/>
                        <a:pt x="1301049" y="1355691"/>
                      </a:cubicBezTo>
                      <a:lnTo>
                        <a:pt x="1282493" y="1371332"/>
                      </a:lnTo>
                      <a:lnTo>
                        <a:pt x="1323465" y="1498169"/>
                      </a:lnTo>
                      <a:lnTo>
                        <a:pt x="1160682" y="1592152"/>
                      </a:lnTo>
                      <a:lnTo>
                        <a:pt x="1074277" y="1496521"/>
                      </a:lnTo>
                      <a:lnTo>
                        <a:pt x="1052042" y="1505484"/>
                      </a:lnTo>
                      <a:lnTo>
                        <a:pt x="948719" y="1531593"/>
                      </a:lnTo>
                      <a:lnTo>
                        <a:pt x="922032" y="1656098"/>
                      </a:lnTo>
                      <a:lnTo>
                        <a:pt x="734066" y="1656098"/>
                      </a:lnTo>
                      <a:lnTo>
                        <a:pt x="707323" y="1531333"/>
                      </a:lnTo>
                      <a:lnTo>
                        <a:pt x="688561" y="1528470"/>
                      </a:lnTo>
                      <a:lnTo>
                        <a:pt x="581645" y="1496716"/>
                      </a:lnTo>
                      <a:lnTo>
                        <a:pt x="495416" y="1592152"/>
                      </a:lnTo>
                      <a:lnTo>
                        <a:pt x="332634" y="1498169"/>
                      </a:lnTo>
                      <a:lnTo>
                        <a:pt x="373389" y="1372000"/>
                      </a:lnTo>
                      <a:lnTo>
                        <a:pt x="293970" y="1290661"/>
                      </a:lnTo>
                      <a:lnTo>
                        <a:pt x="287662" y="1281558"/>
                      </a:lnTo>
                      <a:lnTo>
                        <a:pt x="157930" y="1323465"/>
                      </a:lnTo>
                      <a:lnTo>
                        <a:pt x="63947" y="1160683"/>
                      </a:lnTo>
                      <a:lnTo>
                        <a:pt x="170348" y="1064548"/>
                      </a:lnTo>
                      <a:lnTo>
                        <a:pt x="159896" y="1031651"/>
                      </a:lnTo>
                      <a:lnTo>
                        <a:pt x="144063" y="952912"/>
                      </a:lnTo>
                      <a:lnTo>
                        <a:pt x="0" y="922032"/>
                      </a:lnTo>
                      <a:lnTo>
                        <a:pt x="0" y="734067"/>
                      </a:lnTo>
                      <a:lnTo>
                        <a:pt x="152682" y="701339"/>
                      </a:lnTo>
                      <a:lnTo>
                        <a:pt x="159896" y="669158"/>
                      </a:lnTo>
                      <a:lnTo>
                        <a:pt x="182923" y="602913"/>
                      </a:lnTo>
                      <a:lnTo>
                        <a:pt x="63947" y="495417"/>
                      </a:lnTo>
                      <a:lnTo>
                        <a:pt x="157930" y="332634"/>
                      </a:lnTo>
                      <a:lnTo>
                        <a:pt x="318389" y="384465"/>
                      </a:lnTo>
                      <a:lnTo>
                        <a:pt x="353537" y="346539"/>
                      </a:lnTo>
                      <a:lnTo>
                        <a:pt x="385166" y="320558"/>
                      </a:lnTo>
                      <a:lnTo>
                        <a:pt x="332634" y="157929"/>
                      </a:lnTo>
                      <a:lnTo>
                        <a:pt x="495416" y="63947"/>
                      </a:lnTo>
                      <a:lnTo>
                        <a:pt x="612546" y="193585"/>
                      </a:lnTo>
                      <a:lnTo>
                        <a:pt x="688561" y="172338"/>
                      </a:lnTo>
                      <a:lnTo>
                        <a:pt x="697415" y="170987"/>
                      </a:lnTo>
                      <a:close/>
                    </a:path>
                  </a:pathLst>
                </a:custGeom>
                <a:gradFill>
                  <a:gsLst>
                    <a:gs pos="0">
                      <a:schemeClr val="bg1"/>
                    </a:gs>
                    <a:gs pos="100000">
                      <a:srgbClr val="E2E2E2"/>
                    </a:gs>
                  </a:gsLst>
                  <a:lin ang="2700000" scaled="1"/>
                </a:gradFill>
                <a:ln>
                  <a:noFill/>
                </a:ln>
                <a:effectLst>
                  <a:outerShdw blurRad="190500" dist="889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86" name="椭圆 85"/>
                <p:cNvSpPr/>
                <p:nvPr/>
              </p:nvSpPr>
              <p:spPr>
                <a:xfrm>
                  <a:off x="5189938" y="1995474"/>
                  <a:ext cx="1129900" cy="1129900"/>
                </a:xfrm>
                <a:prstGeom prst="ellipse">
                  <a:avLst/>
                </a:prstGeom>
                <a:solidFill>
                  <a:srgbClr val="23363D"/>
                </a:solidFill>
                <a:ln w="22225">
                  <a:gradFill flip="none" rotWithShape="1">
                    <a:gsLst>
                      <a:gs pos="0">
                        <a:srgbClr val="CDCDCD"/>
                      </a:gs>
                      <a:gs pos="100000">
                        <a:schemeClr val="bg1"/>
                      </a:gs>
                    </a:gsLst>
                    <a:lin ang="2700000" scaled="1"/>
                  </a:gradFill>
                </a:ln>
                <a:effectLst>
                  <a:innerShdw blurRad="88900" dist="38100" dir="13500000">
                    <a:prstClr val="black">
                      <a:alpha val="4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sp>
              <p:nvSpPr>
                <p:cNvPr id="87" name="椭圆 86"/>
                <p:cNvSpPr/>
                <p:nvPr/>
              </p:nvSpPr>
              <p:spPr>
                <a:xfrm>
                  <a:off x="5266822" y="2076686"/>
                  <a:ext cx="976134" cy="976135"/>
                </a:xfrm>
                <a:prstGeom prst="ellipse">
                  <a:avLst/>
                </a:prstGeom>
                <a:gradFill>
                  <a:gsLst>
                    <a:gs pos="0">
                      <a:schemeClr val="bg1">
                        <a:lumMod val="85000"/>
                      </a:schemeClr>
                    </a:gs>
                    <a:gs pos="100000">
                      <a:schemeClr val="bg1"/>
                    </a:gs>
                  </a:gsLst>
                  <a:lin ang="2700000" scaled="1"/>
                </a:gradFill>
                <a:ln w="19050">
                  <a:gradFill flip="none" rotWithShape="1">
                    <a:gsLst>
                      <a:gs pos="100000">
                        <a:srgbClr val="CDCDCD"/>
                      </a:gs>
                      <a:gs pos="0">
                        <a:schemeClr val="bg1"/>
                      </a:gs>
                    </a:gsLst>
                    <a:lin ang="2700000" scaled="1"/>
                  </a:grad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400"/>
                </a:p>
              </p:txBody>
            </p:sp>
          </p:grpSp>
          <p:sp>
            <p:nvSpPr>
              <p:cNvPr id="84" name="KSO_Shape"/>
              <p:cNvSpPr/>
              <p:nvPr/>
            </p:nvSpPr>
            <p:spPr bwMode="auto">
              <a:xfrm>
                <a:off x="6622155" y="4500001"/>
                <a:ext cx="452387" cy="447329"/>
              </a:xfrm>
              <a:custGeom>
                <a:gdLst>
                  <a:gd name="T0" fmla="*/ 615878 w 2390775"/>
                  <a:gd name="T1" fmla="*/ 1467970 h 2365376"/>
                  <a:gd name="T2" fmla="*/ 587250 w 2390775"/>
                  <a:gd name="T3" fmla="*/ 1401697 h 2365376"/>
                  <a:gd name="T4" fmla="*/ 1282649 w 2390775"/>
                  <a:gd name="T5" fmla="*/ 1393474 h 2365376"/>
                  <a:gd name="T6" fmla="*/ 1180915 w 2390775"/>
                  <a:gd name="T7" fmla="*/ 1446870 h 2365376"/>
                  <a:gd name="T8" fmla="*/ 1210073 w 2390775"/>
                  <a:gd name="T9" fmla="*/ 1382167 h 2365376"/>
                  <a:gd name="T10" fmla="*/ 653657 w 2390775"/>
                  <a:gd name="T11" fmla="*/ 1314699 h 2365376"/>
                  <a:gd name="T12" fmla="*/ 646041 w 2390775"/>
                  <a:gd name="T13" fmla="*/ 1180275 h 2365376"/>
                  <a:gd name="T14" fmla="*/ 589870 w 2390775"/>
                  <a:gd name="T15" fmla="*/ 1105327 h 2365376"/>
                  <a:gd name="T16" fmla="*/ 599516 w 2390775"/>
                  <a:gd name="T17" fmla="*/ 1141280 h 2365376"/>
                  <a:gd name="T18" fmla="*/ 579914 w 2390775"/>
                  <a:gd name="T19" fmla="*/ 1158779 h 2365376"/>
                  <a:gd name="T20" fmla="*/ 541333 w 2390775"/>
                  <a:gd name="T21" fmla="*/ 1105965 h 2365376"/>
                  <a:gd name="T22" fmla="*/ 1137260 w 2390775"/>
                  <a:gd name="T23" fmla="*/ 1009231 h 2365376"/>
                  <a:gd name="T24" fmla="*/ 1143562 w 2390775"/>
                  <a:gd name="T25" fmla="*/ 1026145 h 2365376"/>
                  <a:gd name="T26" fmla="*/ 1096615 w 2390775"/>
                  <a:gd name="T27" fmla="*/ 1069549 h 2365376"/>
                  <a:gd name="T28" fmla="*/ 1102602 w 2390775"/>
                  <a:gd name="T29" fmla="*/ 1001572 h 2365376"/>
                  <a:gd name="T30" fmla="*/ 972739 w 2390775"/>
                  <a:gd name="T31" fmla="*/ 835988 h 2365376"/>
                  <a:gd name="T32" fmla="*/ 989500 w 2390775"/>
                  <a:gd name="T33" fmla="*/ 1138672 h 2365376"/>
                  <a:gd name="T34" fmla="*/ 639427 w 2390775"/>
                  <a:gd name="T35" fmla="*/ 1423644 h 2365376"/>
                  <a:gd name="T36" fmla="*/ 599898 w 2390775"/>
                  <a:gd name="T37" fmla="*/ 1003302 h 2365376"/>
                  <a:gd name="T38" fmla="*/ 529694 w 2390775"/>
                  <a:gd name="T39" fmla="*/ 1090596 h 2365376"/>
                  <a:gd name="T40" fmla="*/ 602428 w 2390775"/>
                  <a:gd name="T41" fmla="*/ 868249 h 2365376"/>
                  <a:gd name="T42" fmla="*/ 861740 w 2390775"/>
                  <a:gd name="T43" fmla="*/ 924231 h 2365376"/>
                  <a:gd name="T44" fmla="*/ 755609 w 2390775"/>
                  <a:gd name="T45" fmla="*/ 542052 h 2365376"/>
                  <a:gd name="T46" fmla="*/ 929665 w 2390775"/>
                  <a:gd name="T47" fmla="*/ 525915 h 2365376"/>
                  <a:gd name="T48" fmla="*/ 909019 w 2390775"/>
                  <a:gd name="T49" fmla="*/ 571798 h 2365376"/>
                  <a:gd name="T50" fmla="*/ 936652 w 2390775"/>
                  <a:gd name="T51" fmla="*/ 586353 h 2365376"/>
                  <a:gd name="T52" fmla="*/ 928394 w 2390775"/>
                  <a:gd name="T53" fmla="*/ 688879 h 2365376"/>
                  <a:gd name="T54" fmla="*/ 840414 w 2390775"/>
                  <a:gd name="T55" fmla="*/ 772101 h 2365376"/>
                  <a:gd name="T56" fmla="*/ 742269 w 2390775"/>
                  <a:gd name="T57" fmla="*/ 675588 h 2365376"/>
                  <a:gd name="T58" fmla="*/ 738139 w 2390775"/>
                  <a:gd name="T59" fmla="*/ 608504 h 2365376"/>
                  <a:gd name="T60" fmla="*/ 761643 w 2390775"/>
                  <a:gd name="T61" fmla="*/ 510093 h 2365376"/>
                  <a:gd name="T62" fmla="*/ 617010 w 2390775"/>
                  <a:gd name="T63" fmla="*/ 449064 h 2365376"/>
                  <a:gd name="T64" fmla="*/ 350272 w 2390775"/>
                  <a:gd name="T65" fmla="*/ 638327 h 2365376"/>
                  <a:gd name="T66" fmla="*/ 215163 w 2390775"/>
                  <a:gd name="T67" fmla="*/ 939947 h 2365376"/>
                  <a:gd name="T68" fmla="*/ 256613 w 2390775"/>
                  <a:gd name="T69" fmla="*/ 1277331 h 2365376"/>
                  <a:gd name="T70" fmla="*/ 458486 w 2390775"/>
                  <a:gd name="T71" fmla="*/ 1534008 h 2365376"/>
                  <a:gd name="T72" fmla="*/ 767308 w 2390775"/>
                  <a:gd name="T73" fmla="*/ 1655225 h 2365376"/>
                  <a:gd name="T74" fmla="*/ 1101127 w 2390775"/>
                  <a:gd name="T75" fmla="*/ 1596674 h 2365376"/>
                  <a:gd name="T76" fmla="*/ 1347614 w 2390775"/>
                  <a:gd name="T77" fmla="*/ 1383040 h 2365376"/>
                  <a:gd name="T78" fmla="*/ 1453614 w 2390775"/>
                  <a:gd name="T79" fmla="*/ 1066861 h 2365376"/>
                  <a:gd name="T80" fmla="*/ 1378939 w 2390775"/>
                  <a:gd name="T81" fmla="*/ 738024 h 2365376"/>
                  <a:gd name="T82" fmla="*/ 1153652 w 2390775"/>
                  <a:gd name="T83" fmla="*/ 501602 h 2365376"/>
                  <a:gd name="T84" fmla="*/ 831224 w 2390775"/>
                  <a:gd name="T85" fmla="*/ 411085 h 2365376"/>
                  <a:gd name="T86" fmla="*/ 989432 w 2390775"/>
                  <a:gd name="T87" fmla="*/ 315187 h 2365376"/>
                  <a:gd name="T88" fmla="*/ 1471649 w 2390775"/>
                  <a:gd name="T89" fmla="*/ 671876 h 2365376"/>
                  <a:gd name="T90" fmla="*/ 1554866 w 2390775"/>
                  <a:gd name="T91" fmla="*/ 1171938 h 2365376"/>
                  <a:gd name="T92" fmla="*/ 1239716 w 2390775"/>
                  <a:gd name="T93" fmla="*/ 1647313 h 2365376"/>
                  <a:gd name="T94" fmla="*/ 646121 w 2390775"/>
                  <a:gd name="T95" fmla="*/ 1748275 h 2365376"/>
                  <a:gd name="T96" fmla="*/ 110112 w 2390775"/>
                  <a:gd name="T97" fmla="*/ 1186813 h 2365376"/>
                  <a:gd name="T98" fmla="*/ 251551 w 2390775"/>
                  <a:gd name="T99" fmla="*/ 580725 h 2365376"/>
                  <a:gd name="T100" fmla="*/ 1549044 w 2390775"/>
                  <a:gd name="T101" fmla="*/ 160116 h 2365376"/>
                  <a:gd name="T102" fmla="*/ 1461002 w 2390775"/>
                  <a:gd name="T103" fmla="*/ 284475 h 2365376"/>
                  <a:gd name="T104" fmla="*/ 1550307 w 2390775"/>
                  <a:gd name="T105" fmla="*/ 426554 h 2365376"/>
                  <a:gd name="T106" fmla="*/ 1719764 w 2390775"/>
                  <a:gd name="T107" fmla="*/ 380038 h 2365376"/>
                  <a:gd name="T108" fmla="*/ 1735543 w 2390775"/>
                  <a:gd name="T109" fmla="*/ 232579 h 2365376"/>
                  <a:gd name="T110" fmla="*/ 1705909 w 2390775"/>
                  <a:gd name="T111" fmla="*/ 94508 h 2365376"/>
                  <a:gd name="T112" fmla="*/ 1774050 w 2390775"/>
                  <a:gd name="T113" fmla="*/ 148403 h 2365376"/>
                  <a:gd name="T114" fmla="*/ 1781614 w 2390775"/>
                  <a:gd name="T115" fmla="*/ 428769 h 2365376"/>
                  <a:gd name="T116" fmla="*/ 1600166 w 2390775"/>
                  <a:gd name="T117" fmla="*/ 516104 h 2365376"/>
                  <a:gd name="T118" fmla="*/ 1452167 w 2390775"/>
                  <a:gd name="T119" fmla="*/ 455349 h 2365376"/>
                  <a:gd name="T120" fmla="*/ 1310478 w 2390775"/>
                  <a:gd name="T121" fmla="*/ 259477 h 2365376"/>
                  <a:gd name="T122" fmla="*/ 1562614 w 2390775"/>
                  <a:gd name="T123" fmla="*/ 74046 h 236537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0" t="0" r="r" b="b"/>
                <a:pathLst>
                  <a:path w="2390775" h="2365376">
                    <a:moveTo>
                      <a:pt x="761351" y="1739900"/>
                    </a:moveTo>
                    <a:lnTo>
                      <a:pt x="791690" y="1805294"/>
                    </a:lnTo>
                    <a:lnTo>
                      <a:pt x="794883" y="1808051"/>
                    </a:lnTo>
                    <a:lnTo>
                      <a:pt x="797278" y="1811991"/>
                    </a:lnTo>
                    <a:lnTo>
                      <a:pt x="800871" y="1817112"/>
                    </a:lnTo>
                    <a:lnTo>
                      <a:pt x="803266" y="1822233"/>
                    </a:lnTo>
                    <a:lnTo>
                      <a:pt x="804065" y="1825384"/>
                    </a:lnTo>
                    <a:lnTo>
                      <a:pt x="804863" y="1828536"/>
                    </a:lnTo>
                    <a:lnTo>
                      <a:pt x="804863" y="1831687"/>
                    </a:lnTo>
                    <a:lnTo>
                      <a:pt x="804863" y="1834839"/>
                    </a:lnTo>
                    <a:lnTo>
                      <a:pt x="804065" y="1837990"/>
                    </a:lnTo>
                    <a:lnTo>
                      <a:pt x="802867" y="1841142"/>
                    </a:lnTo>
                    <a:lnTo>
                      <a:pt x="801670" y="1842718"/>
                    </a:lnTo>
                    <a:lnTo>
                      <a:pt x="799674" y="1844687"/>
                    </a:lnTo>
                    <a:lnTo>
                      <a:pt x="797278" y="1845475"/>
                    </a:lnTo>
                    <a:lnTo>
                      <a:pt x="794484" y="1845869"/>
                    </a:lnTo>
                    <a:lnTo>
                      <a:pt x="790891" y="1846263"/>
                    </a:lnTo>
                    <a:lnTo>
                      <a:pt x="787698" y="1845869"/>
                    </a:lnTo>
                    <a:lnTo>
                      <a:pt x="784105" y="1845475"/>
                    </a:lnTo>
                    <a:lnTo>
                      <a:pt x="780512" y="1844293"/>
                    </a:lnTo>
                    <a:lnTo>
                      <a:pt x="776520" y="1842718"/>
                    </a:lnTo>
                    <a:lnTo>
                      <a:pt x="772927" y="1841142"/>
                    </a:lnTo>
                    <a:lnTo>
                      <a:pt x="768935" y="1839172"/>
                    </a:lnTo>
                    <a:lnTo>
                      <a:pt x="765343" y="1836809"/>
                    </a:lnTo>
                    <a:lnTo>
                      <a:pt x="761750" y="1834051"/>
                    </a:lnTo>
                    <a:lnTo>
                      <a:pt x="758955" y="1831294"/>
                    </a:lnTo>
                    <a:lnTo>
                      <a:pt x="756161" y="1827748"/>
                    </a:lnTo>
                    <a:lnTo>
                      <a:pt x="754165" y="1824597"/>
                    </a:lnTo>
                    <a:lnTo>
                      <a:pt x="748975" y="1815536"/>
                    </a:lnTo>
                    <a:lnTo>
                      <a:pt x="745782" y="1808839"/>
                    </a:lnTo>
                    <a:lnTo>
                      <a:pt x="743387" y="1803718"/>
                    </a:lnTo>
                    <a:lnTo>
                      <a:pt x="742588" y="1799385"/>
                    </a:lnTo>
                    <a:lnTo>
                      <a:pt x="742588" y="1795051"/>
                    </a:lnTo>
                    <a:lnTo>
                      <a:pt x="743387" y="1790718"/>
                    </a:lnTo>
                    <a:lnTo>
                      <a:pt x="746181" y="1778112"/>
                    </a:lnTo>
                    <a:lnTo>
                      <a:pt x="746979" y="1774173"/>
                    </a:lnTo>
                    <a:lnTo>
                      <a:pt x="746979" y="1772203"/>
                    </a:lnTo>
                    <a:lnTo>
                      <a:pt x="746181" y="1771021"/>
                    </a:lnTo>
                    <a:lnTo>
                      <a:pt x="745383" y="1770627"/>
                    </a:lnTo>
                    <a:lnTo>
                      <a:pt x="742987" y="1770627"/>
                    </a:lnTo>
                    <a:lnTo>
                      <a:pt x="742189" y="1770233"/>
                    </a:lnTo>
                    <a:lnTo>
                      <a:pt x="741790" y="1769839"/>
                    </a:lnTo>
                    <a:lnTo>
                      <a:pt x="738596" y="1761961"/>
                    </a:lnTo>
                    <a:lnTo>
                      <a:pt x="736999" y="1758021"/>
                    </a:lnTo>
                    <a:lnTo>
                      <a:pt x="736600" y="1756052"/>
                    </a:lnTo>
                    <a:lnTo>
                      <a:pt x="736600" y="1754476"/>
                    </a:lnTo>
                    <a:lnTo>
                      <a:pt x="742189" y="1750536"/>
                    </a:lnTo>
                    <a:lnTo>
                      <a:pt x="747379" y="1747385"/>
                    </a:lnTo>
                    <a:lnTo>
                      <a:pt x="750971" y="1745021"/>
                    </a:lnTo>
                    <a:lnTo>
                      <a:pt x="754165" y="1743839"/>
                    </a:lnTo>
                    <a:lnTo>
                      <a:pt x="758556" y="1741870"/>
                    </a:lnTo>
                    <a:lnTo>
                      <a:pt x="759754" y="1741870"/>
                    </a:lnTo>
                    <a:lnTo>
                      <a:pt x="761351" y="1739900"/>
                    </a:lnTo>
                    <a:close/>
                    <a:moveTo>
                      <a:pt x="1554438" y="1730375"/>
                    </a:moveTo>
                    <a:lnTo>
                      <a:pt x="1565575" y="1730375"/>
                    </a:lnTo>
                    <a:lnTo>
                      <a:pt x="1575916" y="1730375"/>
                    </a:lnTo>
                    <a:lnTo>
                      <a:pt x="1586258" y="1731163"/>
                    </a:lnTo>
                    <a:lnTo>
                      <a:pt x="1591031" y="1731951"/>
                    </a:lnTo>
                    <a:lnTo>
                      <a:pt x="1595008" y="1733133"/>
                    </a:lnTo>
                    <a:lnTo>
                      <a:pt x="1598986" y="1734314"/>
                    </a:lnTo>
                    <a:lnTo>
                      <a:pt x="1602168" y="1735890"/>
                    </a:lnTo>
                    <a:lnTo>
                      <a:pt x="1605350" y="1737860"/>
                    </a:lnTo>
                    <a:lnTo>
                      <a:pt x="1607339" y="1739830"/>
                    </a:lnTo>
                    <a:lnTo>
                      <a:pt x="1608929" y="1741799"/>
                    </a:lnTo>
                    <a:lnTo>
                      <a:pt x="1609725" y="1744951"/>
                    </a:lnTo>
                    <a:lnTo>
                      <a:pt x="1609725" y="1747708"/>
                    </a:lnTo>
                    <a:lnTo>
                      <a:pt x="1608929" y="1751648"/>
                    </a:lnTo>
                    <a:lnTo>
                      <a:pt x="1607339" y="1755193"/>
                    </a:lnTo>
                    <a:lnTo>
                      <a:pt x="1604554" y="1759920"/>
                    </a:lnTo>
                    <a:lnTo>
                      <a:pt x="1600577" y="1764648"/>
                    </a:lnTo>
                    <a:lnTo>
                      <a:pt x="1595804" y="1769769"/>
                    </a:lnTo>
                    <a:lnTo>
                      <a:pt x="1589042" y="1776072"/>
                    </a:lnTo>
                    <a:lnTo>
                      <a:pt x="1582678" y="1781193"/>
                    </a:lnTo>
                    <a:lnTo>
                      <a:pt x="1576314" y="1786314"/>
                    </a:lnTo>
                    <a:lnTo>
                      <a:pt x="1570348" y="1790647"/>
                    </a:lnTo>
                    <a:lnTo>
                      <a:pt x="1563586" y="1794193"/>
                    </a:lnTo>
                    <a:lnTo>
                      <a:pt x="1557222" y="1797738"/>
                    </a:lnTo>
                    <a:lnTo>
                      <a:pt x="1550461" y="1800496"/>
                    </a:lnTo>
                    <a:lnTo>
                      <a:pt x="1544097" y="1802466"/>
                    </a:lnTo>
                    <a:lnTo>
                      <a:pt x="1537733" y="1804829"/>
                    </a:lnTo>
                    <a:lnTo>
                      <a:pt x="1530971" y="1806799"/>
                    </a:lnTo>
                    <a:lnTo>
                      <a:pt x="1524607" y="1807981"/>
                    </a:lnTo>
                    <a:lnTo>
                      <a:pt x="1518243" y="1809163"/>
                    </a:lnTo>
                    <a:lnTo>
                      <a:pt x="1505117" y="1811132"/>
                    </a:lnTo>
                    <a:lnTo>
                      <a:pt x="1491992" y="1812314"/>
                    </a:lnTo>
                    <a:lnTo>
                      <a:pt x="1486026" y="1813102"/>
                    </a:lnTo>
                    <a:lnTo>
                      <a:pt x="1483241" y="1813890"/>
                    </a:lnTo>
                    <a:lnTo>
                      <a:pt x="1482048" y="1814678"/>
                    </a:lnTo>
                    <a:lnTo>
                      <a:pt x="1481253" y="1815072"/>
                    </a:lnTo>
                    <a:lnTo>
                      <a:pt x="1480855" y="1815859"/>
                    </a:lnTo>
                    <a:lnTo>
                      <a:pt x="1480855" y="1817041"/>
                    </a:lnTo>
                    <a:lnTo>
                      <a:pt x="1481253" y="1818617"/>
                    </a:lnTo>
                    <a:lnTo>
                      <a:pt x="1482048" y="1819799"/>
                    </a:lnTo>
                    <a:lnTo>
                      <a:pt x="1482048" y="1821375"/>
                    </a:lnTo>
                    <a:lnTo>
                      <a:pt x="1482048" y="1821769"/>
                    </a:lnTo>
                    <a:lnTo>
                      <a:pt x="1480855" y="1822556"/>
                    </a:lnTo>
                    <a:lnTo>
                      <a:pt x="1471309" y="1830829"/>
                    </a:lnTo>
                    <a:lnTo>
                      <a:pt x="1465343" y="1834375"/>
                    </a:lnTo>
                    <a:lnTo>
                      <a:pt x="1463354" y="1835556"/>
                    </a:lnTo>
                    <a:lnTo>
                      <a:pt x="1461365" y="1836738"/>
                    </a:lnTo>
                    <a:lnTo>
                      <a:pt x="1452615" y="1830041"/>
                    </a:lnTo>
                    <a:lnTo>
                      <a:pt x="1445853" y="1824132"/>
                    </a:lnTo>
                    <a:lnTo>
                      <a:pt x="1440285" y="1819405"/>
                    </a:lnTo>
                    <a:lnTo>
                      <a:pt x="1437103" y="1815072"/>
                    </a:lnTo>
                    <a:lnTo>
                      <a:pt x="1434716" y="1812314"/>
                    </a:lnTo>
                    <a:lnTo>
                      <a:pt x="1433125" y="1810344"/>
                    </a:lnTo>
                    <a:lnTo>
                      <a:pt x="1432330" y="1808375"/>
                    </a:lnTo>
                    <a:lnTo>
                      <a:pt x="1428750" y="1806799"/>
                    </a:lnTo>
                    <a:lnTo>
                      <a:pt x="1512675" y="1734314"/>
                    </a:lnTo>
                    <a:lnTo>
                      <a:pt x="1518641" y="1733527"/>
                    </a:lnTo>
                    <a:lnTo>
                      <a:pt x="1533755" y="1731951"/>
                    </a:lnTo>
                    <a:lnTo>
                      <a:pt x="1543699" y="1731163"/>
                    </a:lnTo>
                    <a:lnTo>
                      <a:pt x="1554438" y="1730375"/>
                    </a:lnTo>
                    <a:close/>
                    <a:moveTo>
                      <a:pt x="588962" y="1535113"/>
                    </a:moveTo>
                    <a:lnTo>
                      <a:pt x="694496" y="1535113"/>
                    </a:lnTo>
                    <a:lnTo>
                      <a:pt x="694496" y="1557872"/>
                    </a:lnTo>
                    <a:lnTo>
                      <a:pt x="694894" y="1558271"/>
                    </a:lnTo>
                    <a:lnTo>
                      <a:pt x="696885" y="1560268"/>
                    </a:lnTo>
                    <a:lnTo>
                      <a:pt x="698478" y="1560667"/>
                    </a:lnTo>
                    <a:lnTo>
                      <a:pt x="700469" y="1561466"/>
                    </a:lnTo>
                    <a:lnTo>
                      <a:pt x="704053" y="1561865"/>
                    </a:lnTo>
                    <a:lnTo>
                      <a:pt x="707239" y="1561865"/>
                    </a:lnTo>
                    <a:lnTo>
                      <a:pt x="711222" y="1561865"/>
                    </a:lnTo>
                    <a:lnTo>
                      <a:pt x="714407" y="1561466"/>
                    </a:lnTo>
                    <a:lnTo>
                      <a:pt x="716797" y="1560667"/>
                    </a:lnTo>
                    <a:lnTo>
                      <a:pt x="718390" y="1560268"/>
                    </a:lnTo>
                    <a:lnTo>
                      <a:pt x="720381" y="1558271"/>
                    </a:lnTo>
                    <a:lnTo>
                      <a:pt x="720779" y="1557872"/>
                    </a:lnTo>
                    <a:lnTo>
                      <a:pt x="720779" y="1535113"/>
                    </a:lnTo>
                    <a:lnTo>
                      <a:pt x="820737" y="1535113"/>
                    </a:lnTo>
                    <a:lnTo>
                      <a:pt x="820737" y="1644117"/>
                    </a:lnTo>
                    <a:lnTo>
                      <a:pt x="820339" y="1648908"/>
                    </a:lnTo>
                    <a:lnTo>
                      <a:pt x="819144" y="1652901"/>
                    </a:lnTo>
                    <a:lnTo>
                      <a:pt x="816755" y="1656894"/>
                    </a:lnTo>
                    <a:lnTo>
                      <a:pt x="814365" y="1660088"/>
                    </a:lnTo>
                    <a:lnTo>
                      <a:pt x="810781" y="1663283"/>
                    </a:lnTo>
                    <a:lnTo>
                      <a:pt x="806799" y="1665279"/>
                    </a:lnTo>
                    <a:lnTo>
                      <a:pt x="802418" y="1666477"/>
                    </a:lnTo>
                    <a:lnTo>
                      <a:pt x="797639" y="1666876"/>
                    </a:lnTo>
                    <a:lnTo>
                      <a:pt x="612060" y="1666876"/>
                    </a:lnTo>
                    <a:lnTo>
                      <a:pt x="607281" y="1666477"/>
                    </a:lnTo>
                    <a:lnTo>
                      <a:pt x="602901" y="1665279"/>
                    </a:lnTo>
                    <a:lnTo>
                      <a:pt x="598918" y="1663283"/>
                    </a:lnTo>
                    <a:lnTo>
                      <a:pt x="595732" y="1660088"/>
                    </a:lnTo>
                    <a:lnTo>
                      <a:pt x="592546" y="1656894"/>
                    </a:lnTo>
                    <a:lnTo>
                      <a:pt x="590555" y="1652901"/>
                    </a:lnTo>
                    <a:lnTo>
                      <a:pt x="589360" y="1648908"/>
                    </a:lnTo>
                    <a:lnTo>
                      <a:pt x="588962" y="1644117"/>
                    </a:lnTo>
                    <a:lnTo>
                      <a:pt x="588962" y="1535113"/>
                    </a:lnTo>
                    <a:close/>
                    <a:moveTo>
                      <a:pt x="612060" y="1476375"/>
                    </a:moveTo>
                    <a:lnTo>
                      <a:pt x="797639" y="1476375"/>
                    </a:lnTo>
                    <a:lnTo>
                      <a:pt x="802418" y="1476769"/>
                    </a:lnTo>
                    <a:lnTo>
                      <a:pt x="806799" y="1477950"/>
                    </a:lnTo>
                    <a:lnTo>
                      <a:pt x="810781" y="1480312"/>
                    </a:lnTo>
                    <a:lnTo>
                      <a:pt x="814365" y="1483068"/>
                    </a:lnTo>
                    <a:lnTo>
                      <a:pt x="816755" y="1486611"/>
                    </a:lnTo>
                    <a:lnTo>
                      <a:pt x="819144" y="1490155"/>
                    </a:lnTo>
                    <a:lnTo>
                      <a:pt x="820339" y="1494485"/>
                    </a:lnTo>
                    <a:lnTo>
                      <a:pt x="820737" y="1498816"/>
                    </a:lnTo>
                    <a:lnTo>
                      <a:pt x="820737" y="1525588"/>
                    </a:lnTo>
                    <a:lnTo>
                      <a:pt x="588962" y="1525588"/>
                    </a:lnTo>
                    <a:lnTo>
                      <a:pt x="588962" y="1498816"/>
                    </a:lnTo>
                    <a:lnTo>
                      <a:pt x="589360" y="1494485"/>
                    </a:lnTo>
                    <a:lnTo>
                      <a:pt x="590555" y="1490155"/>
                    </a:lnTo>
                    <a:lnTo>
                      <a:pt x="592546" y="1486611"/>
                    </a:lnTo>
                    <a:lnTo>
                      <a:pt x="595732" y="1483068"/>
                    </a:lnTo>
                    <a:lnTo>
                      <a:pt x="598918" y="1480312"/>
                    </a:lnTo>
                    <a:lnTo>
                      <a:pt x="602901" y="1477950"/>
                    </a:lnTo>
                    <a:lnTo>
                      <a:pt x="607281" y="1476769"/>
                    </a:lnTo>
                    <a:lnTo>
                      <a:pt x="612060" y="1476375"/>
                    </a:lnTo>
                    <a:close/>
                    <a:moveTo>
                      <a:pt x="725449" y="1381125"/>
                    </a:moveTo>
                    <a:lnTo>
                      <a:pt x="730525" y="1381524"/>
                    </a:lnTo>
                    <a:lnTo>
                      <a:pt x="732087" y="1381524"/>
                    </a:lnTo>
                    <a:lnTo>
                      <a:pt x="734430" y="1382322"/>
                    </a:lnTo>
                    <a:lnTo>
                      <a:pt x="737554" y="1384317"/>
                    </a:lnTo>
                    <a:lnTo>
                      <a:pt x="740287" y="1386312"/>
                    </a:lnTo>
                    <a:lnTo>
                      <a:pt x="743411" y="1389505"/>
                    </a:lnTo>
                    <a:lnTo>
                      <a:pt x="746535" y="1393096"/>
                    </a:lnTo>
                    <a:lnTo>
                      <a:pt x="749659" y="1397486"/>
                    </a:lnTo>
                    <a:lnTo>
                      <a:pt x="755906" y="1407063"/>
                    </a:lnTo>
                    <a:lnTo>
                      <a:pt x="761373" y="1417837"/>
                    </a:lnTo>
                    <a:lnTo>
                      <a:pt x="766059" y="1427813"/>
                    </a:lnTo>
                    <a:lnTo>
                      <a:pt x="769182" y="1437390"/>
                    </a:lnTo>
                    <a:lnTo>
                      <a:pt x="770744" y="1441780"/>
                    </a:lnTo>
                    <a:lnTo>
                      <a:pt x="771525" y="1445770"/>
                    </a:lnTo>
                    <a:lnTo>
                      <a:pt x="771525" y="1448164"/>
                    </a:lnTo>
                    <a:lnTo>
                      <a:pt x="771525" y="1450159"/>
                    </a:lnTo>
                    <a:lnTo>
                      <a:pt x="770744" y="1451357"/>
                    </a:lnTo>
                    <a:lnTo>
                      <a:pt x="769182" y="1452155"/>
                    </a:lnTo>
                    <a:lnTo>
                      <a:pt x="768011" y="1452155"/>
                    </a:lnTo>
                    <a:lnTo>
                      <a:pt x="766449" y="1450958"/>
                    </a:lnTo>
                    <a:lnTo>
                      <a:pt x="764887" y="1449760"/>
                    </a:lnTo>
                    <a:lnTo>
                      <a:pt x="762544" y="1448563"/>
                    </a:lnTo>
                    <a:lnTo>
                      <a:pt x="759030" y="1444174"/>
                    </a:lnTo>
                    <a:lnTo>
                      <a:pt x="755516" y="1439784"/>
                    </a:lnTo>
                    <a:lnTo>
                      <a:pt x="753173" y="1434996"/>
                    </a:lnTo>
                    <a:lnTo>
                      <a:pt x="752392" y="1433400"/>
                    </a:lnTo>
                    <a:lnTo>
                      <a:pt x="752392" y="1431404"/>
                    </a:lnTo>
                    <a:lnTo>
                      <a:pt x="752001" y="1428611"/>
                    </a:lnTo>
                    <a:lnTo>
                      <a:pt x="750830" y="1426616"/>
                    </a:lnTo>
                    <a:lnTo>
                      <a:pt x="748878" y="1425419"/>
                    </a:lnTo>
                    <a:lnTo>
                      <a:pt x="746925" y="1425020"/>
                    </a:lnTo>
                    <a:lnTo>
                      <a:pt x="746144" y="1425419"/>
                    </a:lnTo>
                    <a:lnTo>
                      <a:pt x="745363" y="1425818"/>
                    </a:lnTo>
                    <a:lnTo>
                      <a:pt x="744582" y="1426616"/>
                    </a:lnTo>
                    <a:lnTo>
                      <a:pt x="743411" y="1427414"/>
                    </a:lnTo>
                    <a:lnTo>
                      <a:pt x="742630" y="1428611"/>
                    </a:lnTo>
                    <a:lnTo>
                      <a:pt x="742240" y="1430207"/>
                    </a:lnTo>
                    <a:lnTo>
                      <a:pt x="741849" y="1432602"/>
                    </a:lnTo>
                    <a:lnTo>
                      <a:pt x="741849" y="1434597"/>
                    </a:lnTo>
                    <a:lnTo>
                      <a:pt x="741459" y="1439385"/>
                    </a:lnTo>
                    <a:lnTo>
                      <a:pt x="740678" y="1443376"/>
                    </a:lnTo>
                    <a:lnTo>
                      <a:pt x="739897" y="1445371"/>
                    </a:lnTo>
                    <a:lnTo>
                      <a:pt x="739116" y="1446967"/>
                    </a:lnTo>
                    <a:lnTo>
                      <a:pt x="737944" y="1448164"/>
                    </a:lnTo>
                    <a:lnTo>
                      <a:pt x="735992" y="1449361"/>
                    </a:lnTo>
                    <a:lnTo>
                      <a:pt x="734430" y="1450558"/>
                    </a:lnTo>
                    <a:lnTo>
                      <a:pt x="732868" y="1452155"/>
                    </a:lnTo>
                    <a:lnTo>
                      <a:pt x="730525" y="1452953"/>
                    </a:lnTo>
                    <a:lnTo>
                      <a:pt x="727792" y="1453352"/>
                    </a:lnTo>
                    <a:lnTo>
                      <a:pt x="721935" y="1454150"/>
                    </a:lnTo>
                    <a:lnTo>
                      <a:pt x="715297" y="1454150"/>
                    </a:lnTo>
                    <a:lnTo>
                      <a:pt x="712173" y="1453751"/>
                    </a:lnTo>
                    <a:lnTo>
                      <a:pt x="709049" y="1452953"/>
                    </a:lnTo>
                    <a:lnTo>
                      <a:pt x="706706" y="1452155"/>
                    </a:lnTo>
                    <a:lnTo>
                      <a:pt x="703973" y="1450558"/>
                    </a:lnTo>
                    <a:lnTo>
                      <a:pt x="701240" y="1448962"/>
                    </a:lnTo>
                    <a:lnTo>
                      <a:pt x="699287" y="1447366"/>
                    </a:lnTo>
                    <a:lnTo>
                      <a:pt x="694992" y="1442977"/>
                    </a:lnTo>
                    <a:lnTo>
                      <a:pt x="691478" y="1438188"/>
                    </a:lnTo>
                    <a:lnTo>
                      <a:pt x="687963" y="1432602"/>
                    </a:lnTo>
                    <a:lnTo>
                      <a:pt x="685230" y="1427015"/>
                    </a:lnTo>
                    <a:lnTo>
                      <a:pt x="682497" y="1421029"/>
                    </a:lnTo>
                    <a:lnTo>
                      <a:pt x="680544" y="1415044"/>
                    </a:lnTo>
                    <a:lnTo>
                      <a:pt x="678982" y="1409058"/>
                    </a:lnTo>
                    <a:lnTo>
                      <a:pt x="676249" y="1399082"/>
                    </a:lnTo>
                    <a:lnTo>
                      <a:pt x="675078" y="1392298"/>
                    </a:lnTo>
                    <a:lnTo>
                      <a:pt x="674687" y="1389106"/>
                    </a:lnTo>
                    <a:lnTo>
                      <a:pt x="674687" y="1388707"/>
                    </a:lnTo>
                    <a:lnTo>
                      <a:pt x="675078" y="1388308"/>
                    </a:lnTo>
                    <a:lnTo>
                      <a:pt x="676249" y="1387909"/>
                    </a:lnTo>
                    <a:lnTo>
                      <a:pt x="679373" y="1387111"/>
                    </a:lnTo>
                    <a:lnTo>
                      <a:pt x="683278" y="1385913"/>
                    </a:lnTo>
                    <a:lnTo>
                      <a:pt x="689525" y="1384716"/>
                    </a:lnTo>
                    <a:lnTo>
                      <a:pt x="698897" y="1383120"/>
                    </a:lnTo>
                    <a:lnTo>
                      <a:pt x="715297" y="1381524"/>
                    </a:lnTo>
                    <a:lnTo>
                      <a:pt x="725449" y="1381125"/>
                    </a:lnTo>
                    <a:close/>
                    <a:moveTo>
                      <a:pt x="1433588" y="1247775"/>
                    </a:moveTo>
                    <a:lnTo>
                      <a:pt x="1439124" y="1247775"/>
                    </a:lnTo>
                    <a:lnTo>
                      <a:pt x="1444264" y="1248175"/>
                    </a:lnTo>
                    <a:lnTo>
                      <a:pt x="1448614" y="1248976"/>
                    </a:lnTo>
                    <a:lnTo>
                      <a:pt x="1451382" y="1249776"/>
                    </a:lnTo>
                    <a:lnTo>
                      <a:pt x="1453359" y="1250977"/>
                    </a:lnTo>
                    <a:lnTo>
                      <a:pt x="1454150" y="1252178"/>
                    </a:lnTo>
                    <a:lnTo>
                      <a:pt x="1454150" y="1253779"/>
                    </a:lnTo>
                    <a:lnTo>
                      <a:pt x="1453359" y="1255380"/>
                    </a:lnTo>
                    <a:lnTo>
                      <a:pt x="1452173" y="1256981"/>
                    </a:lnTo>
                    <a:lnTo>
                      <a:pt x="1450196" y="1258582"/>
                    </a:lnTo>
                    <a:lnTo>
                      <a:pt x="1447428" y="1260183"/>
                    </a:lnTo>
                    <a:lnTo>
                      <a:pt x="1441892" y="1262985"/>
                    </a:lnTo>
                    <a:lnTo>
                      <a:pt x="1435565" y="1264986"/>
                    </a:lnTo>
                    <a:lnTo>
                      <a:pt x="1432402" y="1265387"/>
                    </a:lnTo>
                    <a:lnTo>
                      <a:pt x="1429634" y="1265787"/>
                    </a:lnTo>
                    <a:lnTo>
                      <a:pt x="1427261" y="1265787"/>
                    </a:lnTo>
                    <a:lnTo>
                      <a:pt x="1425284" y="1265387"/>
                    </a:lnTo>
                    <a:lnTo>
                      <a:pt x="1423703" y="1264986"/>
                    </a:lnTo>
                    <a:lnTo>
                      <a:pt x="1422516" y="1264586"/>
                    </a:lnTo>
                    <a:lnTo>
                      <a:pt x="1420539" y="1264586"/>
                    </a:lnTo>
                    <a:lnTo>
                      <a:pt x="1419353" y="1264986"/>
                    </a:lnTo>
                    <a:lnTo>
                      <a:pt x="1418562" y="1265787"/>
                    </a:lnTo>
                    <a:lnTo>
                      <a:pt x="1417376" y="1266588"/>
                    </a:lnTo>
                    <a:lnTo>
                      <a:pt x="1416980" y="1267388"/>
                    </a:lnTo>
                    <a:lnTo>
                      <a:pt x="1416585" y="1268589"/>
                    </a:lnTo>
                    <a:lnTo>
                      <a:pt x="1416190" y="1269790"/>
                    </a:lnTo>
                    <a:lnTo>
                      <a:pt x="1416585" y="1270990"/>
                    </a:lnTo>
                    <a:lnTo>
                      <a:pt x="1416585" y="1272191"/>
                    </a:lnTo>
                    <a:lnTo>
                      <a:pt x="1417376" y="1273392"/>
                    </a:lnTo>
                    <a:lnTo>
                      <a:pt x="1418562" y="1274993"/>
                    </a:lnTo>
                    <a:lnTo>
                      <a:pt x="1419748" y="1276194"/>
                    </a:lnTo>
                    <a:lnTo>
                      <a:pt x="1422121" y="1277395"/>
                    </a:lnTo>
                    <a:lnTo>
                      <a:pt x="1424098" y="1278596"/>
                    </a:lnTo>
                    <a:lnTo>
                      <a:pt x="1428843" y="1280597"/>
                    </a:lnTo>
                    <a:lnTo>
                      <a:pt x="1430820" y="1282198"/>
                    </a:lnTo>
                    <a:lnTo>
                      <a:pt x="1432402" y="1283799"/>
                    </a:lnTo>
                    <a:lnTo>
                      <a:pt x="1433588" y="1285000"/>
                    </a:lnTo>
                    <a:lnTo>
                      <a:pt x="1435170" y="1287001"/>
                    </a:lnTo>
                    <a:lnTo>
                      <a:pt x="1436356" y="1289003"/>
                    </a:lnTo>
                    <a:lnTo>
                      <a:pt x="1436751" y="1291404"/>
                    </a:lnTo>
                    <a:lnTo>
                      <a:pt x="1437542" y="1293406"/>
                    </a:lnTo>
                    <a:lnTo>
                      <a:pt x="1437542" y="1296608"/>
                    </a:lnTo>
                    <a:lnTo>
                      <a:pt x="1437542" y="1299009"/>
                    </a:lnTo>
                    <a:lnTo>
                      <a:pt x="1437147" y="1302612"/>
                    </a:lnTo>
                    <a:lnTo>
                      <a:pt x="1436356" y="1305414"/>
                    </a:lnTo>
                    <a:lnTo>
                      <a:pt x="1435170" y="1309416"/>
                    </a:lnTo>
                    <a:lnTo>
                      <a:pt x="1431611" y="1317422"/>
                    </a:lnTo>
                    <a:lnTo>
                      <a:pt x="1430029" y="1320624"/>
                    </a:lnTo>
                    <a:lnTo>
                      <a:pt x="1428052" y="1323826"/>
                    </a:lnTo>
                    <a:lnTo>
                      <a:pt x="1425680" y="1326628"/>
                    </a:lnTo>
                    <a:lnTo>
                      <a:pt x="1423307" y="1328629"/>
                    </a:lnTo>
                    <a:lnTo>
                      <a:pt x="1420539" y="1331431"/>
                    </a:lnTo>
                    <a:lnTo>
                      <a:pt x="1417771" y="1333032"/>
                    </a:lnTo>
                    <a:lnTo>
                      <a:pt x="1414608" y="1334633"/>
                    </a:lnTo>
                    <a:lnTo>
                      <a:pt x="1411445" y="1336635"/>
                    </a:lnTo>
                    <a:lnTo>
                      <a:pt x="1404722" y="1338636"/>
                    </a:lnTo>
                    <a:lnTo>
                      <a:pt x="1397605" y="1340237"/>
                    </a:lnTo>
                    <a:lnTo>
                      <a:pt x="1390487" y="1341038"/>
                    </a:lnTo>
                    <a:lnTo>
                      <a:pt x="1383370" y="1341438"/>
                    </a:lnTo>
                    <a:lnTo>
                      <a:pt x="1376252" y="1341438"/>
                    </a:lnTo>
                    <a:lnTo>
                      <a:pt x="1369530" y="1341038"/>
                    </a:lnTo>
                    <a:lnTo>
                      <a:pt x="1358063" y="1339437"/>
                    </a:lnTo>
                    <a:lnTo>
                      <a:pt x="1350154" y="1338236"/>
                    </a:lnTo>
                    <a:lnTo>
                      <a:pt x="1347386" y="1337435"/>
                    </a:lnTo>
                    <a:lnTo>
                      <a:pt x="1347386" y="1337835"/>
                    </a:lnTo>
                    <a:lnTo>
                      <a:pt x="1346991" y="1337435"/>
                    </a:lnTo>
                    <a:lnTo>
                      <a:pt x="1346200" y="1337035"/>
                    </a:lnTo>
                    <a:lnTo>
                      <a:pt x="1346200" y="1334633"/>
                    </a:lnTo>
                    <a:lnTo>
                      <a:pt x="1346991" y="1331831"/>
                    </a:lnTo>
                    <a:lnTo>
                      <a:pt x="1347782" y="1326228"/>
                    </a:lnTo>
                    <a:lnTo>
                      <a:pt x="1349363" y="1318623"/>
                    </a:lnTo>
                    <a:lnTo>
                      <a:pt x="1351736" y="1307415"/>
                    </a:lnTo>
                    <a:lnTo>
                      <a:pt x="1355295" y="1296608"/>
                    </a:lnTo>
                    <a:lnTo>
                      <a:pt x="1357667" y="1287402"/>
                    </a:lnTo>
                    <a:lnTo>
                      <a:pt x="1361621" y="1275794"/>
                    </a:lnTo>
                    <a:lnTo>
                      <a:pt x="1363994" y="1270190"/>
                    </a:lnTo>
                    <a:lnTo>
                      <a:pt x="1364785" y="1268589"/>
                    </a:lnTo>
                    <a:lnTo>
                      <a:pt x="1366762" y="1265787"/>
                    </a:lnTo>
                    <a:lnTo>
                      <a:pt x="1369925" y="1262985"/>
                    </a:lnTo>
                    <a:lnTo>
                      <a:pt x="1373484" y="1260183"/>
                    </a:lnTo>
                    <a:lnTo>
                      <a:pt x="1378229" y="1258182"/>
                    </a:lnTo>
                    <a:lnTo>
                      <a:pt x="1383765" y="1256181"/>
                    </a:lnTo>
                    <a:lnTo>
                      <a:pt x="1389301" y="1253779"/>
                    </a:lnTo>
                    <a:lnTo>
                      <a:pt x="1395628" y="1252578"/>
                    </a:lnTo>
                    <a:lnTo>
                      <a:pt x="1401954" y="1250977"/>
                    </a:lnTo>
                    <a:lnTo>
                      <a:pt x="1415399" y="1248976"/>
                    </a:lnTo>
                    <a:lnTo>
                      <a:pt x="1428052" y="1248175"/>
                    </a:lnTo>
                    <a:lnTo>
                      <a:pt x="1433588" y="1247775"/>
                    </a:lnTo>
                    <a:close/>
                    <a:moveTo>
                      <a:pt x="1155700" y="965200"/>
                    </a:moveTo>
                    <a:lnTo>
                      <a:pt x="1161653" y="965597"/>
                    </a:lnTo>
                    <a:lnTo>
                      <a:pt x="1167209" y="966787"/>
                    </a:lnTo>
                    <a:lnTo>
                      <a:pt x="1172766" y="968770"/>
                    </a:lnTo>
                    <a:lnTo>
                      <a:pt x="1177925" y="971944"/>
                    </a:lnTo>
                    <a:lnTo>
                      <a:pt x="1182687" y="975514"/>
                    </a:lnTo>
                    <a:lnTo>
                      <a:pt x="1187450" y="980274"/>
                    </a:lnTo>
                    <a:lnTo>
                      <a:pt x="1192213" y="985431"/>
                    </a:lnTo>
                    <a:lnTo>
                      <a:pt x="1196181" y="991381"/>
                    </a:lnTo>
                    <a:lnTo>
                      <a:pt x="1200150" y="998125"/>
                    </a:lnTo>
                    <a:lnTo>
                      <a:pt x="1204119" y="1005265"/>
                    </a:lnTo>
                    <a:lnTo>
                      <a:pt x="1207691" y="1012802"/>
                    </a:lnTo>
                    <a:lnTo>
                      <a:pt x="1211659" y="1021133"/>
                    </a:lnTo>
                    <a:lnTo>
                      <a:pt x="1214437" y="1029860"/>
                    </a:lnTo>
                    <a:lnTo>
                      <a:pt x="1217613" y="1038984"/>
                    </a:lnTo>
                    <a:lnTo>
                      <a:pt x="1220787" y="1048504"/>
                    </a:lnTo>
                    <a:lnTo>
                      <a:pt x="1225947" y="1068338"/>
                    </a:lnTo>
                    <a:lnTo>
                      <a:pt x="1230313" y="1089363"/>
                    </a:lnTo>
                    <a:lnTo>
                      <a:pt x="1234678" y="1111180"/>
                    </a:lnTo>
                    <a:lnTo>
                      <a:pt x="1237853" y="1133792"/>
                    </a:lnTo>
                    <a:lnTo>
                      <a:pt x="1241028" y="1155609"/>
                    </a:lnTo>
                    <a:lnTo>
                      <a:pt x="1243013" y="1177824"/>
                    </a:lnTo>
                    <a:lnTo>
                      <a:pt x="1245394" y="1198848"/>
                    </a:lnTo>
                    <a:lnTo>
                      <a:pt x="1246981" y="1219476"/>
                    </a:lnTo>
                    <a:lnTo>
                      <a:pt x="1246187" y="1186551"/>
                    </a:lnTo>
                    <a:lnTo>
                      <a:pt x="1342231" y="1244467"/>
                    </a:lnTo>
                    <a:lnTo>
                      <a:pt x="1323181" y="1340465"/>
                    </a:lnTo>
                    <a:lnTo>
                      <a:pt x="1248966" y="1309524"/>
                    </a:lnTo>
                    <a:lnTo>
                      <a:pt x="1245394" y="1284929"/>
                    </a:lnTo>
                    <a:lnTo>
                      <a:pt x="1239441" y="1242087"/>
                    </a:lnTo>
                    <a:lnTo>
                      <a:pt x="1231106" y="1373787"/>
                    </a:lnTo>
                    <a:lnTo>
                      <a:pt x="1230709" y="1379737"/>
                    </a:lnTo>
                    <a:lnTo>
                      <a:pt x="1230313" y="1386084"/>
                    </a:lnTo>
                    <a:lnTo>
                      <a:pt x="1230709" y="1392431"/>
                    </a:lnTo>
                    <a:lnTo>
                      <a:pt x="1232297" y="1399968"/>
                    </a:lnTo>
                    <a:lnTo>
                      <a:pt x="1234281" y="1407902"/>
                    </a:lnTo>
                    <a:lnTo>
                      <a:pt x="1237059" y="1417422"/>
                    </a:lnTo>
                    <a:lnTo>
                      <a:pt x="1241822" y="1428133"/>
                    </a:lnTo>
                    <a:lnTo>
                      <a:pt x="1247775" y="1440430"/>
                    </a:lnTo>
                    <a:lnTo>
                      <a:pt x="1231106" y="1440430"/>
                    </a:lnTo>
                    <a:lnTo>
                      <a:pt x="1242219" y="1446380"/>
                    </a:lnTo>
                    <a:lnTo>
                      <a:pt x="1256109" y="1453124"/>
                    </a:lnTo>
                    <a:lnTo>
                      <a:pt x="1287066" y="1467405"/>
                    </a:lnTo>
                    <a:lnTo>
                      <a:pt x="1313259" y="1479305"/>
                    </a:lnTo>
                    <a:lnTo>
                      <a:pt x="1323975" y="1483669"/>
                    </a:lnTo>
                    <a:lnTo>
                      <a:pt x="1501775" y="1720491"/>
                    </a:lnTo>
                    <a:lnTo>
                      <a:pt x="1401763" y="1798638"/>
                    </a:lnTo>
                    <a:lnTo>
                      <a:pt x="1210469" y="1576494"/>
                    </a:lnTo>
                    <a:lnTo>
                      <a:pt x="1080294" y="1561816"/>
                    </a:lnTo>
                    <a:lnTo>
                      <a:pt x="1080294" y="1563800"/>
                    </a:lnTo>
                    <a:lnTo>
                      <a:pt x="1080294" y="1567370"/>
                    </a:lnTo>
                    <a:lnTo>
                      <a:pt x="1079500" y="1575700"/>
                    </a:lnTo>
                    <a:lnTo>
                      <a:pt x="1077516" y="1587601"/>
                    </a:lnTo>
                    <a:lnTo>
                      <a:pt x="1074341" y="1601088"/>
                    </a:lnTo>
                    <a:lnTo>
                      <a:pt x="1066403" y="1633220"/>
                    </a:lnTo>
                    <a:lnTo>
                      <a:pt x="1056878" y="1669318"/>
                    </a:lnTo>
                    <a:lnTo>
                      <a:pt x="1046956" y="1703830"/>
                    </a:lnTo>
                    <a:lnTo>
                      <a:pt x="1038622" y="1733582"/>
                    </a:lnTo>
                    <a:lnTo>
                      <a:pt x="1030288" y="1762540"/>
                    </a:lnTo>
                    <a:lnTo>
                      <a:pt x="802481" y="1785548"/>
                    </a:lnTo>
                    <a:lnTo>
                      <a:pt x="770731" y="1731201"/>
                    </a:lnTo>
                    <a:lnTo>
                      <a:pt x="904081" y="1706210"/>
                    </a:lnTo>
                    <a:lnTo>
                      <a:pt x="903685" y="1489619"/>
                    </a:lnTo>
                    <a:lnTo>
                      <a:pt x="871935" y="1482479"/>
                    </a:lnTo>
                    <a:lnTo>
                      <a:pt x="869950" y="1471768"/>
                    </a:lnTo>
                    <a:lnTo>
                      <a:pt x="867966" y="1461851"/>
                    </a:lnTo>
                    <a:lnTo>
                      <a:pt x="866378" y="1453124"/>
                    </a:lnTo>
                    <a:lnTo>
                      <a:pt x="864791" y="1445190"/>
                    </a:lnTo>
                    <a:lnTo>
                      <a:pt x="863600" y="1428926"/>
                    </a:lnTo>
                    <a:lnTo>
                      <a:pt x="862806" y="1413455"/>
                    </a:lnTo>
                    <a:lnTo>
                      <a:pt x="862013" y="1373787"/>
                    </a:lnTo>
                    <a:lnTo>
                      <a:pt x="860822" y="1346812"/>
                    </a:lnTo>
                    <a:lnTo>
                      <a:pt x="858044" y="1312697"/>
                    </a:lnTo>
                    <a:lnTo>
                      <a:pt x="854472" y="1175444"/>
                    </a:lnTo>
                    <a:lnTo>
                      <a:pt x="843756" y="1181791"/>
                    </a:lnTo>
                    <a:lnTo>
                      <a:pt x="818753" y="1197658"/>
                    </a:lnTo>
                    <a:lnTo>
                      <a:pt x="802878" y="1208369"/>
                    </a:lnTo>
                    <a:lnTo>
                      <a:pt x="786606" y="1219476"/>
                    </a:lnTo>
                    <a:lnTo>
                      <a:pt x="770731" y="1230980"/>
                    </a:lnTo>
                    <a:lnTo>
                      <a:pt x="756841" y="1242087"/>
                    </a:lnTo>
                    <a:lnTo>
                      <a:pt x="754460" y="1250021"/>
                    </a:lnTo>
                    <a:lnTo>
                      <a:pt x="752872" y="1258351"/>
                    </a:lnTo>
                    <a:lnTo>
                      <a:pt x="752078" y="1266681"/>
                    </a:lnTo>
                    <a:lnTo>
                      <a:pt x="751285" y="1275805"/>
                    </a:lnTo>
                    <a:lnTo>
                      <a:pt x="751285" y="1284532"/>
                    </a:lnTo>
                    <a:lnTo>
                      <a:pt x="751681" y="1292863"/>
                    </a:lnTo>
                    <a:lnTo>
                      <a:pt x="752078" y="1301590"/>
                    </a:lnTo>
                    <a:lnTo>
                      <a:pt x="752872" y="1310317"/>
                    </a:lnTo>
                    <a:lnTo>
                      <a:pt x="754856" y="1325788"/>
                    </a:lnTo>
                    <a:lnTo>
                      <a:pt x="756444" y="1339275"/>
                    </a:lnTo>
                    <a:lnTo>
                      <a:pt x="758031" y="1350382"/>
                    </a:lnTo>
                    <a:lnTo>
                      <a:pt x="758031" y="1354349"/>
                    </a:lnTo>
                    <a:lnTo>
                      <a:pt x="756841" y="1357523"/>
                    </a:lnTo>
                    <a:lnTo>
                      <a:pt x="727869" y="1355539"/>
                    </a:lnTo>
                    <a:lnTo>
                      <a:pt x="715566" y="1354746"/>
                    </a:lnTo>
                    <a:lnTo>
                      <a:pt x="709613" y="1354746"/>
                    </a:lnTo>
                    <a:lnTo>
                      <a:pt x="704453" y="1355143"/>
                    </a:lnTo>
                    <a:lnTo>
                      <a:pt x="698897" y="1355539"/>
                    </a:lnTo>
                    <a:lnTo>
                      <a:pt x="693341" y="1356729"/>
                    </a:lnTo>
                    <a:lnTo>
                      <a:pt x="687785" y="1357919"/>
                    </a:lnTo>
                    <a:lnTo>
                      <a:pt x="682228" y="1359903"/>
                    </a:lnTo>
                    <a:lnTo>
                      <a:pt x="677069" y="1361886"/>
                    </a:lnTo>
                    <a:lnTo>
                      <a:pt x="671116" y="1364663"/>
                    </a:lnTo>
                    <a:lnTo>
                      <a:pt x="664766" y="1367836"/>
                    </a:lnTo>
                    <a:lnTo>
                      <a:pt x="658416" y="1372200"/>
                    </a:lnTo>
                    <a:lnTo>
                      <a:pt x="657225" y="1367043"/>
                    </a:lnTo>
                    <a:lnTo>
                      <a:pt x="655241" y="1361093"/>
                    </a:lnTo>
                    <a:lnTo>
                      <a:pt x="654050" y="1355143"/>
                    </a:lnTo>
                    <a:lnTo>
                      <a:pt x="653256" y="1348399"/>
                    </a:lnTo>
                    <a:lnTo>
                      <a:pt x="651669" y="1333325"/>
                    </a:lnTo>
                    <a:lnTo>
                      <a:pt x="650875" y="1316267"/>
                    </a:lnTo>
                    <a:lnTo>
                      <a:pt x="650875" y="1296830"/>
                    </a:lnTo>
                    <a:lnTo>
                      <a:pt x="651272" y="1274615"/>
                    </a:lnTo>
                    <a:lnTo>
                      <a:pt x="652066" y="1251211"/>
                    </a:lnTo>
                    <a:lnTo>
                      <a:pt x="653653" y="1225029"/>
                    </a:lnTo>
                    <a:lnTo>
                      <a:pt x="660797" y="1208369"/>
                    </a:lnTo>
                    <a:lnTo>
                      <a:pt x="667147" y="1194881"/>
                    </a:lnTo>
                    <a:lnTo>
                      <a:pt x="670322" y="1188931"/>
                    </a:lnTo>
                    <a:lnTo>
                      <a:pt x="673497" y="1183774"/>
                    </a:lnTo>
                    <a:lnTo>
                      <a:pt x="680244" y="1174254"/>
                    </a:lnTo>
                    <a:lnTo>
                      <a:pt x="687388" y="1164733"/>
                    </a:lnTo>
                    <a:lnTo>
                      <a:pt x="696119" y="1155213"/>
                    </a:lnTo>
                    <a:lnTo>
                      <a:pt x="706438" y="1143312"/>
                    </a:lnTo>
                    <a:lnTo>
                      <a:pt x="718741" y="1129031"/>
                    </a:lnTo>
                    <a:lnTo>
                      <a:pt x="738585" y="1108007"/>
                    </a:lnTo>
                    <a:lnTo>
                      <a:pt x="756047" y="1088966"/>
                    </a:lnTo>
                    <a:lnTo>
                      <a:pt x="785416" y="1057231"/>
                    </a:lnTo>
                    <a:lnTo>
                      <a:pt x="797719" y="1043744"/>
                    </a:lnTo>
                    <a:lnTo>
                      <a:pt x="809228" y="1032240"/>
                    </a:lnTo>
                    <a:lnTo>
                      <a:pt x="820738" y="1021926"/>
                    </a:lnTo>
                    <a:lnTo>
                      <a:pt x="831056" y="1012802"/>
                    </a:lnTo>
                    <a:lnTo>
                      <a:pt x="836613" y="1008439"/>
                    </a:lnTo>
                    <a:lnTo>
                      <a:pt x="842169" y="1004869"/>
                    </a:lnTo>
                    <a:lnTo>
                      <a:pt x="848122" y="1000902"/>
                    </a:lnTo>
                    <a:lnTo>
                      <a:pt x="854075" y="997331"/>
                    </a:lnTo>
                    <a:lnTo>
                      <a:pt x="860028" y="994555"/>
                    </a:lnTo>
                    <a:lnTo>
                      <a:pt x="866378" y="991381"/>
                    </a:lnTo>
                    <a:lnTo>
                      <a:pt x="873125" y="988208"/>
                    </a:lnTo>
                    <a:lnTo>
                      <a:pt x="880269" y="985828"/>
                    </a:lnTo>
                    <a:lnTo>
                      <a:pt x="895350" y="980274"/>
                    </a:lnTo>
                    <a:lnTo>
                      <a:pt x="912416" y="975117"/>
                    </a:lnTo>
                    <a:lnTo>
                      <a:pt x="932260" y="970753"/>
                    </a:lnTo>
                    <a:lnTo>
                      <a:pt x="954881" y="965597"/>
                    </a:lnTo>
                    <a:lnTo>
                      <a:pt x="963613" y="965993"/>
                    </a:lnTo>
                    <a:lnTo>
                      <a:pt x="979488" y="966787"/>
                    </a:lnTo>
                    <a:lnTo>
                      <a:pt x="1004491" y="968373"/>
                    </a:lnTo>
                    <a:lnTo>
                      <a:pt x="1089819" y="1240103"/>
                    </a:lnTo>
                    <a:lnTo>
                      <a:pt x="1081484" y="1159179"/>
                    </a:lnTo>
                    <a:lnTo>
                      <a:pt x="1077516" y="1013199"/>
                    </a:lnTo>
                    <a:lnTo>
                      <a:pt x="1071959" y="999315"/>
                    </a:lnTo>
                    <a:lnTo>
                      <a:pt x="1083072" y="980671"/>
                    </a:lnTo>
                    <a:lnTo>
                      <a:pt x="1107281" y="980671"/>
                    </a:lnTo>
                    <a:lnTo>
                      <a:pt x="1117600" y="999315"/>
                    </a:lnTo>
                    <a:lnTo>
                      <a:pt x="1112837" y="1015579"/>
                    </a:lnTo>
                    <a:lnTo>
                      <a:pt x="1142206" y="1228203"/>
                    </a:lnTo>
                    <a:lnTo>
                      <a:pt x="1137841" y="971944"/>
                    </a:lnTo>
                    <a:lnTo>
                      <a:pt x="1146572" y="967580"/>
                    </a:lnTo>
                    <a:lnTo>
                      <a:pt x="1148953" y="966390"/>
                    </a:lnTo>
                    <a:lnTo>
                      <a:pt x="1149350" y="965597"/>
                    </a:lnTo>
                    <a:lnTo>
                      <a:pt x="1155700" y="965200"/>
                    </a:lnTo>
                    <a:close/>
                    <a:moveTo>
                      <a:pt x="931148" y="736601"/>
                    </a:moveTo>
                    <a:lnTo>
                      <a:pt x="929554" y="751285"/>
                    </a:lnTo>
                    <a:lnTo>
                      <a:pt x="928757" y="762794"/>
                    </a:lnTo>
                    <a:lnTo>
                      <a:pt x="929155" y="762794"/>
                    </a:lnTo>
                    <a:lnTo>
                      <a:pt x="929554" y="751285"/>
                    </a:lnTo>
                    <a:lnTo>
                      <a:pt x="930351" y="746126"/>
                    </a:lnTo>
                    <a:lnTo>
                      <a:pt x="931148" y="741363"/>
                    </a:lnTo>
                    <a:lnTo>
                      <a:pt x="931148" y="736601"/>
                    </a:lnTo>
                    <a:close/>
                    <a:moveTo>
                      <a:pt x="949086" y="679054"/>
                    </a:moveTo>
                    <a:lnTo>
                      <a:pt x="948289" y="679847"/>
                    </a:lnTo>
                    <a:lnTo>
                      <a:pt x="945499" y="681435"/>
                    </a:lnTo>
                    <a:lnTo>
                      <a:pt x="943904" y="683419"/>
                    </a:lnTo>
                    <a:lnTo>
                      <a:pt x="941911" y="686991"/>
                    </a:lnTo>
                    <a:lnTo>
                      <a:pt x="945897" y="682625"/>
                    </a:lnTo>
                    <a:lnTo>
                      <a:pt x="948289" y="681038"/>
                    </a:lnTo>
                    <a:lnTo>
                      <a:pt x="950282" y="679054"/>
                    </a:lnTo>
                    <a:lnTo>
                      <a:pt x="949086" y="679054"/>
                    </a:lnTo>
                    <a:close/>
                    <a:moveTo>
                      <a:pt x="1038375" y="620713"/>
                    </a:moveTo>
                    <a:lnTo>
                      <a:pt x="1049138" y="620713"/>
                    </a:lnTo>
                    <a:lnTo>
                      <a:pt x="1059502" y="621110"/>
                    </a:lnTo>
                    <a:lnTo>
                      <a:pt x="1069866" y="622300"/>
                    </a:lnTo>
                    <a:lnTo>
                      <a:pt x="1079432" y="623491"/>
                    </a:lnTo>
                    <a:lnTo>
                      <a:pt x="1088999" y="625872"/>
                    </a:lnTo>
                    <a:lnTo>
                      <a:pt x="1098167" y="627857"/>
                    </a:lnTo>
                    <a:lnTo>
                      <a:pt x="1106937" y="630238"/>
                    </a:lnTo>
                    <a:lnTo>
                      <a:pt x="1115307" y="633413"/>
                    </a:lnTo>
                    <a:lnTo>
                      <a:pt x="1123678" y="636191"/>
                    </a:lnTo>
                    <a:lnTo>
                      <a:pt x="1130853" y="639763"/>
                    </a:lnTo>
                    <a:lnTo>
                      <a:pt x="1138028" y="642938"/>
                    </a:lnTo>
                    <a:lnTo>
                      <a:pt x="1144805" y="646510"/>
                    </a:lnTo>
                    <a:lnTo>
                      <a:pt x="1156365" y="652860"/>
                    </a:lnTo>
                    <a:lnTo>
                      <a:pt x="1166729" y="659607"/>
                    </a:lnTo>
                    <a:lnTo>
                      <a:pt x="1174701" y="664766"/>
                    </a:lnTo>
                    <a:lnTo>
                      <a:pt x="1180680" y="669529"/>
                    </a:lnTo>
                    <a:lnTo>
                      <a:pt x="1185862" y="673497"/>
                    </a:lnTo>
                    <a:lnTo>
                      <a:pt x="1185862" y="676275"/>
                    </a:lnTo>
                    <a:lnTo>
                      <a:pt x="1185862" y="684213"/>
                    </a:lnTo>
                    <a:lnTo>
                      <a:pt x="1185065" y="688975"/>
                    </a:lnTo>
                    <a:lnTo>
                      <a:pt x="1183869" y="694532"/>
                    </a:lnTo>
                    <a:lnTo>
                      <a:pt x="1182274" y="700088"/>
                    </a:lnTo>
                    <a:lnTo>
                      <a:pt x="1180281" y="704850"/>
                    </a:lnTo>
                    <a:lnTo>
                      <a:pt x="1179086" y="707629"/>
                    </a:lnTo>
                    <a:lnTo>
                      <a:pt x="1177093" y="710010"/>
                    </a:lnTo>
                    <a:lnTo>
                      <a:pt x="1175498" y="711994"/>
                    </a:lnTo>
                    <a:lnTo>
                      <a:pt x="1173505" y="713979"/>
                    </a:lnTo>
                    <a:lnTo>
                      <a:pt x="1170715" y="715963"/>
                    </a:lnTo>
                    <a:lnTo>
                      <a:pt x="1168323" y="717154"/>
                    </a:lnTo>
                    <a:lnTo>
                      <a:pt x="1165533" y="718344"/>
                    </a:lnTo>
                    <a:lnTo>
                      <a:pt x="1161945" y="719138"/>
                    </a:lnTo>
                    <a:lnTo>
                      <a:pt x="1158756" y="719535"/>
                    </a:lnTo>
                    <a:lnTo>
                      <a:pt x="1154770" y="719535"/>
                    </a:lnTo>
                    <a:lnTo>
                      <a:pt x="1150784" y="719138"/>
                    </a:lnTo>
                    <a:lnTo>
                      <a:pt x="1146001" y="718344"/>
                    </a:lnTo>
                    <a:lnTo>
                      <a:pt x="1140819" y="717154"/>
                    </a:lnTo>
                    <a:lnTo>
                      <a:pt x="1135238" y="715566"/>
                    </a:lnTo>
                    <a:lnTo>
                      <a:pt x="1129259" y="712788"/>
                    </a:lnTo>
                    <a:lnTo>
                      <a:pt x="1123678" y="710010"/>
                    </a:lnTo>
                    <a:lnTo>
                      <a:pt x="1120091" y="708819"/>
                    </a:lnTo>
                    <a:lnTo>
                      <a:pt x="1114112" y="707629"/>
                    </a:lnTo>
                    <a:lnTo>
                      <a:pt x="1098964" y="704850"/>
                    </a:lnTo>
                    <a:lnTo>
                      <a:pt x="1083418" y="702072"/>
                    </a:lnTo>
                    <a:lnTo>
                      <a:pt x="1077439" y="700882"/>
                    </a:lnTo>
                    <a:lnTo>
                      <a:pt x="1073852" y="700088"/>
                    </a:lnTo>
                    <a:lnTo>
                      <a:pt x="1104545" y="714772"/>
                    </a:lnTo>
                    <a:lnTo>
                      <a:pt x="1118895" y="721122"/>
                    </a:lnTo>
                    <a:lnTo>
                      <a:pt x="1125671" y="723504"/>
                    </a:lnTo>
                    <a:lnTo>
                      <a:pt x="1132448" y="725885"/>
                    </a:lnTo>
                    <a:lnTo>
                      <a:pt x="1138826" y="728266"/>
                    </a:lnTo>
                    <a:lnTo>
                      <a:pt x="1144805" y="729457"/>
                    </a:lnTo>
                    <a:lnTo>
                      <a:pt x="1150784" y="730647"/>
                    </a:lnTo>
                    <a:lnTo>
                      <a:pt x="1155966" y="731044"/>
                    </a:lnTo>
                    <a:lnTo>
                      <a:pt x="1161148" y="730647"/>
                    </a:lnTo>
                    <a:lnTo>
                      <a:pt x="1165931" y="729457"/>
                    </a:lnTo>
                    <a:lnTo>
                      <a:pt x="1170316" y="727869"/>
                    </a:lnTo>
                    <a:lnTo>
                      <a:pt x="1174302" y="725091"/>
                    </a:lnTo>
                    <a:lnTo>
                      <a:pt x="1175498" y="735410"/>
                    </a:lnTo>
                    <a:lnTo>
                      <a:pt x="1175897" y="744935"/>
                    </a:lnTo>
                    <a:lnTo>
                      <a:pt x="1175498" y="753666"/>
                    </a:lnTo>
                    <a:lnTo>
                      <a:pt x="1175099" y="762397"/>
                    </a:lnTo>
                    <a:lnTo>
                      <a:pt x="1176694" y="761207"/>
                    </a:lnTo>
                    <a:lnTo>
                      <a:pt x="1177491" y="760413"/>
                    </a:lnTo>
                    <a:lnTo>
                      <a:pt x="1178687" y="760016"/>
                    </a:lnTo>
                    <a:lnTo>
                      <a:pt x="1179086" y="760413"/>
                    </a:lnTo>
                    <a:lnTo>
                      <a:pt x="1179484" y="761207"/>
                    </a:lnTo>
                    <a:lnTo>
                      <a:pt x="1179883" y="763985"/>
                    </a:lnTo>
                    <a:lnTo>
                      <a:pt x="1180281" y="767954"/>
                    </a:lnTo>
                    <a:lnTo>
                      <a:pt x="1180281" y="773113"/>
                    </a:lnTo>
                    <a:lnTo>
                      <a:pt x="1179086" y="785813"/>
                    </a:lnTo>
                    <a:lnTo>
                      <a:pt x="1177491" y="800498"/>
                    </a:lnTo>
                    <a:lnTo>
                      <a:pt x="1175498" y="814388"/>
                    </a:lnTo>
                    <a:lnTo>
                      <a:pt x="1173505" y="826294"/>
                    </a:lnTo>
                    <a:lnTo>
                      <a:pt x="1171911" y="833438"/>
                    </a:lnTo>
                    <a:lnTo>
                      <a:pt x="1170715" y="834629"/>
                    </a:lnTo>
                    <a:lnTo>
                      <a:pt x="1170316" y="834232"/>
                    </a:lnTo>
                    <a:lnTo>
                      <a:pt x="1169519" y="842169"/>
                    </a:lnTo>
                    <a:lnTo>
                      <a:pt x="1168323" y="849710"/>
                    </a:lnTo>
                    <a:lnTo>
                      <a:pt x="1166729" y="856854"/>
                    </a:lnTo>
                    <a:lnTo>
                      <a:pt x="1165134" y="863998"/>
                    </a:lnTo>
                    <a:lnTo>
                      <a:pt x="1162742" y="870744"/>
                    </a:lnTo>
                    <a:lnTo>
                      <a:pt x="1160351" y="877491"/>
                    </a:lnTo>
                    <a:lnTo>
                      <a:pt x="1157959" y="883841"/>
                    </a:lnTo>
                    <a:lnTo>
                      <a:pt x="1154770" y="890191"/>
                    </a:lnTo>
                    <a:lnTo>
                      <a:pt x="1151980" y="896541"/>
                    </a:lnTo>
                    <a:lnTo>
                      <a:pt x="1148791" y="902098"/>
                    </a:lnTo>
                    <a:lnTo>
                      <a:pt x="1145602" y="907654"/>
                    </a:lnTo>
                    <a:lnTo>
                      <a:pt x="1141616" y="913210"/>
                    </a:lnTo>
                    <a:lnTo>
                      <a:pt x="1138028" y="918370"/>
                    </a:lnTo>
                    <a:lnTo>
                      <a:pt x="1134042" y="923529"/>
                    </a:lnTo>
                    <a:lnTo>
                      <a:pt x="1126070" y="932260"/>
                    </a:lnTo>
                    <a:lnTo>
                      <a:pt x="1117699" y="940595"/>
                    </a:lnTo>
                    <a:lnTo>
                      <a:pt x="1108531" y="947738"/>
                    </a:lnTo>
                    <a:lnTo>
                      <a:pt x="1099762" y="954088"/>
                    </a:lnTo>
                    <a:lnTo>
                      <a:pt x="1090593" y="959248"/>
                    </a:lnTo>
                    <a:lnTo>
                      <a:pt x="1081027" y="963216"/>
                    </a:lnTo>
                    <a:lnTo>
                      <a:pt x="1077041" y="964804"/>
                    </a:lnTo>
                    <a:lnTo>
                      <a:pt x="1072257" y="966391"/>
                    </a:lnTo>
                    <a:lnTo>
                      <a:pt x="1067474" y="967185"/>
                    </a:lnTo>
                    <a:lnTo>
                      <a:pt x="1063488" y="967979"/>
                    </a:lnTo>
                    <a:lnTo>
                      <a:pt x="1059103" y="968376"/>
                    </a:lnTo>
                    <a:lnTo>
                      <a:pt x="1054719" y="968376"/>
                    </a:lnTo>
                    <a:lnTo>
                      <a:pt x="1051530" y="968376"/>
                    </a:lnTo>
                    <a:lnTo>
                      <a:pt x="1047543" y="967979"/>
                    </a:lnTo>
                    <a:lnTo>
                      <a:pt x="1043956" y="967185"/>
                    </a:lnTo>
                    <a:lnTo>
                      <a:pt x="1039970" y="965995"/>
                    </a:lnTo>
                    <a:lnTo>
                      <a:pt x="1031998" y="962820"/>
                    </a:lnTo>
                    <a:lnTo>
                      <a:pt x="1023627" y="958851"/>
                    </a:lnTo>
                    <a:lnTo>
                      <a:pt x="1014857" y="953295"/>
                    </a:lnTo>
                    <a:lnTo>
                      <a:pt x="1006088" y="947341"/>
                    </a:lnTo>
                    <a:lnTo>
                      <a:pt x="997318" y="939801"/>
                    </a:lnTo>
                    <a:lnTo>
                      <a:pt x="988549" y="931863"/>
                    </a:lnTo>
                    <a:lnTo>
                      <a:pt x="979779" y="922338"/>
                    </a:lnTo>
                    <a:lnTo>
                      <a:pt x="971807" y="912813"/>
                    </a:lnTo>
                    <a:lnTo>
                      <a:pt x="963835" y="902098"/>
                    </a:lnTo>
                    <a:lnTo>
                      <a:pt x="956660" y="890985"/>
                    </a:lnTo>
                    <a:lnTo>
                      <a:pt x="949883" y="878682"/>
                    </a:lnTo>
                    <a:lnTo>
                      <a:pt x="943904" y="865982"/>
                    </a:lnTo>
                    <a:lnTo>
                      <a:pt x="941512" y="859632"/>
                    </a:lnTo>
                    <a:lnTo>
                      <a:pt x="938722" y="852885"/>
                    </a:lnTo>
                    <a:lnTo>
                      <a:pt x="936729" y="846138"/>
                    </a:lnTo>
                    <a:lnTo>
                      <a:pt x="934736" y="839391"/>
                    </a:lnTo>
                    <a:lnTo>
                      <a:pt x="933540" y="843757"/>
                    </a:lnTo>
                    <a:lnTo>
                      <a:pt x="931547" y="847329"/>
                    </a:lnTo>
                    <a:lnTo>
                      <a:pt x="929554" y="849710"/>
                    </a:lnTo>
                    <a:lnTo>
                      <a:pt x="928757" y="850107"/>
                    </a:lnTo>
                    <a:lnTo>
                      <a:pt x="927960" y="850504"/>
                    </a:lnTo>
                    <a:lnTo>
                      <a:pt x="926764" y="850107"/>
                    </a:lnTo>
                    <a:lnTo>
                      <a:pt x="925568" y="849710"/>
                    </a:lnTo>
                    <a:lnTo>
                      <a:pt x="924372" y="848123"/>
                    </a:lnTo>
                    <a:lnTo>
                      <a:pt x="923575" y="846535"/>
                    </a:lnTo>
                    <a:lnTo>
                      <a:pt x="921582" y="842963"/>
                    </a:lnTo>
                    <a:lnTo>
                      <a:pt x="920386" y="837407"/>
                    </a:lnTo>
                    <a:lnTo>
                      <a:pt x="918791" y="831057"/>
                    </a:lnTo>
                    <a:lnTo>
                      <a:pt x="917596" y="823516"/>
                    </a:lnTo>
                    <a:lnTo>
                      <a:pt x="917197" y="815182"/>
                    </a:lnTo>
                    <a:lnTo>
                      <a:pt x="916798" y="806054"/>
                    </a:lnTo>
                    <a:lnTo>
                      <a:pt x="917197" y="798116"/>
                    </a:lnTo>
                    <a:lnTo>
                      <a:pt x="917596" y="790576"/>
                    </a:lnTo>
                    <a:lnTo>
                      <a:pt x="918393" y="783829"/>
                    </a:lnTo>
                    <a:lnTo>
                      <a:pt x="919987" y="777479"/>
                    </a:lnTo>
                    <a:lnTo>
                      <a:pt x="921183" y="772319"/>
                    </a:lnTo>
                    <a:lnTo>
                      <a:pt x="922379" y="767954"/>
                    </a:lnTo>
                    <a:lnTo>
                      <a:pt x="924372" y="764779"/>
                    </a:lnTo>
                    <a:lnTo>
                      <a:pt x="925169" y="763588"/>
                    </a:lnTo>
                    <a:lnTo>
                      <a:pt x="926365" y="763191"/>
                    </a:lnTo>
                    <a:lnTo>
                      <a:pt x="923176" y="759619"/>
                    </a:lnTo>
                    <a:lnTo>
                      <a:pt x="920785" y="756444"/>
                    </a:lnTo>
                    <a:lnTo>
                      <a:pt x="918393" y="752476"/>
                    </a:lnTo>
                    <a:lnTo>
                      <a:pt x="916798" y="748507"/>
                    </a:lnTo>
                    <a:lnTo>
                      <a:pt x="915204" y="744538"/>
                    </a:lnTo>
                    <a:lnTo>
                      <a:pt x="914407" y="739776"/>
                    </a:lnTo>
                    <a:lnTo>
                      <a:pt x="913609" y="735807"/>
                    </a:lnTo>
                    <a:lnTo>
                      <a:pt x="913211" y="731044"/>
                    </a:lnTo>
                    <a:lnTo>
                      <a:pt x="912812" y="727076"/>
                    </a:lnTo>
                    <a:lnTo>
                      <a:pt x="912812" y="721916"/>
                    </a:lnTo>
                    <a:lnTo>
                      <a:pt x="913609" y="712391"/>
                    </a:lnTo>
                    <a:lnTo>
                      <a:pt x="915204" y="703263"/>
                    </a:lnTo>
                    <a:lnTo>
                      <a:pt x="917197" y="694135"/>
                    </a:lnTo>
                    <a:lnTo>
                      <a:pt x="920386" y="685007"/>
                    </a:lnTo>
                    <a:lnTo>
                      <a:pt x="923575" y="676672"/>
                    </a:lnTo>
                    <a:lnTo>
                      <a:pt x="927162" y="668735"/>
                    </a:lnTo>
                    <a:lnTo>
                      <a:pt x="930750" y="661988"/>
                    </a:lnTo>
                    <a:lnTo>
                      <a:pt x="934337" y="656035"/>
                    </a:lnTo>
                    <a:lnTo>
                      <a:pt x="937526" y="651272"/>
                    </a:lnTo>
                    <a:lnTo>
                      <a:pt x="940715" y="647700"/>
                    </a:lnTo>
                    <a:lnTo>
                      <a:pt x="943107" y="646113"/>
                    </a:lnTo>
                    <a:lnTo>
                      <a:pt x="955862" y="639763"/>
                    </a:lnTo>
                    <a:lnTo>
                      <a:pt x="968219" y="634604"/>
                    </a:lnTo>
                    <a:lnTo>
                      <a:pt x="980178" y="630238"/>
                    </a:lnTo>
                    <a:lnTo>
                      <a:pt x="992535" y="627063"/>
                    </a:lnTo>
                    <a:lnTo>
                      <a:pt x="1004493" y="624285"/>
                    </a:lnTo>
                    <a:lnTo>
                      <a:pt x="1016053" y="622300"/>
                    </a:lnTo>
                    <a:lnTo>
                      <a:pt x="1027214" y="621110"/>
                    </a:lnTo>
                    <a:lnTo>
                      <a:pt x="1038375" y="620713"/>
                    </a:lnTo>
                    <a:close/>
                    <a:moveTo>
                      <a:pt x="1043186" y="515586"/>
                    </a:moveTo>
                    <a:lnTo>
                      <a:pt x="1022934" y="515983"/>
                    </a:lnTo>
                    <a:lnTo>
                      <a:pt x="1002682" y="516777"/>
                    </a:lnTo>
                    <a:lnTo>
                      <a:pt x="982827" y="518364"/>
                    </a:lnTo>
                    <a:lnTo>
                      <a:pt x="962972" y="519952"/>
                    </a:lnTo>
                    <a:lnTo>
                      <a:pt x="943514" y="521937"/>
                    </a:lnTo>
                    <a:lnTo>
                      <a:pt x="924056" y="525113"/>
                    </a:lnTo>
                    <a:lnTo>
                      <a:pt x="904598" y="527891"/>
                    </a:lnTo>
                    <a:lnTo>
                      <a:pt x="885140" y="531861"/>
                    </a:lnTo>
                    <a:lnTo>
                      <a:pt x="866476" y="535830"/>
                    </a:lnTo>
                    <a:lnTo>
                      <a:pt x="847812" y="540594"/>
                    </a:lnTo>
                    <a:lnTo>
                      <a:pt x="829148" y="545754"/>
                    </a:lnTo>
                    <a:lnTo>
                      <a:pt x="810485" y="550914"/>
                    </a:lnTo>
                    <a:lnTo>
                      <a:pt x="792218" y="556869"/>
                    </a:lnTo>
                    <a:lnTo>
                      <a:pt x="774348" y="563220"/>
                    </a:lnTo>
                    <a:lnTo>
                      <a:pt x="756082" y="569968"/>
                    </a:lnTo>
                    <a:lnTo>
                      <a:pt x="738609" y="577113"/>
                    </a:lnTo>
                    <a:lnTo>
                      <a:pt x="721137" y="585449"/>
                    </a:lnTo>
                    <a:lnTo>
                      <a:pt x="704061" y="593388"/>
                    </a:lnTo>
                    <a:lnTo>
                      <a:pt x="686986" y="601724"/>
                    </a:lnTo>
                    <a:lnTo>
                      <a:pt x="670308" y="610457"/>
                    </a:lnTo>
                    <a:lnTo>
                      <a:pt x="653630" y="619587"/>
                    </a:lnTo>
                    <a:lnTo>
                      <a:pt x="637745" y="629114"/>
                    </a:lnTo>
                    <a:lnTo>
                      <a:pt x="621861" y="639037"/>
                    </a:lnTo>
                    <a:lnTo>
                      <a:pt x="605977" y="649755"/>
                    </a:lnTo>
                    <a:lnTo>
                      <a:pt x="590490" y="660473"/>
                    </a:lnTo>
                    <a:lnTo>
                      <a:pt x="575400" y="671190"/>
                    </a:lnTo>
                    <a:lnTo>
                      <a:pt x="559913" y="682702"/>
                    </a:lnTo>
                    <a:lnTo>
                      <a:pt x="545617" y="694610"/>
                    </a:lnTo>
                    <a:lnTo>
                      <a:pt x="531322" y="706519"/>
                    </a:lnTo>
                    <a:lnTo>
                      <a:pt x="517026" y="719221"/>
                    </a:lnTo>
                    <a:lnTo>
                      <a:pt x="503525" y="731924"/>
                    </a:lnTo>
                    <a:lnTo>
                      <a:pt x="490023" y="745023"/>
                    </a:lnTo>
                    <a:lnTo>
                      <a:pt x="476919" y="758520"/>
                    </a:lnTo>
                    <a:lnTo>
                      <a:pt x="464212" y="772413"/>
                    </a:lnTo>
                    <a:lnTo>
                      <a:pt x="451504" y="786306"/>
                    </a:lnTo>
                    <a:lnTo>
                      <a:pt x="439591" y="800596"/>
                    </a:lnTo>
                    <a:lnTo>
                      <a:pt x="427678" y="815680"/>
                    </a:lnTo>
                    <a:lnTo>
                      <a:pt x="416162" y="830368"/>
                    </a:lnTo>
                    <a:lnTo>
                      <a:pt x="405441" y="845452"/>
                    </a:lnTo>
                    <a:lnTo>
                      <a:pt x="394322" y="860933"/>
                    </a:lnTo>
                    <a:lnTo>
                      <a:pt x="383997" y="876811"/>
                    </a:lnTo>
                    <a:lnTo>
                      <a:pt x="374070" y="892689"/>
                    </a:lnTo>
                    <a:lnTo>
                      <a:pt x="364539" y="908964"/>
                    </a:lnTo>
                    <a:lnTo>
                      <a:pt x="355009" y="925636"/>
                    </a:lnTo>
                    <a:lnTo>
                      <a:pt x="346272" y="941911"/>
                    </a:lnTo>
                    <a:lnTo>
                      <a:pt x="337933" y="959377"/>
                    </a:lnTo>
                    <a:lnTo>
                      <a:pt x="329594" y="976048"/>
                    </a:lnTo>
                    <a:lnTo>
                      <a:pt x="322049" y="993911"/>
                    </a:lnTo>
                    <a:lnTo>
                      <a:pt x="314901" y="1011377"/>
                    </a:lnTo>
                    <a:lnTo>
                      <a:pt x="308151" y="1029240"/>
                    </a:lnTo>
                    <a:lnTo>
                      <a:pt x="301797" y="1047500"/>
                    </a:lnTo>
                    <a:lnTo>
                      <a:pt x="295840" y="1065362"/>
                    </a:lnTo>
                    <a:lnTo>
                      <a:pt x="290678" y="1084019"/>
                    </a:lnTo>
                    <a:lnTo>
                      <a:pt x="285516" y="1102676"/>
                    </a:lnTo>
                    <a:lnTo>
                      <a:pt x="280751" y="1121729"/>
                    </a:lnTo>
                    <a:lnTo>
                      <a:pt x="276780" y="1140783"/>
                    </a:lnTo>
                    <a:lnTo>
                      <a:pt x="272809" y="1159440"/>
                    </a:lnTo>
                    <a:lnTo>
                      <a:pt x="270029" y="1178890"/>
                    </a:lnTo>
                    <a:lnTo>
                      <a:pt x="266852" y="1198341"/>
                    </a:lnTo>
                    <a:lnTo>
                      <a:pt x="264867" y="1218188"/>
                    </a:lnTo>
                    <a:lnTo>
                      <a:pt x="263278" y="1237639"/>
                    </a:lnTo>
                    <a:lnTo>
                      <a:pt x="261690" y="1257883"/>
                    </a:lnTo>
                    <a:lnTo>
                      <a:pt x="260896" y="1277731"/>
                    </a:lnTo>
                    <a:lnTo>
                      <a:pt x="260498" y="1297975"/>
                    </a:lnTo>
                    <a:lnTo>
                      <a:pt x="260896" y="1318220"/>
                    </a:lnTo>
                    <a:lnTo>
                      <a:pt x="261690" y="1338067"/>
                    </a:lnTo>
                    <a:lnTo>
                      <a:pt x="263278" y="1357915"/>
                    </a:lnTo>
                    <a:lnTo>
                      <a:pt x="264867" y="1377763"/>
                    </a:lnTo>
                    <a:lnTo>
                      <a:pt x="266852" y="1397213"/>
                    </a:lnTo>
                    <a:lnTo>
                      <a:pt x="270029" y="1416664"/>
                    </a:lnTo>
                    <a:lnTo>
                      <a:pt x="272809" y="1436114"/>
                    </a:lnTo>
                    <a:lnTo>
                      <a:pt x="276780" y="1455168"/>
                    </a:lnTo>
                    <a:lnTo>
                      <a:pt x="280751" y="1474222"/>
                    </a:lnTo>
                    <a:lnTo>
                      <a:pt x="285516" y="1493275"/>
                    </a:lnTo>
                    <a:lnTo>
                      <a:pt x="290678" y="1511535"/>
                    </a:lnTo>
                    <a:lnTo>
                      <a:pt x="295840" y="1530192"/>
                    </a:lnTo>
                    <a:lnTo>
                      <a:pt x="301797" y="1548452"/>
                    </a:lnTo>
                    <a:lnTo>
                      <a:pt x="308151" y="1566314"/>
                    </a:lnTo>
                    <a:lnTo>
                      <a:pt x="314901" y="1584177"/>
                    </a:lnTo>
                    <a:lnTo>
                      <a:pt x="322049" y="1602040"/>
                    </a:lnTo>
                    <a:lnTo>
                      <a:pt x="329594" y="1619109"/>
                    </a:lnTo>
                    <a:lnTo>
                      <a:pt x="337933" y="1636575"/>
                    </a:lnTo>
                    <a:lnTo>
                      <a:pt x="346272" y="1653247"/>
                    </a:lnTo>
                    <a:lnTo>
                      <a:pt x="355009" y="1670316"/>
                    </a:lnTo>
                    <a:lnTo>
                      <a:pt x="364539" y="1686591"/>
                    </a:lnTo>
                    <a:lnTo>
                      <a:pt x="374070" y="1703262"/>
                    </a:lnTo>
                    <a:lnTo>
                      <a:pt x="383997" y="1719140"/>
                    </a:lnTo>
                    <a:lnTo>
                      <a:pt x="394322" y="1734622"/>
                    </a:lnTo>
                    <a:lnTo>
                      <a:pt x="405441" y="1750500"/>
                    </a:lnTo>
                    <a:lnTo>
                      <a:pt x="416162" y="1765584"/>
                    </a:lnTo>
                    <a:lnTo>
                      <a:pt x="427678" y="1780271"/>
                    </a:lnTo>
                    <a:lnTo>
                      <a:pt x="439591" y="1794958"/>
                    </a:lnTo>
                    <a:lnTo>
                      <a:pt x="451504" y="1809248"/>
                    </a:lnTo>
                    <a:lnTo>
                      <a:pt x="464212" y="1823142"/>
                    </a:lnTo>
                    <a:lnTo>
                      <a:pt x="476919" y="1837035"/>
                    </a:lnTo>
                    <a:lnTo>
                      <a:pt x="490023" y="1850531"/>
                    </a:lnTo>
                    <a:lnTo>
                      <a:pt x="503525" y="1863631"/>
                    </a:lnTo>
                    <a:lnTo>
                      <a:pt x="517026" y="1876333"/>
                    </a:lnTo>
                    <a:lnTo>
                      <a:pt x="531322" y="1889035"/>
                    </a:lnTo>
                    <a:lnTo>
                      <a:pt x="545617" y="1900944"/>
                    </a:lnTo>
                    <a:lnTo>
                      <a:pt x="559913" y="1912852"/>
                    </a:lnTo>
                    <a:lnTo>
                      <a:pt x="575400" y="1923967"/>
                    </a:lnTo>
                    <a:lnTo>
                      <a:pt x="590490" y="1935479"/>
                    </a:lnTo>
                    <a:lnTo>
                      <a:pt x="605977" y="1945799"/>
                    </a:lnTo>
                    <a:lnTo>
                      <a:pt x="621861" y="1956517"/>
                    </a:lnTo>
                    <a:lnTo>
                      <a:pt x="637745" y="1966044"/>
                    </a:lnTo>
                    <a:lnTo>
                      <a:pt x="653630" y="1975968"/>
                    </a:lnTo>
                    <a:lnTo>
                      <a:pt x="670308" y="1985097"/>
                    </a:lnTo>
                    <a:lnTo>
                      <a:pt x="686986" y="1994227"/>
                    </a:lnTo>
                    <a:lnTo>
                      <a:pt x="704061" y="2002563"/>
                    </a:lnTo>
                    <a:lnTo>
                      <a:pt x="721137" y="2010502"/>
                    </a:lnTo>
                    <a:lnTo>
                      <a:pt x="738609" y="2018044"/>
                    </a:lnTo>
                    <a:lnTo>
                      <a:pt x="756082" y="2025189"/>
                    </a:lnTo>
                    <a:lnTo>
                      <a:pt x="774348" y="2032335"/>
                    </a:lnTo>
                    <a:lnTo>
                      <a:pt x="792218" y="2038686"/>
                    </a:lnTo>
                    <a:lnTo>
                      <a:pt x="810485" y="2044640"/>
                    </a:lnTo>
                    <a:lnTo>
                      <a:pt x="829148" y="2050197"/>
                    </a:lnTo>
                    <a:lnTo>
                      <a:pt x="847812" y="2055358"/>
                    </a:lnTo>
                    <a:lnTo>
                      <a:pt x="866476" y="2059724"/>
                    </a:lnTo>
                    <a:lnTo>
                      <a:pt x="885140" y="2064091"/>
                    </a:lnTo>
                    <a:lnTo>
                      <a:pt x="904598" y="2067266"/>
                    </a:lnTo>
                    <a:lnTo>
                      <a:pt x="924056" y="2070839"/>
                    </a:lnTo>
                    <a:lnTo>
                      <a:pt x="943514" y="2073220"/>
                    </a:lnTo>
                    <a:lnTo>
                      <a:pt x="962972" y="2075999"/>
                    </a:lnTo>
                    <a:lnTo>
                      <a:pt x="982827" y="2077587"/>
                    </a:lnTo>
                    <a:lnTo>
                      <a:pt x="1002682" y="2078778"/>
                    </a:lnTo>
                    <a:lnTo>
                      <a:pt x="1022934" y="2079572"/>
                    </a:lnTo>
                    <a:lnTo>
                      <a:pt x="1043186" y="2079572"/>
                    </a:lnTo>
                    <a:lnTo>
                      <a:pt x="1063041" y="2079572"/>
                    </a:lnTo>
                    <a:lnTo>
                      <a:pt x="1083293" y="2078778"/>
                    </a:lnTo>
                    <a:lnTo>
                      <a:pt x="1103148" y="2077587"/>
                    </a:lnTo>
                    <a:lnTo>
                      <a:pt x="1122606" y="2075999"/>
                    </a:lnTo>
                    <a:lnTo>
                      <a:pt x="1142064" y="2073220"/>
                    </a:lnTo>
                    <a:lnTo>
                      <a:pt x="1161919" y="2070839"/>
                    </a:lnTo>
                    <a:lnTo>
                      <a:pt x="1180980" y="2067266"/>
                    </a:lnTo>
                    <a:lnTo>
                      <a:pt x="1200438" y="2064091"/>
                    </a:lnTo>
                    <a:lnTo>
                      <a:pt x="1219499" y="2059724"/>
                    </a:lnTo>
                    <a:lnTo>
                      <a:pt x="1237766" y="2055358"/>
                    </a:lnTo>
                    <a:lnTo>
                      <a:pt x="1256827" y="2050197"/>
                    </a:lnTo>
                    <a:lnTo>
                      <a:pt x="1275093" y="2044640"/>
                    </a:lnTo>
                    <a:lnTo>
                      <a:pt x="1293757" y="2038686"/>
                    </a:lnTo>
                    <a:lnTo>
                      <a:pt x="1311627" y="2032335"/>
                    </a:lnTo>
                    <a:lnTo>
                      <a:pt x="1329496" y="2025189"/>
                    </a:lnTo>
                    <a:lnTo>
                      <a:pt x="1347366" y="2018044"/>
                    </a:lnTo>
                    <a:lnTo>
                      <a:pt x="1364441" y="2010502"/>
                    </a:lnTo>
                    <a:lnTo>
                      <a:pt x="1381914" y="2002563"/>
                    </a:lnTo>
                    <a:lnTo>
                      <a:pt x="1398592" y="1994227"/>
                    </a:lnTo>
                    <a:lnTo>
                      <a:pt x="1415667" y="1985097"/>
                    </a:lnTo>
                    <a:lnTo>
                      <a:pt x="1431949" y="1975968"/>
                    </a:lnTo>
                    <a:lnTo>
                      <a:pt x="1447833" y="1966044"/>
                    </a:lnTo>
                    <a:lnTo>
                      <a:pt x="1464114" y="1956517"/>
                    </a:lnTo>
                    <a:lnTo>
                      <a:pt x="1479998" y="1945799"/>
                    </a:lnTo>
                    <a:lnTo>
                      <a:pt x="1495088" y="1935479"/>
                    </a:lnTo>
                    <a:lnTo>
                      <a:pt x="1510575" y="1923967"/>
                    </a:lnTo>
                    <a:lnTo>
                      <a:pt x="1525665" y="1912852"/>
                    </a:lnTo>
                    <a:lnTo>
                      <a:pt x="1539960" y="1900944"/>
                    </a:lnTo>
                    <a:lnTo>
                      <a:pt x="1554256" y="1889035"/>
                    </a:lnTo>
                    <a:lnTo>
                      <a:pt x="1568551" y="1876333"/>
                    </a:lnTo>
                    <a:lnTo>
                      <a:pt x="1582053" y="1863631"/>
                    </a:lnTo>
                    <a:lnTo>
                      <a:pt x="1595555" y="1850531"/>
                    </a:lnTo>
                    <a:lnTo>
                      <a:pt x="1608659" y="1837035"/>
                    </a:lnTo>
                    <a:lnTo>
                      <a:pt x="1621763" y="1823142"/>
                    </a:lnTo>
                    <a:lnTo>
                      <a:pt x="1634073" y="1809248"/>
                    </a:lnTo>
                    <a:lnTo>
                      <a:pt x="1646383" y="1794958"/>
                    </a:lnTo>
                    <a:lnTo>
                      <a:pt x="1657899" y="1780271"/>
                    </a:lnTo>
                    <a:lnTo>
                      <a:pt x="1669415" y="1765584"/>
                    </a:lnTo>
                    <a:lnTo>
                      <a:pt x="1680534" y="1750500"/>
                    </a:lnTo>
                    <a:lnTo>
                      <a:pt x="1691256" y="1734622"/>
                    </a:lnTo>
                    <a:lnTo>
                      <a:pt x="1701581" y="1719140"/>
                    </a:lnTo>
                    <a:lnTo>
                      <a:pt x="1711508" y="1703262"/>
                    </a:lnTo>
                    <a:lnTo>
                      <a:pt x="1721436" y="1686591"/>
                    </a:lnTo>
                    <a:lnTo>
                      <a:pt x="1730569" y="1670316"/>
                    </a:lnTo>
                    <a:lnTo>
                      <a:pt x="1739305" y="1653247"/>
                    </a:lnTo>
                    <a:lnTo>
                      <a:pt x="1748041" y="1636575"/>
                    </a:lnTo>
                    <a:lnTo>
                      <a:pt x="1755983" y="1619109"/>
                    </a:lnTo>
                    <a:lnTo>
                      <a:pt x="1763529" y="1602040"/>
                    </a:lnTo>
                    <a:lnTo>
                      <a:pt x="1770676" y="1584177"/>
                    </a:lnTo>
                    <a:lnTo>
                      <a:pt x="1777427" y="1566314"/>
                    </a:lnTo>
                    <a:lnTo>
                      <a:pt x="1783781" y="1548452"/>
                    </a:lnTo>
                    <a:lnTo>
                      <a:pt x="1789737" y="1530192"/>
                    </a:lnTo>
                    <a:lnTo>
                      <a:pt x="1795694" y="1511535"/>
                    </a:lnTo>
                    <a:lnTo>
                      <a:pt x="1800459" y="1493275"/>
                    </a:lnTo>
                    <a:lnTo>
                      <a:pt x="1804827" y="1474222"/>
                    </a:lnTo>
                    <a:lnTo>
                      <a:pt x="1809195" y="1455168"/>
                    </a:lnTo>
                    <a:lnTo>
                      <a:pt x="1812769" y="1436114"/>
                    </a:lnTo>
                    <a:lnTo>
                      <a:pt x="1816343" y="1416664"/>
                    </a:lnTo>
                    <a:lnTo>
                      <a:pt x="1818726" y="1397213"/>
                    </a:lnTo>
                    <a:lnTo>
                      <a:pt x="1820711" y="1377763"/>
                    </a:lnTo>
                    <a:lnTo>
                      <a:pt x="1823094" y="1357915"/>
                    </a:lnTo>
                    <a:lnTo>
                      <a:pt x="1824285" y="1338067"/>
                    </a:lnTo>
                    <a:lnTo>
                      <a:pt x="1824682" y="1318220"/>
                    </a:lnTo>
                    <a:lnTo>
                      <a:pt x="1825079" y="1297975"/>
                    </a:lnTo>
                    <a:lnTo>
                      <a:pt x="1824682" y="1277731"/>
                    </a:lnTo>
                    <a:lnTo>
                      <a:pt x="1824285" y="1257883"/>
                    </a:lnTo>
                    <a:lnTo>
                      <a:pt x="1823094" y="1237639"/>
                    </a:lnTo>
                    <a:lnTo>
                      <a:pt x="1820711" y="1218188"/>
                    </a:lnTo>
                    <a:lnTo>
                      <a:pt x="1818726" y="1198341"/>
                    </a:lnTo>
                    <a:lnTo>
                      <a:pt x="1816343" y="1178890"/>
                    </a:lnTo>
                    <a:lnTo>
                      <a:pt x="1812769" y="1159440"/>
                    </a:lnTo>
                    <a:lnTo>
                      <a:pt x="1809195" y="1140783"/>
                    </a:lnTo>
                    <a:lnTo>
                      <a:pt x="1804827" y="1121729"/>
                    </a:lnTo>
                    <a:lnTo>
                      <a:pt x="1800459" y="1102676"/>
                    </a:lnTo>
                    <a:lnTo>
                      <a:pt x="1795694" y="1084019"/>
                    </a:lnTo>
                    <a:lnTo>
                      <a:pt x="1789737" y="1065362"/>
                    </a:lnTo>
                    <a:lnTo>
                      <a:pt x="1783781" y="1047500"/>
                    </a:lnTo>
                    <a:lnTo>
                      <a:pt x="1777427" y="1029240"/>
                    </a:lnTo>
                    <a:lnTo>
                      <a:pt x="1770676" y="1011377"/>
                    </a:lnTo>
                    <a:lnTo>
                      <a:pt x="1763529" y="993911"/>
                    </a:lnTo>
                    <a:lnTo>
                      <a:pt x="1755983" y="976048"/>
                    </a:lnTo>
                    <a:lnTo>
                      <a:pt x="1748041" y="959377"/>
                    </a:lnTo>
                    <a:lnTo>
                      <a:pt x="1739305" y="941911"/>
                    </a:lnTo>
                    <a:lnTo>
                      <a:pt x="1730569" y="925636"/>
                    </a:lnTo>
                    <a:lnTo>
                      <a:pt x="1721436" y="908964"/>
                    </a:lnTo>
                    <a:lnTo>
                      <a:pt x="1711508" y="892689"/>
                    </a:lnTo>
                    <a:lnTo>
                      <a:pt x="1701581" y="876811"/>
                    </a:lnTo>
                    <a:lnTo>
                      <a:pt x="1691256" y="860933"/>
                    </a:lnTo>
                    <a:lnTo>
                      <a:pt x="1680534" y="845452"/>
                    </a:lnTo>
                    <a:lnTo>
                      <a:pt x="1669415" y="830368"/>
                    </a:lnTo>
                    <a:lnTo>
                      <a:pt x="1657899" y="815680"/>
                    </a:lnTo>
                    <a:lnTo>
                      <a:pt x="1646383" y="800596"/>
                    </a:lnTo>
                    <a:lnTo>
                      <a:pt x="1634073" y="786306"/>
                    </a:lnTo>
                    <a:lnTo>
                      <a:pt x="1621763" y="772413"/>
                    </a:lnTo>
                    <a:lnTo>
                      <a:pt x="1608659" y="758520"/>
                    </a:lnTo>
                    <a:lnTo>
                      <a:pt x="1595555" y="745023"/>
                    </a:lnTo>
                    <a:lnTo>
                      <a:pt x="1582053" y="731924"/>
                    </a:lnTo>
                    <a:lnTo>
                      <a:pt x="1568551" y="719221"/>
                    </a:lnTo>
                    <a:lnTo>
                      <a:pt x="1554256" y="706519"/>
                    </a:lnTo>
                    <a:lnTo>
                      <a:pt x="1539960" y="694610"/>
                    </a:lnTo>
                    <a:lnTo>
                      <a:pt x="1525665" y="682702"/>
                    </a:lnTo>
                    <a:lnTo>
                      <a:pt x="1510575" y="671190"/>
                    </a:lnTo>
                    <a:lnTo>
                      <a:pt x="1495088" y="660473"/>
                    </a:lnTo>
                    <a:lnTo>
                      <a:pt x="1479998" y="649755"/>
                    </a:lnTo>
                    <a:lnTo>
                      <a:pt x="1464114" y="639037"/>
                    </a:lnTo>
                    <a:lnTo>
                      <a:pt x="1447833" y="629114"/>
                    </a:lnTo>
                    <a:lnTo>
                      <a:pt x="1431949" y="619587"/>
                    </a:lnTo>
                    <a:lnTo>
                      <a:pt x="1415667" y="610457"/>
                    </a:lnTo>
                    <a:lnTo>
                      <a:pt x="1398592" y="601724"/>
                    </a:lnTo>
                    <a:lnTo>
                      <a:pt x="1381914" y="593388"/>
                    </a:lnTo>
                    <a:lnTo>
                      <a:pt x="1364441" y="585449"/>
                    </a:lnTo>
                    <a:lnTo>
                      <a:pt x="1347366" y="577113"/>
                    </a:lnTo>
                    <a:lnTo>
                      <a:pt x="1329496" y="569968"/>
                    </a:lnTo>
                    <a:lnTo>
                      <a:pt x="1311627" y="563220"/>
                    </a:lnTo>
                    <a:lnTo>
                      <a:pt x="1293757" y="556869"/>
                    </a:lnTo>
                    <a:lnTo>
                      <a:pt x="1275093" y="550914"/>
                    </a:lnTo>
                    <a:lnTo>
                      <a:pt x="1256827" y="545754"/>
                    </a:lnTo>
                    <a:lnTo>
                      <a:pt x="1237766" y="540594"/>
                    </a:lnTo>
                    <a:lnTo>
                      <a:pt x="1219499" y="535830"/>
                    </a:lnTo>
                    <a:lnTo>
                      <a:pt x="1200438" y="531861"/>
                    </a:lnTo>
                    <a:lnTo>
                      <a:pt x="1180980" y="527891"/>
                    </a:lnTo>
                    <a:lnTo>
                      <a:pt x="1161919" y="525113"/>
                    </a:lnTo>
                    <a:lnTo>
                      <a:pt x="1142064" y="521937"/>
                    </a:lnTo>
                    <a:lnTo>
                      <a:pt x="1122606" y="519952"/>
                    </a:lnTo>
                    <a:lnTo>
                      <a:pt x="1103148" y="518364"/>
                    </a:lnTo>
                    <a:lnTo>
                      <a:pt x="1083293" y="516777"/>
                    </a:lnTo>
                    <a:lnTo>
                      <a:pt x="1063041" y="515983"/>
                    </a:lnTo>
                    <a:lnTo>
                      <a:pt x="1043186" y="515586"/>
                    </a:lnTo>
                    <a:close/>
                    <a:moveTo>
                      <a:pt x="803734" y="280988"/>
                    </a:moveTo>
                    <a:lnTo>
                      <a:pt x="862902" y="391340"/>
                    </a:lnTo>
                    <a:lnTo>
                      <a:pt x="884743" y="387371"/>
                    </a:lnTo>
                    <a:lnTo>
                      <a:pt x="906980" y="383798"/>
                    </a:lnTo>
                    <a:lnTo>
                      <a:pt x="929218" y="380622"/>
                    </a:lnTo>
                    <a:lnTo>
                      <a:pt x="951456" y="378241"/>
                    </a:lnTo>
                    <a:lnTo>
                      <a:pt x="974488" y="376256"/>
                    </a:lnTo>
                    <a:lnTo>
                      <a:pt x="997122" y="374668"/>
                    </a:lnTo>
                    <a:lnTo>
                      <a:pt x="1019757" y="373874"/>
                    </a:lnTo>
                    <a:lnTo>
                      <a:pt x="1043186" y="373477"/>
                    </a:lnTo>
                    <a:lnTo>
                      <a:pt x="1059865" y="373874"/>
                    </a:lnTo>
                    <a:lnTo>
                      <a:pt x="1076940" y="374271"/>
                    </a:lnTo>
                    <a:lnTo>
                      <a:pt x="1093618" y="375462"/>
                    </a:lnTo>
                    <a:lnTo>
                      <a:pt x="1110693" y="376256"/>
                    </a:lnTo>
                    <a:lnTo>
                      <a:pt x="1127372" y="377844"/>
                    </a:lnTo>
                    <a:lnTo>
                      <a:pt x="1144050" y="379432"/>
                    </a:lnTo>
                    <a:lnTo>
                      <a:pt x="1160331" y="381019"/>
                    </a:lnTo>
                    <a:lnTo>
                      <a:pt x="1176612" y="383798"/>
                    </a:lnTo>
                    <a:lnTo>
                      <a:pt x="1193291" y="386180"/>
                    </a:lnTo>
                    <a:lnTo>
                      <a:pt x="1209572" y="388958"/>
                    </a:lnTo>
                    <a:lnTo>
                      <a:pt x="1225853" y="392134"/>
                    </a:lnTo>
                    <a:lnTo>
                      <a:pt x="1241737" y="395310"/>
                    </a:lnTo>
                    <a:lnTo>
                      <a:pt x="1257621" y="399279"/>
                    </a:lnTo>
                    <a:lnTo>
                      <a:pt x="1273505" y="403249"/>
                    </a:lnTo>
                    <a:lnTo>
                      <a:pt x="1289389" y="407218"/>
                    </a:lnTo>
                    <a:lnTo>
                      <a:pt x="1304876" y="411982"/>
                    </a:lnTo>
                    <a:lnTo>
                      <a:pt x="1370398" y="304805"/>
                    </a:lnTo>
                    <a:lnTo>
                      <a:pt x="1611439" y="417142"/>
                    </a:lnTo>
                    <a:lnTo>
                      <a:pt x="1570140" y="539800"/>
                    </a:lnTo>
                    <a:lnTo>
                      <a:pt x="1592775" y="555678"/>
                    </a:lnTo>
                    <a:lnTo>
                      <a:pt x="1614615" y="572747"/>
                    </a:lnTo>
                    <a:lnTo>
                      <a:pt x="1636059" y="589815"/>
                    </a:lnTo>
                    <a:lnTo>
                      <a:pt x="1656708" y="608075"/>
                    </a:lnTo>
                    <a:lnTo>
                      <a:pt x="1676960" y="626732"/>
                    </a:lnTo>
                    <a:lnTo>
                      <a:pt x="1696815" y="645389"/>
                    </a:lnTo>
                    <a:lnTo>
                      <a:pt x="1715876" y="665236"/>
                    </a:lnTo>
                    <a:lnTo>
                      <a:pt x="1734540" y="685481"/>
                    </a:lnTo>
                    <a:lnTo>
                      <a:pt x="1752410" y="706519"/>
                    </a:lnTo>
                    <a:lnTo>
                      <a:pt x="1769882" y="728351"/>
                    </a:lnTo>
                    <a:lnTo>
                      <a:pt x="1786560" y="750184"/>
                    </a:lnTo>
                    <a:lnTo>
                      <a:pt x="1802841" y="772413"/>
                    </a:lnTo>
                    <a:lnTo>
                      <a:pt x="1818329" y="795436"/>
                    </a:lnTo>
                    <a:lnTo>
                      <a:pt x="1832624" y="818856"/>
                    </a:lnTo>
                    <a:lnTo>
                      <a:pt x="1846920" y="842673"/>
                    </a:lnTo>
                    <a:lnTo>
                      <a:pt x="1860024" y="866887"/>
                    </a:lnTo>
                    <a:lnTo>
                      <a:pt x="1994642" y="834337"/>
                    </a:lnTo>
                    <a:lnTo>
                      <a:pt x="2085975" y="1084019"/>
                    </a:lnTo>
                    <a:lnTo>
                      <a:pt x="1954931" y="1149516"/>
                    </a:lnTo>
                    <a:lnTo>
                      <a:pt x="1958108" y="1167776"/>
                    </a:lnTo>
                    <a:lnTo>
                      <a:pt x="1960491" y="1185638"/>
                    </a:lnTo>
                    <a:lnTo>
                      <a:pt x="1962476" y="1204295"/>
                    </a:lnTo>
                    <a:lnTo>
                      <a:pt x="1964462" y="1222952"/>
                    </a:lnTo>
                    <a:lnTo>
                      <a:pt x="1965653" y="1241212"/>
                    </a:lnTo>
                    <a:lnTo>
                      <a:pt x="1966447" y="1259868"/>
                    </a:lnTo>
                    <a:lnTo>
                      <a:pt x="1967242" y="1278922"/>
                    </a:lnTo>
                    <a:lnTo>
                      <a:pt x="1967242" y="1297975"/>
                    </a:lnTo>
                    <a:lnTo>
                      <a:pt x="1967242" y="1315441"/>
                    </a:lnTo>
                    <a:lnTo>
                      <a:pt x="1966845" y="1332907"/>
                    </a:lnTo>
                    <a:lnTo>
                      <a:pt x="1966050" y="1349976"/>
                    </a:lnTo>
                    <a:lnTo>
                      <a:pt x="1964859" y="1367839"/>
                    </a:lnTo>
                    <a:lnTo>
                      <a:pt x="1962873" y="1385305"/>
                    </a:lnTo>
                    <a:lnTo>
                      <a:pt x="1961285" y="1401977"/>
                    </a:lnTo>
                    <a:lnTo>
                      <a:pt x="1959300" y="1419442"/>
                    </a:lnTo>
                    <a:lnTo>
                      <a:pt x="1957314" y="1436114"/>
                    </a:lnTo>
                    <a:lnTo>
                      <a:pt x="1954137" y="1453183"/>
                    </a:lnTo>
                    <a:lnTo>
                      <a:pt x="1951357" y="1469855"/>
                    </a:lnTo>
                    <a:lnTo>
                      <a:pt x="1947784" y="1486527"/>
                    </a:lnTo>
                    <a:lnTo>
                      <a:pt x="1944210" y="1503199"/>
                    </a:lnTo>
                    <a:lnTo>
                      <a:pt x="1940239" y="1519871"/>
                    </a:lnTo>
                    <a:lnTo>
                      <a:pt x="1935871" y="1535749"/>
                    </a:lnTo>
                    <a:lnTo>
                      <a:pt x="1931899" y="1552024"/>
                    </a:lnTo>
                    <a:lnTo>
                      <a:pt x="1926737" y="1568299"/>
                    </a:lnTo>
                    <a:lnTo>
                      <a:pt x="2061355" y="1650468"/>
                    </a:lnTo>
                    <a:lnTo>
                      <a:pt x="1949372" y="1891020"/>
                    </a:lnTo>
                    <a:lnTo>
                      <a:pt x="1791723" y="1838623"/>
                    </a:lnTo>
                    <a:lnTo>
                      <a:pt x="1776633" y="1859264"/>
                    </a:lnTo>
                    <a:lnTo>
                      <a:pt x="1761146" y="1879112"/>
                    </a:lnTo>
                    <a:lnTo>
                      <a:pt x="1744468" y="1898165"/>
                    </a:lnTo>
                    <a:lnTo>
                      <a:pt x="1728186" y="1917219"/>
                    </a:lnTo>
                    <a:lnTo>
                      <a:pt x="1710714" y="1935876"/>
                    </a:lnTo>
                    <a:lnTo>
                      <a:pt x="1693241" y="1954135"/>
                    </a:lnTo>
                    <a:lnTo>
                      <a:pt x="1674975" y="1971204"/>
                    </a:lnTo>
                    <a:lnTo>
                      <a:pt x="1655914" y="1988670"/>
                    </a:lnTo>
                    <a:lnTo>
                      <a:pt x="1636853" y="2004945"/>
                    </a:lnTo>
                    <a:lnTo>
                      <a:pt x="1616998" y="2021220"/>
                    </a:lnTo>
                    <a:lnTo>
                      <a:pt x="1597143" y="2036701"/>
                    </a:lnTo>
                    <a:lnTo>
                      <a:pt x="1576494" y="2051388"/>
                    </a:lnTo>
                    <a:lnTo>
                      <a:pt x="1555844" y="2066075"/>
                    </a:lnTo>
                    <a:lnTo>
                      <a:pt x="1534401" y="2079572"/>
                    </a:lnTo>
                    <a:lnTo>
                      <a:pt x="1512957" y="2093068"/>
                    </a:lnTo>
                    <a:lnTo>
                      <a:pt x="1491117" y="2105770"/>
                    </a:lnTo>
                    <a:lnTo>
                      <a:pt x="1531621" y="2274474"/>
                    </a:lnTo>
                    <a:lnTo>
                      <a:pt x="1281844" y="2365376"/>
                    </a:lnTo>
                    <a:lnTo>
                      <a:pt x="1202821" y="2207787"/>
                    </a:lnTo>
                    <a:lnTo>
                      <a:pt x="1183363" y="2210962"/>
                    </a:lnTo>
                    <a:lnTo>
                      <a:pt x="1163508" y="2213741"/>
                    </a:lnTo>
                    <a:lnTo>
                      <a:pt x="1144050" y="2216123"/>
                    </a:lnTo>
                    <a:lnTo>
                      <a:pt x="1124195" y="2218504"/>
                    </a:lnTo>
                    <a:lnTo>
                      <a:pt x="1103943" y="2219695"/>
                    </a:lnTo>
                    <a:lnTo>
                      <a:pt x="1083690" y="2220886"/>
                    </a:lnTo>
                    <a:lnTo>
                      <a:pt x="1063438" y="2221680"/>
                    </a:lnTo>
                    <a:lnTo>
                      <a:pt x="1043186" y="2221680"/>
                    </a:lnTo>
                    <a:lnTo>
                      <a:pt x="1013007" y="2221283"/>
                    </a:lnTo>
                    <a:lnTo>
                      <a:pt x="983224" y="2220092"/>
                    </a:lnTo>
                    <a:lnTo>
                      <a:pt x="954235" y="2217711"/>
                    </a:lnTo>
                    <a:lnTo>
                      <a:pt x="924850" y="2214535"/>
                    </a:lnTo>
                    <a:lnTo>
                      <a:pt x="895862" y="2210565"/>
                    </a:lnTo>
                    <a:lnTo>
                      <a:pt x="867270" y="2205405"/>
                    </a:lnTo>
                    <a:lnTo>
                      <a:pt x="839076" y="2199451"/>
                    </a:lnTo>
                    <a:lnTo>
                      <a:pt x="810882" y="2192703"/>
                    </a:lnTo>
                    <a:lnTo>
                      <a:pt x="715180" y="2341162"/>
                    </a:lnTo>
                    <a:lnTo>
                      <a:pt x="474536" y="2229222"/>
                    </a:lnTo>
                    <a:lnTo>
                      <a:pt x="524968" y="2062900"/>
                    </a:lnTo>
                    <a:lnTo>
                      <a:pt x="504716" y="2049006"/>
                    </a:lnTo>
                    <a:lnTo>
                      <a:pt x="484464" y="2033525"/>
                    </a:lnTo>
                    <a:lnTo>
                      <a:pt x="465006" y="2018441"/>
                    </a:lnTo>
                    <a:lnTo>
                      <a:pt x="445945" y="2002960"/>
                    </a:lnTo>
                    <a:lnTo>
                      <a:pt x="427281" y="1986288"/>
                    </a:lnTo>
                    <a:lnTo>
                      <a:pt x="408617" y="1969616"/>
                    </a:lnTo>
                    <a:lnTo>
                      <a:pt x="390748" y="1952151"/>
                    </a:lnTo>
                    <a:lnTo>
                      <a:pt x="373672" y="1934685"/>
                    </a:lnTo>
                    <a:lnTo>
                      <a:pt x="356597" y="1916028"/>
                    </a:lnTo>
                    <a:lnTo>
                      <a:pt x="340316" y="1897371"/>
                    </a:lnTo>
                    <a:lnTo>
                      <a:pt x="324432" y="1878715"/>
                    </a:lnTo>
                    <a:lnTo>
                      <a:pt x="308548" y="1858867"/>
                    </a:lnTo>
                    <a:lnTo>
                      <a:pt x="293855" y="1839020"/>
                    </a:lnTo>
                    <a:lnTo>
                      <a:pt x="279559" y="1818775"/>
                    </a:lnTo>
                    <a:lnTo>
                      <a:pt x="265661" y="1797737"/>
                    </a:lnTo>
                    <a:lnTo>
                      <a:pt x="252556" y="1776301"/>
                    </a:lnTo>
                    <a:lnTo>
                      <a:pt x="91333" y="1811630"/>
                    </a:lnTo>
                    <a:lnTo>
                      <a:pt x="0" y="1562345"/>
                    </a:lnTo>
                    <a:lnTo>
                      <a:pt x="138191" y="1488512"/>
                    </a:lnTo>
                    <a:lnTo>
                      <a:pt x="133426" y="1465092"/>
                    </a:lnTo>
                    <a:lnTo>
                      <a:pt x="129852" y="1441672"/>
                    </a:lnTo>
                    <a:lnTo>
                      <a:pt x="126278" y="1418251"/>
                    </a:lnTo>
                    <a:lnTo>
                      <a:pt x="123498" y="1394434"/>
                    </a:lnTo>
                    <a:lnTo>
                      <a:pt x="121513" y="1370220"/>
                    </a:lnTo>
                    <a:lnTo>
                      <a:pt x="119527" y="1346403"/>
                    </a:lnTo>
                    <a:lnTo>
                      <a:pt x="118733" y="1322189"/>
                    </a:lnTo>
                    <a:lnTo>
                      <a:pt x="118336" y="1297975"/>
                    </a:lnTo>
                    <a:lnTo>
                      <a:pt x="118733" y="1269395"/>
                    </a:lnTo>
                    <a:lnTo>
                      <a:pt x="119924" y="1240418"/>
                    </a:lnTo>
                    <a:lnTo>
                      <a:pt x="122704" y="1211837"/>
                    </a:lnTo>
                    <a:lnTo>
                      <a:pt x="125484" y="1184051"/>
                    </a:lnTo>
                    <a:lnTo>
                      <a:pt x="129455" y="1155867"/>
                    </a:lnTo>
                    <a:lnTo>
                      <a:pt x="134220" y="1128478"/>
                    </a:lnTo>
                    <a:lnTo>
                      <a:pt x="139780" y="1101088"/>
                    </a:lnTo>
                    <a:lnTo>
                      <a:pt x="146133" y="1074095"/>
                    </a:lnTo>
                    <a:lnTo>
                      <a:pt x="24223" y="995896"/>
                    </a:lnTo>
                    <a:lnTo>
                      <a:pt x="136603" y="755344"/>
                    </a:lnTo>
                    <a:lnTo>
                      <a:pt x="268043" y="794642"/>
                    </a:lnTo>
                    <a:lnTo>
                      <a:pt x="283530" y="772016"/>
                    </a:lnTo>
                    <a:lnTo>
                      <a:pt x="299017" y="750184"/>
                    </a:lnTo>
                    <a:lnTo>
                      <a:pt x="315696" y="728351"/>
                    </a:lnTo>
                    <a:lnTo>
                      <a:pt x="332771" y="707313"/>
                    </a:lnTo>
                    <a:lnTo>
                      <a:pt x="350243" y="686274"/>
                    </a:lnTo>
                    <a:lnTo>
                      <a:pt x="368907" y="666824"/>
                    </a:lnTo>
                    <a:lnTo>
                      <a:pt x="387571" y="646976"/>
                    </a:lnTo>
                    <a:lnTo>
                      <a:pt x="407426" y="627923"/>
                    </a:lnTo>
                    <a:lnTo>
                      <a:pt x="427281" y="609266"/>
                    </a:lnTo>
                    <a:lnTo>
                      <a:pt x="447930" y="591403"/>
                    </a:lnTo>
                    <a:lnTo>
                      <a:pt x="468977" y="574334"/>
                    </a:lnTo>
                    <a:lnTo>
                      <a:pt x="490420" y="557662"/>
                    </a:lnTo>
                    <a:lnTo>
                      <a:pt x="512261" y="541784"/>
                    </a:lnTo>
                    <a:lnTo>
                      <a:pt x="535293" y="526303"/>
                    </a:lnTo>
                    <a:lnTo>
                      <a:pt x="557928" y="511616"/>
                    </a:lnTo>
                    <a:lnTo>
                      <a:pt x="581754" y="497723"/>
                    </a:lnTo>
                    <a:lnTo>
                      <a:pt x="554354" y="371890"/>
                    </a:lnTo>
                    <a:lnTo>
                      <a:pt x="803734" y="280988"/>
                    </a:lnTo>
                    <a:close/>
                    <a:moveTo>
                      <a:pt x="2013752" y="186531"/>
                    </a:moveTo>
                    <a:lnTo>
                      <a:pt x="2001871" y="186928"/>
                    </a:lnTo>
                    <a:lnTo>
                      <a:pt x="1989594" y="188119"/>
                    </a:lnTo>
                    <a:lnTo>
                      <a:pt x="1978109" y="190103"/>
                    </a:lnTo>
                    <a:lnTo>
                      <a:pt x="1966624" y="192881"/>
                    </a:lnTo>
                    <a:lnTo>
                      <a:pt x="1955139" y="196453"/>
                    </a:lnTo>
                    <a:lnTo>
                      <a:pt x="1944050" y="200819"/>
                    </a:lnTo>
                    <a:lnTo>
                      <a:pt x="1932962" y="205978"/>
                    </a:lnTo>
                    <a:lnTo>
                      <a:pt x="1922269" y="211534"/>
                    </a:lnTo>
                    <a:lnTo>
                      <a:pt x="1914348" y="216297"/>
                    </a:lnTo>
                    <a:lnTo>
                      <a:pt x="1906823" y="221853"/>
                    </a:lnTo>
                    <a:lnTo>
                      <a:pt x="1899695" y="227409"/>
                    </a:lnTo>
                    <a:lnTo>
                      <a:pt x="1892962" y="233363"/>
                    </a:lnTo>
                    <a:lnTo>
                      <a:pt x="1886230" y="239713"/>
                    </a:lnTo>
                    <a:lnTo>
                      <a:pt x="1880289" y="246063"/>
                    </a:lnTo>
                    <a:lnTo>
                      <a:pt x="1874349" y="252809"/>
                    </a:lnTo>
                    <a:lnTo>
                      <a:pt x="1869200" y="259953"/>
                    </a:lnTo>
                    <a:lnTo>
                      <a:pt x="1864052" y="267097"/>
                    </a:lnTo>
                    <a:lnTo>
                      <a:pt x="1859300" y="274241"/>
                    </a:lnTo>
                    <a:lnTo>
                      <a:pt x="1855339" y="281781"/>
                    </a:lnTo>
                    <a:lnTo>
                      <a:pt x="1850983" y="289719"/>
                    </a:lnTo>
                    <a:lnTo>
                      <a:pt x="1847419" y="297656"/>
                    </a:lnTo>
                    <a:lnTo>
                      <a:pt x="1844646" y="305594"/>
                    </a:lnTo>
                    <a:lnTo>
                      <a:pt x="1841874" y="313928"/>
                    </a:lnTo>
                    <a:lnTo>
                      <a:pt x="1839102" y="322263"/>
                    </a:lnTo>
                    <a:lnTo>
                      <a:pt x="1837518" y="330597"/>
                    </a:lnTo>
                    <a:lnTo>
                      <a:pt x="1835934" y="339328"/>
                    </a:lnTo>
                    <a:lnTo>
                      <a:pt x="1834350" y="348059"/>
                    </a:lnTo>
                    <a:lnTo>
                      <a:pt x="1833557" y="356791"/>
                    </a:lnTo>
                    <a:lnTo>
                      <a:pt x="1833557" y="365125"/>
                    </a:lnTo>
                    <a:lnTo>
                      <a:pt x="1833557" y="373856"/>
                    </a:lnTo>
                    <a:lnTo>
                      <a:pt x="1833953" y="382984"/>
                    </a:lnTo>
                    <a:lnTo>
                      <a:pt x="1835142" y="391716"/>
                    </a:lnTo>
                    <a:lnTo>
                      <a:pt x="1836726" y="400050"/>
                    </a:lnTo>
                    <a:lnTo>
                      <a:pt x="1838310" y="409178"/>
                    </a:lnTo>
                    <a:lnTo>
                      <a:pt x="1840290" y="417513"/>
                    </a:lnTo>
                    <a:lnTo>
                      <a:pt x="1843458" y="426244"/>
                    </a:lnTo>
                    <a:lnTo>
                      <a:pt x="1846230" y="434578"/>
                    </a:lnTo>
                    <a:lnTo>
                      <a:pt x="1850191" y="443310"/>
                    </a:lnTo>
                    <a:lnTo>
                      <a:pt x="1853755" y="451247"/>
                    </a:lnTo>
                    <a:lnTo>
                      <a:pt x="1858507" y="459581"/>
                    </a:lnTo>
                    <a:lnTo>
                      <a:pt x="1864844" y="469503"/>
                    </a:lnTo>
                    <a:lnTo>
                      <a:pt x="1871973" y="479028"/>
                    </a:lnTo>
                    <a:lnTo>
                      <a:pt x="1879497" y="488156"/>
                    </a:lnTo>
                    <a:lnTo>
                      <a:pt x="1887418" y="496888"/>
                    </a:lnTo>
                    <a:lnTo>
                      <a:pt x="1896527" y="504428"/>
                    </a:lnTo>
                    <a:lnTo>
                      <a:pt x="1905239" y="511969"/>
                    </a:lnTo>
                    <a:lnTo>
                      <a:pt x="1914744" y="518716"/>
                    </a:lnTo>
                    <a:lnTo>
                      <a:pt x="1924645" y="524669"/>
                    </a:lnTo>
                    <a:lnTo>
                      <a:pt x="1934942" y="529828"/>
                    </a:lnTo>
                    <a:lnTo>
                      <a:pt x="1945635" y="534988"/>
                    </a:lnTo>
                    <a:lnTo>
                      <a:pt x="1956723" y="538956"/>
                    </a:lnTo>
                    <a:lnTo>
                      <a:pt x="1967812" y="542131"/>
                    </a:lnTo>
                    <a:lnTo>
                      <a:pt x="1979297" y="545306"/>
                    </a:lnTo>
                    <a:lnTo>
                      <a:pt x="1990782" y="546894"/>
                    </a:lnTo>
                    <a:lnTo>
                      <a:pt x="2002267" y="548085"/>
                    </a:lnTo>
                    <a:lnTo>
                      <a:pt x="2014544" y="548481"/>
                    </a:lnTo>
                    <a:lnTo>
                      <a:pt x="2026425" y="548085"/>
                    </a:lnTo>
                    <a:lnTo>
                      <a:pt x="2038306" y="546894"/>
                    </a:lnTo>
                    <a:lnTo>
                      <a:pt x="2049791" y="544910"/>
                    </a:lnTo>
                    <a:lnTo>
                      <a:pt x="2061672" y="542131"/>
                    </a:lnTo>
                    <a:lnTo>
                      <a:pt x="2073157" y="538560"/>
                    </a:lnTo>
                    <a:lnTo>
                      <a:pt x="2084246" y="534194"/>
                    </a:lnTo>
                    <a:lnTo>
                      <a:pt x="2095335" y="529035"/>
                    </a:lnTo>
                    <a:lnTo>
                      <a:pt x="2106028" y="523081"/>
                    </a:lnTo>
                    <a:lnTo>
                      <a:pt x="2113552" y="518716"/>
                    </a:lnTo>
                    <a:lnTo>
                      <a:pt x="2121077" y="513556"/>
                    </a:lnTo>
                    <a:lnTo>
                      <a:pt x="2128206" y="508000"/>
                    </a:lnTo>
                    <a:lnTo>
                      <a:pt x="2134938" y="502047"/>
                    </a:lnTo>
                    <a:lnTo>
                      <a:pt x="2141275" y="496491"/>
                    </a:lnTo>
                    <a:lnTo>
                      <a:pt x="2147215" y="490141"/>
                    </a:lnTo>
                    <a:lnTo>
                      <a:pt x="2153156" y="483394"/>
                    </a:lnTo>
                    <a:lnTo>
                      <a:pt x="2158304" y="476647"/>
                    </a:lnTo>
                    <a:lnTo>
                      <a:pt x="2163452" y="469503"/>
                    </a:lnTo>
                    <a:lnTo>
                      <a:pt x="2168601" y="461566"/>
                    </a:lnTo>
                    <a:lnTo>
                      <a:pt x="2172957" y="454025"/>
                    </a:lnTo>
                    <a:lnTo>
                      <a:pt x="2176917" y="446485"/>
                    </a:lnTo>
                    <a:lnTo>
                      <a:pt x="2180482" y="438150"/>
                    </a:lnTo>
                    <a:lnTo>
                      <a:pt x="2183650" y="430213"/>
                    </a:lnTo>
                    <a:lnTo>
                      <a:pt x="2186818" y="421481"/>
                    </a:lnTo>
                    <a:lnTo>
                      <a:pt x="2189195" y="412750"/>
                    </a:lnTo>
                    <a:lnTo>
                      <a:pt x="2191175" y="404019"/>
                    </a:lnTo>
                    <a:lnTo>
                      <a:pt x="2192363" y="395288"/>
                    </a:lnTo>
                    <a:lnTo>
                      <a:pt x="2193947" y="386159"/>
                    </a:lnTo>
                    <a:lnTo>
                      <a:pt x="2194739" y="377428"/>
                    </a:lnTo>
                    <a:lnTo>
                      <a:pt x="2194739" y="368697"/>
                    </a:lnTo>
                    <a:lnTo>
                      <a:pt x="2194739" y="359569"/>
                    </a:lnTo>
                    <a:lnTo>
                      <a:pt x="2194343" y="351234"/>
                    </a:lnTo>
                    <a:lnTo>
                      <a:pt x="2192759" y="342503"/>
                    </a:lnTo>
                    <a:lnTo>
                      <a:pt x="2191571" y="333375"/>
                    </a:lnTo>
                    <a:lnTo>
                      <a:pt x="2189591" y="325041"/>
                    </a:lnTo>
                    <a:lnTo>
                      <a:pt x="2187610" y="316706"/>
                    </a:lnTo>
                    <a:lnTo>
                      <a:pt x="2184838" y="308372"/>
                    </a:lnTo>
                    <a:lnTo>
                      <a:pt x="2181670" y="299641"/>
                    </a:lnTo>
                    <a:lnTo>
                      <a:pt x="2178106" y="291703"/>
                    </a:lnTo>
                    <a:lnTo>
                      <a:pt x="2174145" y="283766"/>
                    </a:lnTo>
                    <a:lnTo>
                      <a:pt x="2169789" y="275828"/>
                    </a:lnTo>
                    <a:lnTo>
                      <a:pt x="2163452" y="265509"/>
                    </a:lnTo>
                    <a:lnTo>
                      <a:pt x="2156324" y="255984"/>
                    </a:lnTo>
                    <a:lnTo>
                      <a:pt x="2148799" y="247253"/>
                    </a:lnTo>
                    <a:lnTo>
                      <a:pt x="2140879" y="238522"/>
                    </a:lnTo>
                    <a:lnTo>
                      <a:pt x="2131770" y="230584"/>
                    </a:lnTo>
                    <a:lnTo>
                      <a:pt x="2123057" y="223441"/>
                    </a:lnTo>
                    <a:lnTo>
                      <a:pt x="2113552" y="216694"/>
                    </a:lnTo>
                    <a:lnTo>
                      <a:pt x="2103255" y="210344"/>
                    </a:lnTo>
                    <a:lnTo>
                      <a:pt x="2093355" y="204788"/>
                    </a:lnTo>
                    <a:lnTo>
                      <a:pt x="2082662" y="200422"/>
                    </a:lnTo>
                    <a:lnTo>
                      <a:pt x="2071969" y="196056"/>
                    </a:lnTo>
                    <a:lnTo>
                      <a:pt x="2060484" y="192881"/>
                    </a:lnTo>
                    <a:lnTo>
                      <a:pt x="2048999" y="190103"/>
                    </a:lnTo>
                    <a:lnTo>
                      <a:pt x="2037118" y="188119"/>
                    </a:lnTo>
                    <a:lnTo>
                      <a:pt x="2025633" y="186928"/>
                    </a:lnTo>
                    <a:lnTo>
                      <a:pt x="2013752" y="186531"/>
                    </a:lnTo>
                    <a:close/>
                    <a:moveTo>
                      <a:pt x="2066028" y="0"/>
                    </a:moveTo>
                    <a:lnTo>
                      <a:pt x="2156324" y="23812"/>
                    </a:lnTo>
                    <a:lnTo>
                      <a:pt x="2146027" y="100013"/>
                    </a:lnTo>
                    <a:lnTo>
                      <a:pt x="2140916" y="118533"/>
                    </a:lnTo>
                    <a:lnTo>
                      <a:pt x="2134542" y="115094"/>
                    </a:lnTo>
                    <a:lnTo>
                      <a:pt x="2132671" y="114357"/>
                    </a:lnTo>
                    <a:lnTo>
                      <a:pt x="2132562" y="114300"/>
                    </a:lnTo>
                    <a:lnTo>
                      <a:pt x="2123453" y="110728"/>
                    </a:lnTo>
                    <a:lnTo>
                      <a:pt x="2132671" y="114357"/>
                    </a:lnTo>
                    <a:lnTo>
                      <a:pt x="2140879" y="118666"/>
                    </a:lnTo>
                    <a:lnTo>
                      <a:pt x="2140916" y="118533"/>
                    </a:lnTo>
                    <a:lnTo>
                      <a:pt x="2144839" y="120650"/>
                    </a:lnTo>
                    <a:lnTo>
                      <a:pt x="2153552" y="125413"/>
                    </a:lnTo>
                    <a:lnTo>
                      <a:pt x="2167413" y="133747"/>
                    </a:lnTo>
                    <a:lnTo>
                      <a:pt x="2174145" y="138113"/>
                    </a:lnTo>
                    <a:lnTo>
                      <a:pt x="2180878" y="142875"/>
                    </a:lnTo>
                    <a:lnTo>
                      <a:pt x="2181274" y="143272"/>
                    </a:lnTo>
                    <a:lnTo>
                      <a:pt x="2187610" y="148034"/>
                    </a:lnTo>
                    <a:lnTo>
                      <a:pt x="2193947" y="153194"/>
                    </a:lnTo>
                    <a:lnTo>
                      <a:pt x="2205432" y="163909"/>
                    </a:lnTo>
                    <a:lnTo>
                      <a:pt x="2212560" y="170656"/>
                    </a:lnTo>
                    <a:lnTo>
                      <a:pt x="2221273" y="180181"/>
                    </a:lnTo>
                    <a:lnTo>
                      <a:pt x="2226433" y="186128"/>
                    </a:lnTo>
                    <a:lnTo>
                      <a:pt x="2226422" y="186134"/>
                    </a:lnTo>
                    <a:lnTo>
                      <a:pt x="2229194" y="189309"/>
                    </a:lnTo>
                    <a:lnTo>
                      <a:pt x="2226433" y="186128"/>
                    </a:lnTo>
                    <a:lnTo>
                      <a:pt x="2244639" y="175419"/>
                    </a:lnTo>
                    <a:lnTo>
                      <a:pt x="2315925" y="143669"/>
                    </a:lnTo>
                    <a:lnTo>
                      <a:pt x="2363053" y="224234"/>
                    </a:lnTo>
                    <a:lnTo>
                      <a:pt x="2302064" y="270669"/>
                    </a:lnTo>
                    <a:lnTo>
                      <a:pt x="2280282" y="283369"/>
                    </a:lnTo>
                    <a:lnTo>
                      <a:pt x="2284242" y="296466"/>
                    </a:lnTo>
                    <a:lnTo>
                      <a:pt x="2287015" y="309166"/>
                    </a:lnTo>
                    <a:lnTo>
                      <a:pt x="2289787" y="322263"/>
                    </a:lnTo>
                    <a:lnTo>
                      <a:pt x="2291371" y="335359"/>
                    </a:lnTo>
                    <a:lnTo>
                      <a:pt x="2292559" y="348456"/>
                    </a:lnTo>
                    <a:lnTo>
                      <a:pt x="2293351" y="361553"/>
                    </a:lnTo>
                    <a:lnTo>
                      <a:pt x="2293351" y="374650"/>
                    </a:lnTo>
                    <a:lnTo>
                      <a:pt x="2292559" y="387350"/>
                    </a:lnTo>
                    <a:lnTo>
                      <a:pt x="2318301" y="394097"/>
                    </a:lnTo>
                    <a:lnTo>
                      <a:pt x="2390775" y="422275"/>
                    </a:lnTo>
                    <a:lnTo>
                      <a:pt x="2367409" y="512763"/>
                    </a:lnTo>
                    <a:lnTo>
                      <a:pt x="2291371" y="502047"/>
                    </a:lnTo>
                    <a:lnTo>
                      <a:pt x="2262857" y="494506"/>
                    </a:lnTo>
                    <a:lnTo>
                      <a:pt x="2256916" y="506016"/>
                    </a:lnTo>
                    <a:lnTo>
                      <a:pt x="2250183" y="517128"/>
                    </a:lnTo>
                    <a:lnTo>
                      <a:pt x="2243451" y="527447"/>
                    </a:lnTo>
                    <a:lnTo>
                      <a:pt x="2235926" y="537766"/>
                    </a:lnTo>
                    <a:lnTo>
                      <a:pt x="2228006" y="547688"/>
                    </a:lnTo>
                    <a:lnTo>
                      <a:pt x="2219293" y="557610"/>
                    </a:lnTo>
                    <a:lnTo>
                      <a:pt x="2210580" y="566738"/>
                    </a:lnTo>
                    <a:lnTo>
                      <a:pt x="2201075" y="575469"/>
                    </a:lnTo>
                    <a:lnTo>
                      <a:pt x="2216125" y="601266"/>
                    </a:lnTo>
                    <a:lnTo>
                      <a:pt x="2247807" y="671910"/>
                    </a:lnTo>
                    <a:lnTo>
                      <a:pt x="2167413" y="719932"/>
                    </a:lnTo>
                    <a:lnTo>
                      <a:pt x="2121077" y="658416"/>
                    </a:lnTo>
                    <a:lnTo>
                      <a:pt x="2105632" y="632222"/>
                    </a:lnTo>
                    <a:lnTo>
                      <a:pt x="2110780" y="629841"/>
                    </a:lnTo>
                    <a:lnTo>
                      <a:pt x="2115929" y="627857"/>
                    </a:lnTo>
                    <a:lnTo>
                      <a:pt x="2104048" y="632222"/>
                    </a:lnTo>
                    <a:lnTo>
                      <a:pt x="2092563" y="635794"/>
                    </a:lnTo>
                    <a:lnTo>
                      <a:pt x="2083058" y="638969"/>
                    </a:lnTo>
                    <a:lnTo>
                      <a:pt x="2067217" y="642541"/>
                    </a:lnTo>
                    <a:lnTo>
                      <a:pt x="2059296" y="643732"/>
                    </a:lnTo>
                    <a:lnTo>
                      <a:pt x="2050583" y="644922"/>
                    </a:lnTo>
                    <a:lnTo>
                      <a:pt x="2048999" y="644922"/>
                    </a:lnTo>
                    <a:lnTo>
                      <a:pt x="2033554" y="646907"/>
                    </a:lnTo>
                    <a:lnTo>
                      <a:pt x="2018505" y="647303"/>
                    </a:lnTo>
                    <a:lnTo>
                      <a:pt x="2014544" y="647700"/>
                    </a:lnTo>
                    <a:lnTo>
                      <a:pt x="2008208" y="647303"/>
                    </a:lnTo>
                    <a:lnTo>
                      <a:pt x="2002617" y="647117"/>
                    </a:lnTo>
                    <a:lnTo>
                      <a:pt x="1994743" y="646510"/>
                    </a:lnTo>
                    <a:lnTo>
                      <a:pt x="1984842" y="645716"/>
                    </a:lnTo>
                    <a:lnTo>
                      <a:pt x="1996327" y="646907"/>
                    </a:lnTo>
                    <a:lnTo>
                      <a:pt x="2002617" y="647117"/>
                    </a:lnTo>
                    <a:lnTo>
                      <a:pt x="2005039" y="647303"/>
                    </a:lnTo>
                    <a:lnTo>
                      <a:pt x="1994347" y="687785"/>
                    </a:lnTo>
                    <a:lnTo>
                      <a:pt x="1970189" y="747713"/>
                    </a:lnTo>
                    <a:lnTo>
                      <a:pt x="1879497" y="724297"/>
                    </a:lnTo>
                    <a:lnTo>
                      <a:pt x="1886230" y="662385"/>
                    </a:lnTo>
                    <a:lnTo>
                      <a:pt x="1896923" y="621507"/>
                    </a:lnTo>
                    <a:lnTo>
                      <a:pt x="1904447" y="625078"/>
                    </a:lnTo>
                    <a:lnTo>
                      <a:pt x="1893754" y="619919"/>
                    </a:lnTo>
                    <a:lnTo>
                      <a:pt x="1883061" y="614363"/>
                    </a:lnTo>
                    <a:lnTo>
                      <a:pt x="1874745" y="609997"/>
                    </a:lnTo>
                    <a:lnTo>
                      <a:pt x="1860884" y="601663"/>
                    </a:lnTo>
                    <a:lnTo>
                      <a:pt x="1854151" y="596900"/>
                    </a:lnTo>
                    <a:lnTo>
                      <a:pt x="1847419" y="592535"/>
                    </a:lnTo>
                    <a:lnTo>
                      <a:pt x="1846627" y="592138"/>
                    </a:lnTo>
                    <a:lnTo>
                      <a:pt x="1840290" y="586978"/>
                    </a:lnTo>
                    <a:lnTo>
                      <a:pt x="1834350" y="581819"/>
                    </a:lnTo>
                    <a:lnTo>
                      <a:pt x="1822469" y="571103"/>
                    </a:lnTo>
                    <a:lnTo>
                      <a:pt x="1815736" y="564356"/>
                    </a:lnTo>
                    <a:lnTo>
                      <a:pt x="1809516" y="557841"/>
                    </a:lnTo>
                    <a:lnTo>
                      <a:pt x="1805439" y="553244"/>
                    </a:lnTo>
                    <a:lnTo>
                      <a:pt x="1799103" y="545703"/>
                    </a:lnTo>
                    <a:lnTo>
                      <a:pt x="1807023" y="555228"/>
                    </a:lnTo>
                    <a:lnTo>
                      <a:pt x="1809516" y="557841"/>
                    </a:lnTo>
                    <a:lnTo>
                      <a:pt x="1811776" y="560388"/>
                    </a:lnTo>
                    <a:lnTo>
                      <a:pt x="1779697" y="579438"/>
                    </a:lnTo>
                    <a:lnTo>
                      <a:pt x="1720292" y="604044"/>
                    </a:lnTo>
                    <a:lnTo>
                      <a:pt x="1673164" y="523875"/>
                    </a:lnTo>
                    <a:lnTo>
                      <a:pt x="1721480" y="484585"/>
                    </a:lnTo>
                    <a:lnTo>
                      <a:pt x="1752767" y="465931"/>
                    </a:lnTo>
                    <a:lnTo>
                      <a:pt x="1748410" y="452835"/>
                    </a:lnTo>
                    <a:lnTo>
                      <a:pt x="1744450" y="439341"/>
                    </a:lnTo>
                    <a:lnTo>
                      <a:pt x="1741282" y="425847"/>
                    </a:lnTo>
                    <a:lnTo>
                      <a:pt x="1738510" y="412353"/>
                    </a:lnTo>
                    <a:lnTo>
                      <a:pt x="1736530" y="398860"/>
                    </a:lnTo>
                    <a:lnTo>
                      <a:pt x="1735737" y="385366"/>
                    </a:lnTo>
                    <a:lnTo>
                      <a:pt x="1734945" y="371475"/>
                    </a:lnTo>
                    <a:lnTo>
                      <a:pt x="1735341" y="357981"/>
                    </a:lnTo>
                    <a:lnTo>
                      <a:pt x="1704451" y="350441"/>
                    </a:lnTo>
                    <a:lnTo>
                      <a:pt x="1644650" y="325438"/>
                    </a:lnTo>
                    <a:lnTo>
                      <a:pt x="1668412" y="235347"/>
                    </a:lnTo>
                    <a:lnTo>
                      <a:pt x="1730193" y="242094"/>
                    </a:lnTo>
                    <a:lnTo>
                      <a:pt x="1760687" y="250031"/>
                    </a:lnTo>
                    <a:lnTo>
                      <a:pt x="1766628" y="237331"/>
                    </a:lnTo>
                    <a:lnTo>
                      <a:pt x="1773361" y="225028"/>
                    </a:lnTo>
                    <a:lnTo>
                      <a:pt x="1781281" y="213519"/>
                    </a:lnTo>
                    <a:lnTo>
                      <a:pt x="1789202" y="201613"/>
                    </a:lnTo>
                    <a:lnTo>
                      <a:pt x="1797915" y="190500"/>
                    </a:lnTo>
                    <a:lnTo>
                      <a:pt x="1807023" y="179784"/>
                    </a:lnTo>
                    <a:lnTo>
                      <a:pt x="1816924" y="169069"/>
                    </a:lnTo>
                    <a:lnTo>
                      <a:pt x="1827221" y="159544"/>
                    </a:lnTo>
                    <a:lnTo>
                      <a:pt x="1812964" y="135334"/>
                    </a:lnTo>
                    <a:lnTo>
                      <a:pt x="1788410" y="75406"/>
                    </a:lnTo>
                    <a:lnTo>
                      <a:pt x="1868804" y="27781"/>
                    </a:lnTo>
                    <a:lnTo>
                      <a:pt x="1907219" y="76994"/>
                    </a:lnTo>
                    <a:lnTo>
                      <a:pt x="1923061" y="102791"/>
                    </a:lnTo>
                    <a:lnTo>
                      <a:pt x="1917516" y="105172"/>
                    </a:lnTo>
                    <a:lnTo>
                      <a:pt x="1912368" y="107156"/>
                    </a:lnTo>
                    <a:lnTo>
                      <a:pt x="1924249" y="102791"/>
                    </a:lnTo>
                    <a:lnTo>
                      <a:pt x="1935734" y="99219"/>
                    </a:lnTo>
                    <a:lnTo>
                      <a:pt x="1945239" y="96044"/>
                    </a:lnTo>
                    <a:lnTo>
                      <a:pt x="1961080" y="92869"/>
                    </a:lnTo>
                    <a:lnTo>
                      <a:pt x="1969001" y="91281"/>
                    </a:lnTo>
                    <a:lnTo>
                      <a:pt x="1977317" y="89694"/>
                    </a:lnTo>
                    <a:lnTo>
                      <a:pt x="1979297" y="89694"/>
                    </a:lnTo>
                    <a:lnTo>
                      <a:pt x="1994347" y="88106"/>
                    </a:lnTo>
                    <a:lnTo>
                      <a:pt x="2009792" y="87709"/>
                    </a:lnTo>
                    <a:lnTo>
                      <a:pt x="2013752" y="87709"/>
                    </a:lnTo>
                    <a:lnTo>
                      <a:pt x="2019693" y="87709"/>
                    </a:lnTo>
                    <a:lnTo>
                      <a:pt x="2031970" y="88503"/>
                    </a:lnTo>
                    <a:lnTo>
                      <a:pt x="2043455" y="89297"/>
                    </a:lnTo>
                    <a:lnTo>
                      <a:pt x="2034346" y="88503"/>
                    </a:lnTo>
                    <a:lnTo>
                      <a:pt x="2038306" y="72628"/>
                    </a:lnTo>
                    <a:lnTo>
                      <a:pt x="2066028" y="0"/>
                    </a:lnTo>
                    <a:close/>
                  </a:path>
                </a:pathLst>
              </a:custGeom>
              <a:solidFill>
                <a:srgbClr val="23363D"/>
              </a:solidFill>
              <a:ln>
                <a:noFill/>
              </a:ln>
            </p:spPr>
            <p:txBody>
              <a:bodyPr lIns="96518" tIns="48258" rIns="96518" bIns="48258" anchor="ctr">
                <a:scene3d>
                  <a:camera prst="orthographicFront"/>
                  <a:lightRig rig="threePt" dir="t"/>
                </a:scene3d>
                <a:sp3d contourW="12700">
                  <a:contourClr>
                    <a:srgbClr val="FFFFFF"/>
                  </a:contourClr>
                </a:sp3d>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09337" fontAlgn="base">
                  <a:lnSpc>
                    <a:spcPct val="120000"/>
                  </a:lnSpc>
                  <a:spcBef>
                    <a:spcPct val="0"/>
                  </a:spcBef>
                  <a:spcAft>
                    <a:spcPct val="0"/>
                  </a:spcAft>
                  <a:defRPr/>
                </a:pPr>
                <a:endParaRPr lang="zh-CN" altLang="en-US" sz="1400">
                  <a:solidFill>
                    <a:srgbClr val="FFFFFF">
                      <a:lumMod val="50000"/>
                    </a:srgbClr>
                  </a:solidFill>
                </a:endParaRPr>
              </a:p>
            </p:txBody>
          </p:sp>
        </p:grpSp>
      </p:grpSp>
      <p:sp>
        <p:nvSpPr>
          <p:cNvPr id="89" name="文本框 88"/>
          <p:cNvSpPr txBox="1"/>
          <p:nvPr/>
        </p:nvSpPr>
        <p:spPr>
          <a:xfrm>
            <a:off x="6432912" y="1550390"/>
            <a:ext cx="2101627" cy="1372972"/>
          </a:xfrm>
          <a:prstGeom prst="rect">
            <a:avLst/>
          </a:prstGeom>
          <a:noFill/>
          <a:effectLst/>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b="1">
                <a:solidFill>
                  <a:srgbClr val="23363D"/>
                </a:solidFill>
                <a:latin typeface="微软雅黑" panose="020b0503020204020204" pitchFamily="34" charset="-122"/>
                <a:ea typeface="微软雅黑" panose="020b0503020204020204" pitchFamily="34" charset="-122"/>
              </a:rPr>
              <a:t>单击此处输入标题</a:t>
            </a:r>
          </a:p>
          <a:p>
            <a:pPr>
              <a:lnSpc>
                <a:spcPct val="120000"/>
              </a:lnSpc>
            </a:pPr>
            <a:r>
              <a:rPr lang="zh-CN" altLang="en-US" sz="1400" b="1">
                <a:solidFill>
                  <a:srgbClr val="23363D"/>
                </a:solidFill>
                <a:latin typeface="微软雅黑" panose="020b0503020204020204" pitchFamily="34" charset="-122"/>
                <a:ea typeface="微软雅黑" panose="020b0503020204020204" pitchFamily="34" charset="-122"/>
              </a:rPr>
              <a:t>请在这里输入您的主要表达内容请在这里输入您的主要表达内容请在这里输入您的主要表达</a:t>
            </a:r>
          </a:p>
        </p:txBody>
      </p:sp>
      <p:sp>
        <p:nvSpPr>
          <p:cNvPr id="90" name="文本框 89"/>
          <p:cNvSpPr txBox="1"/>
          <p:nvPr/>
        </p:nvSpPr>
        <p:spPr>
          <a:xfrm>
            <a:off x="688430" y="3119927"/>
            <a:ext cx="2101628" cy="1372972"/>
          </a:xfrm>
          <a:prstGeom prst="rect">
            <a:avLst/>
          </a:prstGeom>
          <a:noFill/>
          <a:effectLst/>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b="1">
                <a:solidFill>
                  <a:srgbClr val="23363D"/>
                </a:solidFill>
                <a:latin typeface="微软雅黑" panose="020b0503020204020204" pitchFamily="34" charset="-122"/>
                <a:ea typeface="微软雅黑" panose="020b0503020204020204" pitchFamily="34" charset="-122"/>
              </a:rPr>
              <a:t>单击此处输入标题</a:t>
            </a:r>
          </a:p>
          <a:p>
            <a:pPr>
              <a:lnSpc>
                <a:spcPct val="120000"/>
              </a:lnSpc>
            </a:pPr>
            <a:r>
              <a:rPr lang="zh-CN" altLang="en-US" sz="1400" b="1">
                <a:solidFill>
                  <a:srgbClr val="23363D"/>
                </a:solidFill>
                <a:latin typeface="微软雅黑" panose="020b0503020204020204" pitchFamily="34" charset="-122"/>
                <a:ea typeface="微软雅黑" panose="020b0503020204020204" pitchFamily="34" charset="-122"/>
              </a:rPr>
              <a:t>请在这里输入您的主要表达内容请在这里输入您的主要表达内容请在这里输入您的主要表达</a:t>
            </a:r>
          </a:p>
        </p:txBody>
      </p:sp>
      <p:sp>
        <p:nvSpPr>
          <p:cNvPr id="91" name="文本框 90"/>
          <p:cNvSpPr txBox="1"/>
          <p:nvPr/>
        </p:nvSpPr>
        <p:spPr>
          <a:xfrm>
            <a:off x="6432912" y="3119927"/>
            <a:ext cx="2101627" cy="1372972"/>
          </a:xfrm>
          <a:prstGeom prst="rect">
            <a:avLst/>
          </a:prstGeom>
          <a:noFill/>
          <a:effectLst/>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b="1">
                <a:solidFill>
                  <a:srgbClr val="23363D"/>
                </a:solidFill>
                <a:latin typeface="微软雅黑" panose="020b0503020204020204" pitchFamily="34" charset="-122"/>
                <a:ea typeface="微软雅黑" panose="020b0503020204020204" pitchFamily="34" charset="-122"/>
              </a:rPr>
              <a:t>单击此处输入标题</a:t>
            </a:r>
          </a:p>
          <a:p>
            <a:pPr>
              <a:lnSpc>
                <a:spcPct val="120000"/>
              </a:lnSpc>
            </a:pPr>
            <a:r>
              <a:rPr lang="zh-CN" altLang="en-US" sz="1400" b="1">
                <a:solidFill>
                  <a:srgbClr val="23363D"/>
                </a:solidFill>
                <a:latin typeface="微软雅黑" panose="020b0503020204020204" pitchFamily="34" charset="-122"/>
                <a:ea typeface="微软雅黑" panose="020b0503020204020204" pitchFamily="34" charset="-122"/>
              </a:rPr>
              <a:t>请在这里输入您的主要表达内容请在这里输入您的主要表达内容请在这里输入您的主要表达</a:t>
            </a:r>
          </a:p>
        </p:txBody>
      </p:sp>
    </p:spTree>
    <p:extLst>
      <p:ext uri="{BB962C8B-B14F-4D97-AF65-F5344CB8AC3E}">
        <p14:creationId xmlns:p14="http://schemas.microsoft.com/office/powerpoint/2010/main" val="3485201802"/>
      </p:ext>
    </p:extLst>
  </p:cSld>
  <p:clrMapOvr>
    <a:masterClrMapping/>
  </p:clrMapOvr>
  <p:transition spd="slow" advClick="0" advTm="300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0" dur="500"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p:cTn id="7" dur="500" fill="hold"/>
                                        <p:tgtEl>
                                          <p:spTgt spid="22"/>
                                        </p:tgtEl>
                                        <p:attrNameLst>
                                          <p:attrName>ppt_w</p:attrName>
                                        </p:attrNameLst>
                                      </p:cBhvr>
                                      <p:tavLst>
                                        <p:tav tm="0">
                                          <p:val>
                                            <p:fltVal val="0"/>
                                          </p:val>
                                        </p:tav>
                                        <p:tav tm="100000">
                                          <p:val>
                                            <p:strVal val="#ppt_w"/>
                                          </p:val>
                                        </p:tav>
                                      </p:tavLst>
                                    </p:anim>
                                    <p:anim calcmode="lin" valueType="num">
                                      <p:cBhvr>
                                        <p:cTn id="8" dur="500" fill="hold"/>
                                        <p:tgtEl>
                                          <p:spTgt spid="22"/>
                                        </p:tgtEl>
                                        <p:attrNameLst>
                                          <p:attrName>ppt_h</p:attrName>
                                        </p:attrNameLst>
                                      </p:cBhvr>
                                      <p:tavLst>
                                        <p:tav tm="0">
                                          <p:val>
                                            <p:fltVal val="0"/>
                                          </p:val>
                                        </p:tav>
                                        <p:tav tm="100000">
                                          <p:val>
                                            <p:strVal val="#ppt_h"/>
                                          </p:val>
                                        </p:tav>
                                      </p:tavLst>
                                    </p:anim>
                                    <p:animEffect transition="in" filter="fade">
                                      <p:cBhvr>
                                        <p:cTn id="9" dur="500"/>
                                        <p:tgtEl>
                                          <p:spTgt spid="22"/>
                                        </p:tgtEl>
                                      </p:cBhvr>
                                    </p:animEffect>
                                  </p:childTnLst>
                                </p:cTn>
                              </p:par>
                            </p:childTnLst>
                          </p:cTn>
                        </p:par>
                        <p:par>
                          <p:cTn id="10" fill="hold" nodeType="afterGroup">
                            <p:stCondLst>
                              <p:cond delay="500"/>
                            </p:stCondLst>
                            <p:childTnLst>
                              <p:par>
                                <p:cTn id="11" presetID="10" presetClass="entr" presetSubtype="0" dur="500" fill="hold" grpId="0" nodeType="afterEffect">
                                  <p:stCondLst>
                                    <p:cond delay="500"/>
                                  </p:stCondLst>
                                  <p:childTnLst>
                                    <p:set>
                                      <p:cBhvr>
                                        <p:cTn id="12" dur="1" fill="hold">
                                          <p:stCondLst>
                                            <p:cond delay="0"/>
                                          </p:stCondLst>
                                        </p:cTn>
                                        <p:tgtEl>
                                          <p:spTgt spid="41"/>
                                        </p:tgtEl>
                                        <p:attrNameLst>
                                          <p:attrName>style.visibility</p:attrName>
                                        </p:attrNameLst>
                                      </p:cBhvr>
                                      <p:to>
                                        <p:strVal val="visible"/>
                                      </p:to>
                                    </p:set>
                                    <p:animEffect transition="in" filter="fade">
                                      <p:cBhvr>
                                        <p:cTn id="13" dur="500"/>
                                        <p:tgtEl>
                                          <p:spTgt spid="41"/>
                                        </p:tgtEl>
                                      </p:cBhvr>
                                    </p:animEffect>
                                  </p:childTnLst>
                                </p:cTn>
                              </p:par>
                            </p:childTnLst>
                          </p:cTn>
                        </p:par>
                        <p:par>
                          <p:cTn id="14" fill="hold" nodeType="afterGroup">
                            <p:stCondLst>
                              <p:cond delay="1500"/>
                            </p:stCondLst>
                            <p:childTnLst>
                              <p:par>
                                <p:cTn id="15" presetID="10" presetClass="entr" presetSubtype="0" dur="500" fill="hold" grpId="1" nodeType="afterEffect">
                                  <p:stCondLst>
                                    <p:cond delay="1000"/>
                                  </p:stCondLst>
                                  <p:childTnLst>
                                    <p:set>
                                      <p:cBhvr>
                                        <p:cTn id="16" dur="1" fill="hold">
                                          <p:stCondLst>
                                            <p:cond delay="0"/>
                                          </p:stCondLst>
                                        </p:cTn>
                                        <p:tgtEl>
                                          <p:spTgt spid="89"/>
                                        </p:tgtEl>
                                        <p:attrNameLst>
                                          <p:attrName>style.visibility</p:attrName>
                                        </p:attrNameLst>
                                      </p:cBhvr>
                                      <p:to>
                                        <p:strVal val="visible"/>
                                      </p:to>
                                    </p:set>
                                    <p:animEffect transition="in" filter="fade">
                                      <p:cBhvr>
                                        <p:cTn id="17" dur="500"/>
                                        <p:tgtEl>
                                          <p:spTgt spid="89"/>
                                        </p:tgtEl>
                                      </p:cBhvr>
                                    </p:animEffect>
                                  </p:childTnLst>
                                </p:cTn>
                              </p:par>
                            </p:childTnLst>
                          </p:cTn>
                        </p:par>
                        <p:par>
                          <p:cTn id="18" fill="hold" nodeType="afterGroup">
                            <p:stCondLst>
                              <p:cond delay="3000"/>
                            </p:stCondLst>
                            <p:childTnLst>
                              <p:par>
                                <p:cTn id="19" presetID="10" presetClass="entr" presetSubtype="0" dur="500" fill="hold" grpId="2" nodeType="afterEffect">
                                  <p:stCondLst>
                                    <p:cond delay="1500"/>
                                  </p:stCondLst>
                                  <p:childTnLst>
                                    <p:set>
                                      <p:cBhvr>
                                        <p:cTn id="20" dur="1" fill="hold">
                                          <p:stCondLst>
                                            <p:cond delay="0"/>
                                          </p:stCondLst>
                                        </p:cTn>
                                        <p:tgtEl>
                                          <p:spTgt spid="90"/>
                                        </p:tgtEl>
                                        <p:attrNameLst>
                                          <p:attrName>style.visibility</p:attrName>
                                        </p:attrNameLst>
                                      </p:cBhvr>
                                      <p:to>
                                        <p:strVal val="visible"/>
                                      </p:to>
                                    </p:set>
                                    <p:animEffect transition="in" filter="fade">
                                      <p:cBhvr>
                                        <p:cTn id="21" dur="500"/>
                                        <p:tgtEl>
                                          <p:spTgt spid="90"/>
                                        </p:tgtEl>
                                      </p:cBhvr>
                                    </p:animEffect>
                                  </p:childTnLst>
                                </p:cTn>
                              </p:par>
                            </p:childTnLst>
                          </p:cTn>
                        </p:par>
                        <p:par>
                          <p:cTn id="22" fill="hold" nodeType="afterGroup">
                            <p:stCondLst>
                              <p:cond delay="5000"/>
                            </p:stCondLst>
                            <p:childTnLst>
                              <p:par>
                                <p:cTn id="23" presetID="10" presetClass="entr" presetSubtype="0" dur="500" fill="hold" grpId="3" nodeType="afterEffect">
                                  <p:stCondLst>
                                    <p:cond delay="2000"/>
                                  </p:stCondLst>
                                  <p:childTnLst>
                                    <p:set>
                                      <p:cBhvr>
                                        <p:cTn id="24" dur="1" fill="hold">
                                          <p:stCondLst>
                                            <p:cond delay="0"/>
                                          </p:stCondLst>
                                        </p:cTn>
                                        <p:tgtEl>
                                          <p:spTgt spid="91"/>
                                        </p:tgtEl>
                                        <p:attrNameLst>
                                          <p:attrName>style.visibility</p:attrName>
                                        </p:attrNameLst>
                                      </p:cBhvr>
                                      <p:to>
                                        <p:strVal val="visible"/>
                                      </p:to>
                                    </p:set>
                                    <p:animEffect transition="in" filter="fade">
                                      <p:cBhvr>
                                        <p:cTn id="25" dur="500"/>
                                        <p:tgtEl>
                                          <p:spTgt spid="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P spid="89" grpId="1"/>
      <p:bldP spid="90" grpId="2"/>
      <p:bldP spid="91" grpId="3"/>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 name="组合 11"/>
          <p:cNvGrpSpPr/>
          <p:nvPr/>
        </p:nvGrpSpPr>
        <p:grpSpPr>
          <a:xfrm>
            <a:off x="0" y="51470"/>
            <a:ext cx="9144000" cy="969003"/>
            <a:chOff x="0" y="51470"/>
            <a:chExt cx="9144000" cy="969003"/>
          </a:xfrm>
        </p:grpSpPr>
        <p:sp>
          <p:nvSpPr>
            <p:cNvPr id="14" name="矩形 13"/>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17" name="矩形 259"/>
            <p:cNvSpPr>
              <a:spLocks noChangeArrowheads="1"/>
            </p:cNvSpPr>
            <p:nvPr/>
          </p:nvSpPr>
          <p:spPr bwMode="auto">
            <a:xfrm>
              <a:off x="1547664" y="228223"/>
              <a:ext cx="4680520" cy="44319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当月市场不良要因分析与对策 </a:t>
              </a:r>
            </a:p>
          </p:txBody>
        </p:sp>
        <p:grpSp>
          <p:nvGrpSpPr>
            <p:cNvPr id="18" name="组合 17"/>
            <p:cNvGrpSpPr/>
            <p:nvPr/>
          </p:nvGrpSpPr>
          <p:grpSpPr>
            <a:xfrm>
              <a:off x="298181" y="51470"/>
              <a:ext cx="997645" cy="969003"/>
              <a:chOff x="1287126" y="850656"/>
              <a:chExt cx="997645" cy="969003"/>
            </a:xfrm>
          </p:grpSpPr>
          <p:sp>
            <p:nvSpPr>
              <p:cNvPr id="23" name="椭圆 22"/>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24" name="椭圆 23"/>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25" name="椭圆 24"/>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26" name="椭圆 25"/>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27" name="椭圆 26"/>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28" name="图片 27"/>
              <p:cNvPicPr>
                <a:picLocks noChangeAspect="1"/>
              </p:cNvPicPr>
              <p:nvPr/>
            </p:nvPicPr>
            <p:blipFill>
              <a:blip r:embed="rId2">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29" name="椭圆 28"/>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22" name="矩形 259"/>
            <p:cNvSpPr>
              <a:spLocks noChangeArrowheads="1"/>
            </p:cNvSpPr>
            <p:nvPr/>
          </p:nvSpPr>
          <p:spPr bwMode="auto">
            <a:xfrm>
              <a:off x="435402" y="202980"/>
              <a:ext cx="929612" cy="508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02</a:t>
              </a:r>
              <a:endParaRPr lang="zh-CN" altLang="en-US" sz="2400" cap="all">
                <a:solidFill>
                  <a:srgbClr val="980000"/>
                </a:solidFill>
                <a:latin typeface="Impact" panose="020b0806030902050204" pitchFamily="34" charset="0"/>
                <a:cs typeface="Arial" pitchFamily="34" charset="0"/>
              </a:endParaRPr>
            </a:p>
          </p:txBody>
        </p:sp>
      </p:grpSp>
      <p:grpSp>
        <p:nvGrpSpPr>
          <p:cNvPr id="31" name="组合 30"/>
          <p:cNvGrpSpPr/>
          <p:nvPr/>
        </p:nvGrpSpPr>
        <p:grpSpPr>
          <a:xfrm>
            <a:off x="1308295" y="3048604"/>
            <a:ext cx="3072792" cy="959287"/>
            <a:chOff x="1744393" y="4444262"/>
            <a:chExt cx="4097055" cy="1279049"/>
          </a:xfrm>
        </p:grpSpPr>
        <p:grpSp>
          <p:nvGrpSpPr>
            <p:cNvPr id="32" name="组合 31"/>
            <p:cNvGrpSpPr/>
            <p:nvPr/>
          </p:nvGrpSpPr>
          <p:grpSpPr>
            <a:xfrm>
              <a:off x="1744393" y="4444262"/>
              <a:ext cx="4097055" cy="1279049"/>
              <a:chOff x="1744393" y="4444262"/>
              <a:chExt cx="4097055" cy="1279049"/>
            </a:xfrm>
          </p:grpSpPr>
          <p:sp>
            <p:nvSpPr>
              <p:cNvPr id="38" name="圆角矩形 37"/>
              <p:cNvSpPr/>
              <p:nvPr/>
            </p:nvSpPr>
            <p:spPr>
              <a:xfrm>
                <a:off x="1744393" y="4444262"/>
                <a:ext cx="4097055" cy="1279049"/>
              </a:xfrm>
              <a:prstGeom prst="roundRect">
                <a:avLst>
                  <a:gd name="adj" fmla="val 50000"/>
                </a:avLst>
              </a:prstGeom>
              <a:gradFill flip="none" rotWithShape="1">
                <a:gsLst>
                  <a:gs pos="0">
                    <a:srgbClr val="D5D5D5"/>
                  </a:gs>
                  <a:gs pos="100000">
                    <a:srgbClr val="FBFBFB"/>
                  </a:gs>
                </a:gsLst>
                <a:lin ang="5400000" scaled="1"/>
              </a:gradFill>
              <a:ln w="19050">
                <a:gradFill>
                  <a:gsLst>
                    <a:gs pos="0">
                      <a:schemeClr val="bg1"/>
                    </a:gs>
                    <a:gs pos="100000">
                      <a:srgbClr val="CBCBCB"/>
                    </a:gs>
                  </a:gsLst>
                  <a:lin ang="5400000" scaled="0"/>
                </a:gradFill>
              </a:ln>
              <a:effectLst>
                <a:outerShdw blurRad="254000" dist="1270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39" name="矩形 38"/>
              <p:cNvSpPr/>
              <p:nvPr/>
            </p:nvSpPr>
            <p:spPr>
              <a:xfrm>
                <a:off x="2234946" y="4748294"/>
                <a:ext cx="670980" cy="670980"/>
              </a:xfrm>
              <a:prstGeom prst="rect">
                <a:avLst/>
              </a:prstGeom>
              <a:solidFill>
                <a:srgbClr val="980000"/>
              </a:solidFill>
              <a:ln w="12700">
                <a:noFill/>
              </a:ln>
              <a:effectLst>
                <a:innerShdw blurRad="88900" dist="25400" dir="16200000">
                  <a:prstClr val="black">
                    <a:alpha val="4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grpSp>
            <p:nvGrpSpPr>
              <p:cNvPr id="40" name="组合 39"/>
              <p:cNvGrpSpPr/>
              <p:nvPr/>
            </p:nvGrpSpPr>
            <p:grpSpPr>
              <a:xfrm>
                <a:off x="1850044" y="4989190"/>
                <a:ext cx="189191" cy="189190"/>
                <a:chOff x="4559531" y="2227811"/>
                <a:chExt cx="207818" cy="207818"/>
              </a:xfrm>
            </p:grpSpPr>
            <p:sp>
              <p:nvSpPr>
                <p:cNvPr id="44" name="椭圆 43"/>
                <p:cNvSpPr/>
                <p:nvPr/>
              </p:nvSpPr>
              <p:spPr>
                <a:xfrm>
                  <a:off x="4559531" y="2227811"/>
                  <a:ext cx="207818" cy="207818"/>
                </a:xfrm>
                <a:prstGeom prst="ellipse">
                  <a:avLst/>
                </a:prstGeom>
                <a:gradFill>
                  <a:gsLst>
                    <a:gs pos="0">
                      <a:schemeClr val="bg1"/>
                    </a:gs>
                    <a:gs pos="100000">
                      <a:schemeClr val="bg1">
                        <a:lumMod val="75000"/>
                      </a:schemeClr>
                    </a:gs>
                  </a:gsLst>
                  <a:lin ang="2700000" scaled="1"/>
                </a:gradFill>
                <a:ln>
                  <a:noFill/>
                </a:ln>
                <a:effectLst>
                  <a:outerShdw blurRad="139700" dist="63500" dir="2700000" algn="tl" rotWithShape="0">
                    <a:prstClr val="black">
                      <a:alpha val="2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45" name="六边形 44"/>
                <p:cNvSpPr/>
                <p:nvPr/>
              </p:nvSpPr>
              <p:spPr>
                <a:xfrm>
                  <a:off x="4605890" y="2272872"/>
                  <a:ext cx="115099" cy="117695"/>
                </a:xfrm>
                <a:prstGeom prst="hexagon">
                  <a:avLst/>
                </a:prstGeom>
                <a:solidFill>
                  <a:schemeClr val="tx1">
                    <a:lumMod val="65000"/>
                    <a:lumOff val="35000"/>
                  </a:schemeClr>
                </a:solidFill>
                <a:ln>
                  <a:noFill/>
                </a:ln>
                <a:effectLst>
                  <a:innerShdw blurRad="50800" dist="254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solidFill>
                      <a:schemeClr val="tx1">
                        <a:lumMod val="50000"/>
                        <a:lumOff val="50000"/>
                      </a:schemeClr>
                    </a:solidFill>
                  </a:endParaRPr>
                </a:p>
              </p:txBody>
            </p:sp>
          </p:grpSp>
          <p:grpSp>
            <p:nvGrpSpPr>
              <p:cNvPr id="41" name="组合 40"/>
              <p:cNvGrpSpPr/>
              <p:nvPr/>
            </p:nvGrpSpPr>
            <p:grpSpPr>
              <a:xfrm>
                <a:off x="5545262" y="4989190"/>
                <a:ext cx="189191" cy="189190"/>
                <a:chOff x="4559531" y="2227811"/>
                <a:chExt cx="207818" cy="207818"/>
              </a:xfrm>
            </p:grpSpPr>
            <p:sp>
              <p:nvSpPr>
                <p:cNvPr id="42" name="椭圆 41"/>
                <p:cNvSpPr/>
                <p:nvPr/>
              </p:nvSpPr>
              <p:spPr>
                <a:xfrm>
                  <a:off x="4559531" y="2227811"/>
                  <a:ext cx="207818" cy="207818"/>
                </a:xfrm>
                <a:prstGeom prst="ellipse">
                  <a:avLst/>
                </a:prstGeom>
                <a:gradFill>
                  <a:gsLst>
                    <a:gs pos="0">
                      <a:schemeClr val="bg1"/>
                    </a:gs>
                    <a:gs pos="100000">
                      <a:schemeClr val="bg1">
                        <a:lumMod val="75000"/>
                      </a:schemeClr>
                    </a:gs>
                  </a:gsLst>
                  <a:lin ang="2700000" scaled="1"/>
                </a:gradFill>
                <a:ln>
                  <a:noFill/>
                </a:ln>
                <a:effectLst>
                  <a:outerShdw blurRad="139700" dist="63500" dir="2700000" algn="tl" rotWithShape="0">
                    <a:prstClr val="black">
                      <a:alpha val="2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43" name="六边形 42"/>
                <p:cNvSpPr/>
                <p:nvPr/>
              </p:nvSpPr>
              <p:spPr>
                <a:xfrm>
                  <a:off x="4605890" y="2272872"/>
                  <a:ext cx="115099" cy="117695"/>
                </a:xfrm>
                <a:prstGeom prst="hexagon">
                  <a:avLst/>
                </a:prstGeom>
                <a:solidFill>
                  <a:schemeClr val="tx1">
                    <a:lumMod val="65000"/>
                    <a:lumOff val="35000"/>
                  </a:schemeClr>
                </a:solidFill>
                <a:ln>
                  <a:noFill/>
                </a:ln>
                <a:effectLst>
                  <a:innerShdw blurRad="50800" dist="254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solidFill>
                      <a:schemeClr val="tx1">
                        <a:lumMod val="50000"/>
                        <a:lumOff val="50000"/>
                      </a:schemeClr>
                    </a:solidFill>
                  </a:endParaRPr>
                </a:p>
              </p:txBody>
            </p:sp>
          </p:grpSp>
        </p:grpSp>
        <p:grpSp>
          <p:nvGrpSpPr>
            <p:cNvPr id="33" name="组合 32"/>
            <p:cNvGrpSpPr/>
            <p:nvPr/>
          </p:nvGrpSpPr>
          <p:grpSpPr>
            <a:xfrm>
              <a:off x="2451394" y="4912632"/>
              <a:ext cx="251285" cy="321361"/>
              <a:chOff x="1605186" y="572440"/>
              <a:chExt cx="563562" cy="720725"/>
            </a:xfrm>
            <a:solidFill>
              <a:srgbClr val="F5F4F5"/>
            </a:solidFill>
          </p:grpSpPr>
          <p:sp>
            <p:nvSpPr>
              <p:cNvPr id="35" name="Freeform 32"/>
              <p:cNvSpPr/>
              <p:nvPr/>
            </p:nvSpPr>
            <p:spPr bwMode="auto">
              <a:xfrm>
                <a:off x="1814736" y="572440"/>
                <a:ext cx="142875" cy="720725"/>
              </a:xfrm>
              <a:custGeom>
                <a:gdLst>
                  <a:gd name="T0" fmla="*/ 64 w 64"/>
                  <a:gd name="T1" fmla="*/ 289 h 321"/>
                  <a:gd name="T2" fmla="*/ 32 w 64"/>
                  <a:gd name="T3" fmla="*/ 321 h 321"/>
                  <a:gd name="T4" fmla="*/ 0 w 64"/>
                  <a:gd name="T5" fmla="*/ 289 h 321"/>
                  <a:gd name="T6" fmla="*/ 0 w 64"/>
                  <a:gd name="T7" fmla="*/ 32 h 321"/>
                  <a:gd name="T8" fmla="*/ 32 w 64"/>
                  <a:gd name="T9" fmla="*/ 0 h 321"/>
                  <a:gd name="T10" fmla="*/ 64 w 64"/>
                  <a:gd name="T11" fmla="*/ 32 h 321"/>
                  <a:gd name="T12" fmla="*/ 64 w 64"/>
                  <a:gd name="T13" fmla="*/ 289 h 321"/>
                </a:gdLst>
                <a:cxnLst>
                  <a:cxn ang="0">
                    <a:pos x="T0" y="T1"/>
                  </a:cxn>
                  <a:cxn ang="0">
                    <a:pos x="T2" y="T3"/>
                  </a:cxn>
                  <a:cxn ang="0">
                    <a:pos x="T4" y="T5"/>
                  </a:cxn>
                  <a:cxn ang="0">
                    <a:pos x="T6" y="T7"/>
                  </a:cxn>
                  <a:cxn ang="0">
                    <a:pos x="T8" y="T9"/>
                  </a:cxn>
                  <a:cxn ang="0">
                    <a:pos x="T10" y="T11"/>
                  </a:cxn>
                  <a:cxn ang="0">
                    <a:pos x="T12" y="T13"/>
                  </a:cxn>
                </a:cxnLst>
                <a:rect l="0" t="0" r="r" b="b"/>
                <a:pathLst>
                  <a:path w="64" h="321">
                    <a:moveTo>
                      <a:pt x="64" y="289"/>
                    </a:moveTo>
                    <a:cubicBezTo>
                      <a:pt x="64" y="307"/>
                      <a:pt x="49" y="321"/>
                      <a:pt x="32" y="321"/>
                    </a:cubicBezTo>
                    <a:cubicBezTo>
                      <a:pt x="14" y="321"/>
                      <a:pt x="0" y="307"/>
                      <a:pt x="0" y="289"/>
                    </a:cubicBezTo>
                    <a:cubicBezTo>
                      <a:pt x="0" y="32"/>
                      <a:pt x="0" y="32"/>
                      <a:pt x="0" y="32"/>
                    </a:cubicBezTo>
                    <a:cubicBezTo>
                      <a:pt x="0" y="14"/>
                      <a:pt x="14" y="0"/>
                      <a:pt x="32" y="0"/>
                    </a:cubicBezTo>
                    <a:cubicBezTo>
                      <a:pt x="49" y="0"/>
                      <a:pt x="64" y="14"/>
                      <a:pt x="64" y="32"/>
                    </a:cubicBezTo>
                    <a:lnTo>
                      <a:pt x="64" y="28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350">
                  <a:solidFill>
                    <a:prstClr val="black"/>
                  </a:solidFill>
                </a:endParaRPr>
              </a:p>
            </p:txBody>
          </p:sp>
          <p:sp>
            <p:nvSpPr>
              <p:cNvPr id="36" name="Freeform 33"/>
              <p:cNvSpPr/>
              <p:nvPr/>
            </p:nvSpPr>
            <p:spPr bwMode="auto">
              <a:xfrm>
                <a:off x="1605186" y="1012177"/>
                <a:ext cx="141288" cy="280988"/>
              </a:xfrm>
              <a:custGeom>
                <a:gdLst>
                  <a:gd name="T0" fmla="*/ 63 w 63"/>
                  <a:gd name="T1" fmla="*/ 93 h 125"/>
                  <a:gd name="T2" fmla="*/ 32 w 63"/>
                  <a:gd name="T3" fmla="*/ 125 h 125"/>
                  <a:gd name="T4" fmla="*/ 0 w 63"/>
                  <a:gd name="T5" fmla="*/ 93 h 125"/>
                  <a:gd name="T6" fmla="*/ 0 w 63"/>
                  <a:gd name="T7" fmla="*/ 32 h 125"/>
                  <a:gd name="T8" fmla="*/ 32 w 63"/>
                  <a:gd name="T9" fmla="*/ 0 h 125"/>
                  <a:gd name="T10" fmla="*/ 63 w 63"/>
                  <a:gd name="T11" fmla="*/ 32 h 125"/>
                  <a:gd name="T12" fmla="*/ 63 w 63"/>
                  <a:gd name="T13" fmla="*/ 93 h 125"/>
                </a:gdLst>
                <a:cxnLst>
                  <a:cxn ang="0">
                    <a:pos x="T0" y="T1"/>
                  </a:cxn>
                  <a:cxn ang="0">
                    <a:pos x="T2" y="T3"/>
                  </a:cxn>
                  <a:cxn ang="0">
                    <a:pos x="T4" y="T5"/>
                  </a:cxn>
                  <a:cxn ang="0">
                    <a:pos x="T6" y="T7"/>
                  </a:cxn>
                  <a:cxn ang="0">
                    <a:pos x="T8" y="T9"/>
                  </a:cxn>
                  <a:cxn ang="0">
                    <a:pos x="T10" y="T11"/>
                  </a:cxn>
                  <a:cxn ang="0">
                    <a:pos x="T12" y="T13"/>
                  </a:cxn>
                </a:cxnLst>
                <a:rect l="0" t="0" r="r" b="b"/>
                <a:pathLst>
                  <a:path w="62" h="125">
                    <a:moveTo>
                      <a:pt x="63" y="93"/>
                    </a:moveTo>
                    <a:cubicBezTo>
                      <a:pt x="63" y="111"/>
                      <a:pt x="49" y="125"/>
                      <a:pt x="32" y="125"/>
                    </a:cubicBezTo>
                    <a:cubicBezTo>
                      <a:pt x="14" y="125"/>
                      <a:pt x="0" y="111"/>
                      <a:pt x="0" y="93"/>
                    </a:cubicBezTo>
                    <a:cubicBezTo>
                      <a:pt x="0" y="32"/>
                      <a:pt x="0" y="32"/>
                      <a:pt x="0" y="32"/>
                    </a:cubicBezTo>
                    <a:cubicBezTo>
                      <a:pt x="0" y="14"/>
                      <a:pt x="14" y="0"/>
                      <a:pt x="32" y="0"/>
                    </a:cubicBezTo>
                    <a:cubicBezTo>
                      <a:pt x="49" y="0"/>
                      <a:pt x="63" y="14"/>
                      <a:pt x="63" y="32"/>
                    </a:cubicBezTo>
                    <a:lnTo>
                      <a:pt x="63" y="9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350">
                  <a:solidFill>
                    <a:prstClr val="black"/>
                  </a:solidFill>
                </a:endParaRPr>
              </a:p>
            </p:txBody>
          </p:sp>
          <p:sp>
            <p:nvSpPr>
              <p:cNvPr id="37" name="Freeform 34"/>
              <p:cNvSpPr/>
              <p:nvPr/>
            </p:nvSpPr>
            <p:spPr bwMode="auto">
              <a:xfrm>
                <a:off x="2025873" y="804215"/>
                <a:ext cx="142875" cy="488950"/>
              </a:xfrm>
              <a:custGeom>
                <a:gdLst>
                  <a:gd name="T0" fmla="*/ 64 w 64"/>
                  <a:gd name="T1" fmla="*/ 186 h 218"/>
                  <a:gd name="T2" fmla="*/ 32 w 64"/>
                  <a:gd name="T3" fmla="*/ 218 h 218"/>
                  <a:gd name="T4" fmla="*/ 0 w 64"/>
                  <a:gd name="T5" fmla="*/ 186 h 218"/>
                  <a:gd name="T6" fmla="*/ 0 w 64"/>
                  <a:gd name="T7" fmla="*/ 32 h 218"/>
                  <a:gd name="T8" fmla="*/ 32 w 64"/>
                  <a:gd name="T9" fmla="*/ 0 h 218"/>
                  <a:gd name="T10" fmla="*/ 64 w 64"/>
                  <a:gd name="T11" fmla="*/ 32 h 218"/>
                  <a:gd name="T12" fmla="*/ 64 w 64"/>
                  <a:gd name="T13" fmla="*/ 186 h 218"/>
                </a:gdLst>
                <a:cxnLst>
                  <a:cxn ang="0">
                    <a:pos x="T0" y="T1"/>
                  </a:cxn>
                  <a:cxn ang="0">
                    <a:pos x="T2" y="T3"/>
                  </a:cxn>
                  <a:cxn ang="0">
                    <a:pos x="T4" y="T5"/>
                  </a:cxn>
                  <a:cxn ang="0">
                    <a:pos x="T6" y="T7"/>
                  </a:cxn>
                  <a:cxn ang="0">
                    <a:pos x="T8" y="T9"/>
                  </a:cxn>
                  <a:cxn ang="0">
                    <a:pos x="T10" y="T11"/>
                  </a:cxn>
                  <a:cxn ang="0">
                    <a:pos x="T12" y="T13"/>
                  </a:cxn>
                </a:cxnLst>
                <a:rect l="0" t="0" r="r" b="b"/>
                <a:pathLst>
                  <a:path w="64" h="218">
                    <a:moveTo>
                      <a:pt x="64" y="186"/>
                    </a:moveTo>
                    <a:cubicBezTo>
                      <a:pt x="64" y="204"/>
                      <a:pt x="49" y="218"/>
                      <a:pt x="32" y="218"/>
                    </a:cubicBezTo>
                    <a:cubicBezTo>
                      <a:pt x="14" y="218"/>
                      <a:pt x="0" y="204"/>
                      <a:pt x="0" y="186"/>
                    </a:cubicBezTo>
                    <a:cubicBezTo>
                      <a:pt x="0" y="32"/>
                      <a:pt x="0" y="32"/>
                      <a:pt x="0" y="32"/>
                    </a:cubicBezTo>
                    <a:cubicBezTo>
                      <a:pt x="0" y="14"/>
                      <a:pt x="14" y="0"/>
                      <a:pt x="32" y="0"/>
                    </a:cubicBezTo>
                    <a:cubicBezTo>
                      <a:pt x="49" y="0"/>
                      <a:pt x="64" y="14"/>
                      <a:pt x="64" y="32"/>
                    </a:cubicBezTo>
                    <a:lnTo>
                      <a:pt x="64" y="1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350">
                  <a:solidFill>
                    <a:prstClr val="black"/>
                  </a:solidFill>
                </a:endParaRPr>
              </a:p>
            </p:txBody>
          </p:sp>
        </p:grpSp>
        <p:sp>
          <p:nvSpPr>
            <p:cNvPr id="34" name="文本框 33"/>
            <p:cNvSpPr txBox="1"/>
            <p:nvPr/>
          </p:nvSpPr>
          <p:spPr>
            <a:xfrm>
              <a:off x="3083786" y="4703078"/>
              <a:ext cx="2308645" cy="960262"/>
            </a:xfrm>
            <a:prstGeom prst="rect">
              <a:avLst/>
            </a:prstGeom>
            <a:noFill/>
            <a:effectLst/>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单击此处输入标题</a:t>
              </a:r>
              <a:endParaRPr lang="en-US" altLang="zh-CN" sz="1400">
                <a:solidFill>
                  <a:srgbClr val="23363D"/>
                </a:solidFill>
                <a:latin typeface="微软雅黑" panose="020b0503020204020204" pitchFamily="34" charset="-122"/>
                <a:ea typeface="微软雅黑" panose="020b0503020204020204" pitchFamily="34" charset="-122"/>
              </a:endParaRPr>
            </a:p>
            <a:p>
              <a:pPr>
                <a:lnSpc>
                  <a:spcPct val="120000"/>
                </a:lnSpc>
              </a:pPr>
              <a:r>
                <a:rPr lang="zh-CN" altLang="en-US" sz="1000">
                  <a:solidFill>
                    <a:schemeClr val="tx1">
                      <a:lumMod val="65000"/>
                      <a:lumOff val="35000"/>
                    </a:schemeClr>
                  </a:solidFill>
                  <a:latin typeface="微软雅黑" panose="020b0503020204020204" pitchFamily="34" charset="-122"/>
                  <a:ea typeface="微软雅黑" panose="020b0503020204020204" pitchFamily="34" charset="-122"/>
                </a:rPr>
                <a:t>请在这里输入您的主要叙述内容请在这里输入您的</a:t>
              </a:r>
              <a:endParaRPr lang="en-US" altLang="zh-CN" sz="900">
                <a:solidFill>
                  <a:schemeClr val="tx1">
                    <a:lumMod val="95000"/>
                    <a:lumOff val="5000"/>
                  </a:schemeClr>
                </a:solidFill>
                <a:latin typeface="微软雅黑" panose="020b0503020204020204" pitchFamily="34" charset="-122"/>
                <a:ea typeface="微软雅黑" panose="020b0503020204020204" pitchFamily="34" charset="-122"/>
              </a:endParaRPr>
            </a:p>
          </p:txBody>
        </p:sp>
      </p:grpSp>
      <p:grpSp>
        <p:nvGrpSpPr>
          <p:cNvPr id="46" name="组合 45"/>
          <p:cNvGrpSpPr/>
          <p:nvPr/>
        </p:nvGrpSpPr>
        <p:grpSpPr>
          <a:xfrm>
            <a:off x="1308295" y="1635650"/>
            <a:ext cx="3072791" cy="959288"/>
            <a:chOff x="1744393" y="2560320"/>
            <a:chExt cx="4097055" cy="1279049"/>
          </a:xfrm>
        </p:grpSpPr>
        <p:grpSp>
          <p:nvGrpSpPr>
            <p:cNvPr id="47" name="组合 46"/>
            <p:cNvGrpSpPr/>
            <p:nvPr/>
          </p:nvGrpSpPr>
          <p:grpSpPr>
            <a:xfrm>
              <a:off x="1744393" y="2560320"/>
              <a:ext cx="4097055" cy="1279049"/>
              <a:chOff x="1744393" y="2560320"/>
              <a:chExt cx="4097055" cy="1279049"/>
            </a:xfrm>
          </p:grpSpPr>
          <p:sp>
            <p:nvSpPr>
              <p:cNvPr id="52" name="圆角矩形 51"/>
              <p:cNvSpPr/>
              <p:nvPr/>
            </p:nvSpPr>
            <p:spPr>
              <a:xfrm>
                <a:off x="1744393" y="2560320"/>
                <a:ext cx="4097055" cy="1279049"/>
              </a:xfrm>
              <a:prstGeom prst="roundRect">
                <a:avLst>
                  <a:gd name="adj" fmla="val 50000"/>
                </a:avLst>
              </a:prstGeom>
              <a:gradFill flip="none" rotWithShape="1">
                <a:gsLst>
                  <a:gs pos="0">
                    <a:srgbClr val="D5D5D5"/>
                  </a:gs>
                  <a:gs pos="100000">
                    <a:srgbClr val="FBFBFB"/>
                  </a:gs>
                </a:gsLst>
                <a:lin ang="5400000" scaled="1"/>
              </a:gradFill>
              <a:ln w="19050">
                <a:gradFill>
                  <a:gsLst>
                    <a:gs pos="0">
                      <a:schemeClr val="bg1"/>
                    </a:gs>
                    <a:gs pos="100000">
                      <a:srgbClr val="CBCBCB"/>
                    </a:gs>
                  </a:gsLst>
                  <a:lin ang="5400000" scaled="0"/>
                </a:gradFill>
              </a:ln>
              <a:effectLst>
                <a:outerShdw blurRad="254000" dist="1270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grpSp>
            <p:nvGrpSpPr>
              <p:cNvPr id="53" name="组合 52"/>
              <p:cNvGrpSpPr/>
              <p:nvPr/>
            </p:nvGrpSpPr>
            <p:grpSpPr>
              <a:xfrm>
                <a:off x="1850044" y="3105248"/>
                <a:ext cx="189191" cy="189190"/>
                <a:chOff x="4559531" y="2227811"/>
                <a:chExt cx="207818" cy="207818"/>
              </a:xfrm>
            </p:grpSpPr>
            <p:sp>
              <p:nvSpPr>
                <p:cNvPr id="58" name="椭圆 57"/>
                <p:cNvSpPr/>
                <p:nvPr/>
              </p:nvSpPr>
              <p:spPr>
                <a:xfrm>
                  <a:off x="4559531" y="2227811"/>
                  <a:ext cx="207818" cy="207818"/>
                </a:xfrm>
                <a:prstGeom prst="ellipse">
                  <a:avLst/>
                </a:prstGeom>
                <a:gradFill>
                  <a:gsLst>
                    <a:gs pos="0">
                      <a:schemeClr val="bg1"/>
                    </a:gs>
                    <a:gs pos="100000">
                      <a:schemeClr val="bg1">
                        <a:lumMod val="75000"/>
                      </a:schemeClr>
                    </a:gs>
                  </a:gsLst>
                  <a:lin ang="2700000" scaled="1"/>
                </a:gradFill>
                <a:ln>
                  <a:noFill/>
                </a:ln>
                <a:effectLst>
                  <a:outerShdw blurRad="139700" dist="63500" dir="2700000" algn="tl" rotWithShape="0">
                    <a:prstClr val="black">
                      <a:alpha val="2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59" name="六边形 58"/>
                <p:cNvSpPr/>
                <p:nvPr/>
              </p:nvSpPr>
              <p:spPr>
                <a:xfrm>
                  <a:off x="4605890" y="2272872"/>
                  <a:ext cx="115099" cy="117695"/>
                </a:xfrm>
                <a:prstGeom prst="hexagon">
                  <a:avLst/>
                </a:prstGeom>
                <a:solidFill>
                  <a:schemeClr val="tx1">
                    <a:lumMod val="65000"/>
                    <a:lumOff val="35000"/>
                  </a:schemeClr>
                </a:solidFill>
                <a:ln>
                  <a:noFill/>
                </a:ln>
                <a:effectLst>
                  <a:innerShdw blurRad="50800" dist="254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solidFill>
                      <a:schemeClr val="tx1">
                        <a:lumMod val="50000"/>
                        <a:lumOff val="50000"/>
                      </a:schemeClr>
                    </a:solidFill>
                  </a:endParaRPr>
                </a:p>
              </p:txBody>
            </p:sp>
          </p:grpSp>
          <p:grpSp>
            <p:nvGrpSpPr>
              <p:cNvPr id="54" name="组合 53"/>
              <p:cNvGrpSpPr/>
              <p:nvPr/>
            </p:nvGrpSpPr>
            <p:grpSpPr>
              <a:xfrm>
                <a:off x="5545262" y="3105248"/>
                <a:ext cx="189191" cy="189190"/>
                <a:chOff x="4559531" y="2227811"/>
                <a:chExt cx="207818" cy="207818"/>
              </a:xfrm>
            </p:grpSpPr>
            <p:sp>
              <p:nvSpPr>
                <p:cNvPr id="56" name="椭圆 55"/>
                <p:cNvSpPr/>
                <p:nvPr/>
              </p:nvSpPr>
              <p:spPr>
                <a:xfrm>
                  <a:off x="4559531" y="2227811"/>
                  <a:ext cx="207818" cy="207818"/>
                </a:xfrm>
                <a:prstGeom prst="ellipse">
                  <a:avLst/>
                </a:prstGeom>
                <a:gradFill>
                  <a:gsLst>
                    <a:gs pos="0">
                      <a:schemeClr val="bg1"/>
                    </a:gs>
                    <a:gs pos="100000">
                      <a:schemeClr val="bg1">
                        <a:lumMod val="75000"/>
                      </a:schemeClr>
                    </a:gs>
                  </a:gsLst>
                  <a:lin ang="2700000" scaled="1"/>
                </a:gradFill>
                <a:ln>
                  <a:noFill/>
                </a:ln>
                <a:effectLst>
                  <a:outerShdw blurRad="139700" dist="63500" dir="2700000" algn="tl" rotWithShape="0">
                    <a:prstClr val="black">
                      <a:alpha val="2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57" name="六边形 56"/>
                <p:cNvSpPr/>
                <p:nvPr/>
              </p:nvSpPr>
              <p:spPr>
                <a:xfrm>
                  <a:off x="4605890" y="2272872"/>
                  <a:ext cx="115099" cy="117695"/>
                </a:xfrm>
                <a:prstGeom prst="hexagon">
                  <a:avLst/>
                </a:prstGeom>
                <a:solidFill>
                  <a:schemeClr val="tx1">
                    <a:lumMod val="65000"/>
                    <a:lumOff val="35000"/>
                  </a:schemeClr>
                </a:solidFill>
                <a:ln>
                  <a:noFill/>
                </a:ln>
                <a:effectLst>
                  <a:innerShdw blurRad="50800" dist="254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solidFill>
                      <a:schemeClr val="tx1">
                        <a:lumMod val="50000"/>
                        <a:lumOff val="50000"/>
                      </a:schemeClr>
                    </a:solidFill>
                  </a:endParaRPr>
                </a:p>
              </p:txBody>
            </p:sp>
          </p:grpSp>
          <p:sp>
            <p:nvSpPr>
              <p:cNvPr id="55" name="矩形 54"/>
              <p:cNvSpPr/>
              <p:nvPr/>
            </p:nvSpPr>
            <p:spPr>
              <a:xfrm>
                <a:off x="2230824" y="2869603"/>
                <a:ext cx="670980" cy="670980"/>
              </a:xfrm>
              <a:prstGeom prst="rect">
                <a:avLst/>
              </a:prstGeom>
              <a:solidFill>
                <a:srgbClr val="23363D"/>
              </a:solidFill>
              <a:ln w="12700">
                <a:noFill/>
              </a:ln>
              <a:effectLst>
                <a:innerShdw blurRad="88900" dist="25400" dir="16200000">
                  <a:prstClr val="black">
                    <a:alpha val="4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grpSp>
        <p:grpSp>
          <p:nvGrpSpPr>
            <p:cNvPr id="48" name="组合 47"/>
            <p:cNvGrpSpPr/>
            <p:nvPr/>
          </p:nvGrpSpPr>
          <p:grpSpPr>
            <a:xfrm>
              <a:off x="2429641" y="3055654"/>
              <a:ext cx="294084" cy="282816"/>
              <a:chOff x="9791183" y="5224434"/>
              <a:chExt cx="645684" cy="620945"/>
            </a:xfrm>
            <a:solidFill>
              <a:srgbClr val="F5F4F5"/>
            </a:solidFill>
          </p:grpSpPr>
          <p:sp>
            <p:nvSpPr>
              <p:cNvPr id="50" name="Oval 131"/>
              <p:cNvSpPr>
                <a:spLocks noChangeArrowheads="1"/>
              </p:cNvSpPr>
              <p:nvPr/>
            </p:nvSpPr>
            <p:spPr bwMode="auto">
              <a:xfrm>
                <a:off x="9968746" y="5224434"/>
                <a:ext cx="290558" cy="29427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350">
                  <a:solidFill>
                    <a:prstClr val="black"/>
                  </a:solidFill>
                </a:endParaRPr>
              </a:p>
            </p:txBody>
          </p:sp>
          <p:sp>
            <p:nvSpPr>
              <p:cNvPr id="51" name="Freeform 134"/>
              <p:cNvSpPr/>
              <p:nvPr/>
            </p:nvSpPr>
            <p:spPr bwMode="auto">
              <a:xfrm>
                <a:off x="9791183" y="5564604"/>
                <a:ext cx="645684" cy="280775"/>
              </a:xfrm>
              <a:custGeom>
                <a:gdLst>
                  <a:gd name="T0" fmla="*/ 35 w 200"/>
                  <a:gd name="T1" fmla="*/ 87 h 87"/>
                  <a:gd name="T2" fmla="*/ 35 w 200"/>
                  <a:gd name="T3" fmla="*/ 72 h 87"/>
                  <a:gd name="T4" fmla="*/ 46 w 200"/>
                  <a:gd name="T5" fmla="*/ 72 h 87"/>
                  <a:gd name="T6" fmla="*/ 46 w 200"/>
                  <a:gd name="T7" fmla="*/ 87 h 87"/>
                  <a:gd name="T8" fmla="*/ 155 w 200"/>
                  <a:gd name="T9" fmla="*/ 87 h 87"/>
                  <a:gd name="T10" fmla="*/ 155 w 200"/>
                  <a:gd name="T11" fmla="*/ 72 h 87"/>
                  <a:gd name="T12" fmla="*/ 166 w 200"/>
                  <a:gd name="T13" fmla="*/ 72 h 87"/>
                  <a:gd name="T14" fmla="*/ 166 w 200"/>
                  <a:gd name="T15" fmla="*/ 87 h 87"/>
                  <a:gd name="T16" fmla="*/ 199 w 200"/>
                  <a:gd name="T17" fmla="*/ 87 h 87"/>
                  <a:gd name="T18" fmla="*/ 200 w 200"/>
                  <a:gd name="T19" fmla="*/ 43 h 87"/>
                  <a:gd name="T20" fmla="*/ 156 w 200"/>
                  <a:gd name="T21" fmla="*/ 0 h 87"/>
                  <a:gd name="T22" fmla="*/ 156 w 200"/>
                  <a:gd name="T23" fmla="*/ 0 h 87"/>
                  <a:gd name="T24" fmla="*/ 156 w 200"/>
                  <a:gd name="T25" fmla="*/ 0 h 87"/>
                  <a:gd name="T26" fmla="*/ 140 w 200"/>
                  <a:gd name="T27" fmla="*/ 0 h 87"/>
                  <a:gd name="T28" fmla="*/ 100 w 200"/>
                  <a:gd name="T29" fmla="*/ 80 h 87"/>
                  <a:gd name="T30" fmla="*/ 60 w 200"/>
                  <a:gd name="T31" fmla="*/ 0 h 87"/>
                  <a:gd name="T32" fmla="*/ 45 w 200"/>
                  <a:gd name="T33" fmla="*/ 0 h 87"/>
                  <a:gd name="T34" fmla="*/ 45 w 200"/>
                  <a:gd name="T35" fmla="*/ 0 h 87"/>
                  <a:gd name="T36" fmla="*/ 44 w 200"/>
                  <a:gd name="T37" fmla="*/ 0 h 87"/>
                  <a:gd name="T38" fmla="*/ 1 w 200"/>
                  <a:gd name="T39" fmla="*/ 43 h 87"/>
                  <a:gd name="T40" fmla="*/ 0 w 200"/>
                  <a:gd name="T41" fmla="*/ 87 h 87"/>
                  <a:gd name="T42" fmla="*/ 35 w 200"/>
                  <a:gd name="T43" fmla="*/ 87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350">
                  <a:solidFill>
                    <a:prstClr val="black"/>
                  </a:solidFill>
                </a:endParaRPr>
              </a:p>
            </p:txBody>
          </p:sp>
        </p:grpSp>
        <p:sp>
          <p:nvSpPr>
            <p:cNvPr id="49" name="文本框 48"/>
            <p:cNvSpPr txBox="1"/>
            <p:nvPr/>
          </p:nvSpPr>
          <p:spPr>
            <a:xfrm>
              <a:off x="3037244" y="2834037"/>
              <a:ext cx="2465815" cy="960262"/>
            </a:xfrm>
            <a:prstGeom prst="rect">
              <a:avLst/>
            </a:prstGeom>
            <a:noFill/>
            <a:effectLst/>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单击此处输入标题</a:t>
              </a:r>
              <a:endParaRPr lang="en-US" altLang="zh-CN" sz="1400">
                <a:solidFill>
                  <a:srgbClr val="23363D"/>
                </a:solidFill>
                <a:latin typeface="微软雅黑" panose="020b0503020204020204" pitchFamily="34" charset="-122"/>
                <a:ea typeface="微软雅黑" panose="020b0503020204020204" pitchFamily="34" charset="-122"/>
              </a:endParaRPr>
            </a:p>
            <a:p>
              <a:pPr>
                <a:lnSpc>
                  <a:spcPct val="120000"/>
                </a:lnSpc>
              </a:pPr>
              <a:r>
                <a:rPr lang="zh-CN" altLang="en-US" sz="1000">
                  <a:solidFill>
                    <a:schemeClr val="tx1">
                      <a:lumMod val="65000"/>
                      <a:lumOff val="35000"/>
                    </a:schemeClr>
                  </a:solidFill>
                  <a:latin typeface="微软雅黑" panose="020b0503020204020204" pitchFamily="34" charset="-122"/>
                  <a:ea typeface="微软雅黑" panose="020b0503020204020204" pitchFamily="34" charset="-122"/>
                </a:rPr>
                <a:t>请在这里输入您的主要叙述内容请在这里输入您的</a:t>
              </a:r>
              <a:endParaRPr lang="en-US" altLang="zh-CN" sz="900">
                <a:solidFill>
                  <a:schemeClr val="tx1">
                    <a:lumMod val="95000"/>
                    <a:lumOff val="5000"/>
                  </a:schemeClr>
                </a:solidFill>
                <a:latin typeface="微软雅黑" panose="020b0503020204020204" pitchFamily="34" charset="-122"/>
                <a:ea typeface="微软雅黑" panose="020b0503020204020204" pitchFamily="34" charset="-122"/>
              </a:endParaRPr>
            </a:p>
          </p:txBody>
        </p:sp>
      </p:grpSp>
      <p:grpSp>
        <p:nvGrpSpPr>
          <p:cNvPr id="60" name="组合 59"/>
          <p:cNvGrpSpPr/>
          <p:nvPr/>
        </p:nvGrpSpPr>
        <p:grpSpPr>
          <a:xfrm>
            <a:off x="4725678" y="1635646"/>
            <a:ext cx="3072792" cy="959287"/>
            <a:chOff x="6300903" y="2560320"/>
            <a:chExt cx="4097055" cy="1279049"/>
          </a:xfrm>
        </p:grpSpPr>
        <p:grpSp>
          <p:nvGrpSpPr>
            <p:cNvPr id="61" name="组合 60"/>
            <p:cNvGrpSpPr/>
            <p:nvPr/>
          </p:nvGrpSpPr>
          <p:grpSpPr>
            <a:xfrm>
              <a:off x="6300903" y="2560320"/>
              <a:ext cx="4097055" cy="1279049"/>
              <a:chOff x="6300903" y="2560320"/>
              <a:chExt cx="4097055" cy="1279049"/>
            </a:xfrm>
          </p:grpSpPr>
          <p:sp>
            <p:nvSpPr>
              <p:cNvPr id="66" name="圆角矩形 65"/>
              <p:cNvSpPr/>
              <p:nvPr/>
            </p:nvSpPr>
            <p:spPr>
              <a:xfrm>
                <a:off x="6300903" y="2560320"/>
                <a:ext cx="4097055" cy="1279049"/>
              </a:xfrm>
              <a:prstGeom prst="roundRect">
                <a:avLst>
                  <a:gd name="adj" fmla="val 50000"/>
                </a:avLst>
              </a:prstGeom>
              <a:gradFill flip="none" rotWithShape="1">
                <a:gsLst>
                  <a:gs pos="0">
                    <a:srgbClr val="D5D5D5"/>
                  </a:gs>
                  <a:gs pos="100000">
                    <a:srgbClr val="FBFBFB"/>
                  </a:gs>
                </a:gsLst>
                <a:lin ang="5400000" scaled="1"/>
              </a:gradFill>
              <a:ln w="19050">
                <a:gradFill>
                  <a:gsLst>
                    <a:gs pos="0">
                      <a:schemeClr val="bg1"/>
                    </a:gs>
                    <a:gs pos="100000">
                      <a:srgbClr val="CBCBCB"/>
                    </a:gs>
                  </a:gsLst>
                  <a:lin ang="5400000" scaled="0"/>
                </a:gradFill>
              </a:ln>
              <a:effectLst>
                <a:outerShdw blurRad="254000" dist="1270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grpSp>
            <p:nvGrpSpPr>
              <p:cNvPr id="67" name="组合 66"/>
              <p:cNvGrpSpPr/>
              <p:nvPr/>
            </p:nvGrpSpPr>
            <p:grpSpPr>
              <a:xfrm>
                <a:off x="6406554" y="3105248"/>
                <a:ext cx="189191" cy="189190"/>
                <a:chOff x="4559531" y="2227811"/>
                <a:chExt cx="207818" cy="207818"/>
              </a:xfrm>
            </p:grpSpPr>
            <p:sp>
              <p:nvSpPr>
                <p:cNvPr id="72" name="椭圆 71"/>
                <p:cNvSpPr/>
                <p:nvPr/>
              </p:nvSpPr>
              <p:spPr>
                <a:xfrm>
                  <a:off x="4559531" y="2227811"/>
                  <a:ext cx="207818" cy="207818"/>
                </a:xfrm>
                <a:prstGeom prst="ellipse">
                  <a:avLst/>
                </a:prstGeom>
                <a:gradFill>
                  <a:gsLst>
                    <a:gs pos="0">
                      <a:schemeClr val="bg1"/>
                    </a:gs>
                    <a:gs pos="100000">
                      <a:schemeClr val="bg1">
                        <a:lumMod val="75000"/>
                      </a:schemeClr>
                    </a:gs>
                  </a:gsLst>
                  <a:lin ang="2700000" scaled="1"/>
                </a:gradFill>
                <a:ln>
                  <a:noFill/>
                </a:ln>
                <a:effectLst>
                  <a:outerShdw blurRad="139700" dist="63500" dir="2700000" algn="tl" rotWithShape="0">
                    <a:prstClr val="black">
                      <a:alpha val="2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73" name="六边形 72"/>
                <p:cNvSpPr/>
                <p:nvPr/>
              </p:nvSpPr>
              <p:spPr>
                <a:xfrm>
                  <a:off x="4605890" y="2272872"/>
                  <a:ext cx="115099" cy="117695"/>
                </a:xfrm>
                <a:prstGeom prst="hexagon">
                  <a:avLst/>
                </a:prstGeom>
                <a:solidFill>
                  <a:schemeClr val="tx1">
                    <a:lumMod val="65000"/>
                    <a:lumOff val="35000"/>
                  </a:schemeClr>
                </a:solidFill>
                <a:ln>
                  <a:noFill/>
                </a:ln>
                <a:effectLst>
                  <a:innerShdw blurRad="50800" dist="254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solidFill>
                      <a:schemeClr val="tx1">
                        <a:lumMod val="50000"/>
                        <a:lumOff val="50000"/>
                      </a:schemeClr>
                    </a:solidFill>
                  </a:endParaRPr>
                </a:p>
              </p:txBody>
            </p:sp>
          </p:grpSp>
          <p:grpSp>
            <p:nvGrpSpPr>
              <p:cNvPr id="68" name="组合 67"/>
              <p:cNvGrpSpPr/>
              <p:nvPr/>
            </p:nvGrpSpPr>
            <p:grpSpPr>
              <a:xfrm>
                <a:off x="10101772" y="3105248"/>
                <a:ext cx="189191" cy="189190"/>
                <a:chOff x="4559531" y="2227811"/>
                <a:chExt cx="207818" cy="207818"/>
              </a:xfrm>
            </p:grpSpPr>
            <p:sp>
              <p:nvSpPr>
                <p:cNvPr id="70" name="椭圆 69"/>
                <p:cNvSpPr/>
                <p:nvPr/>
              </p:nvSpPr>
              <p:spPr>
                <a:xfrm>
                  <a:off x="4559531" y="2227811"/>
                  <a:ext cx="207818" cy="207818"/>
                </a:xfrm>
                <a:prstGeom prst="ellipse">
                  <a:avLst/>
                </a:prstGeom>
                <a:gradFill>
                  <a:gsLst>
                    <a:gs pos="0">
                      <a:schemeClr val="bg1"/>
                    </a:gs>
                    <a:gs pos="100000">
                      <a:schemeClr val="bg1">
                        <a:lumMod val="75000"/>
                      </a:schemeClr>
                    </a:gs>
                  </a:gsLst>
                  <a:lin ang="2700000" scaled="1"/>
                </a:gradFill>
                <a:ln>
                  <a:noFill/>
                </a:ln>
                <a:effectLst>
                  <a:outerShdw blurRad="139700" dist="63500" dir="2700000" algn="tl" rotWithShape="0">
                    <a:prstClr val="black">
                      <a:alpha val="2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71" name="六边形 70"/>
                <p:cNvSpPr/>
                <p:nvPr/>
              </p:nvSpPr>
              <p:spPr>
                <a:xfrm>
                  <a:off x="4605890" y="2272872"/>
                  <a:ext cx="115099" cy="117695"/>
                </a:xfrm>
                <a:prstGeom prst="hexagon">
                  <a:avLst/>
                </a:prstGeom>
                <a:solidFill>
                  <a:schemeClr val="tx1">
                    <a:lumMod val="65000"/>
                    <a:lumOff val="35000"/>
                  </a:schemeClr>
                </a:solidFill>
                <a:ln>
                  <a:noFill/>
                </a:ln>
                <a:effectLst>
                  <a:innerShdw blurRad="50800" dist="254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solidFill>
                      <a:schemeClr val="tx1">
                        <a:lumMod val="50000"/>
                        <a:lumOff val="50000"/>
                      </a:schemeClr>
                    </a:solidFill>
                  </a:endParaRPr>
                </a:p>
              </p:txBody>
            </p:sp>
          </p:grpSp>
          <p:sp>
            <p:nvSpPr>
              <p:cNvPr id="69" name="矩形 68"/>
              <p:cNvSpPr/>
              <p:nvPr/>
            </p:nvSpPr>
            <p:spPr>
              <a:xfrm>
                <a:off x="6816486" y="2869603"/>
                <a:ext cx="670980" cy="670980"/>
              </a:xfrm>
              <a:prstGeom prst="rect">
                <a:avLst/>
              </a:prstGeom>
              <a:solidFill>
                <a:srgbClr val="980000"/>
              </a:solidFill>
              <a:ln w="12700">
                <a:noFill/>
              </a:ln>
              <a:effectLst>
                <a:innerShdw blurRad="88900" dist="25400" dir="16200000">
                  <a:prstClr val="black">
                    <a:alpha val="4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grpSp>
        <p:grpSp>
          <p:nvGrpSpPr>
            <p:cNvPr id="62" name="组合 61"/>
            <p:cNvGrpSpPr/>
            <p:nvPr/>
          </p:nvGrpSpPr>
          <p:grpSpPr>
            <a:xfrm>
              <a:off x="7022166" y="3071907"/>
              <a:ext cx="294462" cy="293047"/>
              <a:chOff x="-136302" y="1682102"/>
              <a:chExt cx="660401" cy="657225"/>
            </a:xfrm>
            <a:solidFill>
              <a:srgbClr val="F5F4F5"/>
            </a:solidFill>
          </p:grpSpPr>
          <p:sp>
            <p:nvSpPr>
              <p:cNvPr id="64" name="Freeform 36"/>
              <p:cNvSpPr/>
              <p:nvPr/>
            </p:nvSpPr>
            <p:spPr bwMode="auto">
              <a:xfrm>
                <a:off x="214536" y="1682102"/>
                <a:ext cx="309563" cy="309563"/>
              </a:xfrm>
              <a:custGeom>
                <a:gdLst>
                  <a:gd name="T0" fmla="*/ 0 w 138"/>
                  <a:gd name="T1" fmla="*/ 0 h 138"/>
                  <a:gd name="T2" fmla="*/ 0 w 138"/>
                  <a:gd name="T3" fmla="*/ 138 h 138"/>
                  <a:gd name="T4" fmla="*/ 138 w 138"/>
                  <a:gd name="T5" fmla="*/ 138 h 138"/>
                  <a:gd name="T6" fmla="*/ 0 w 138"/>
                  <a:gd name="T7" fmla="*/ 0 h 138"/>
                </a:gdLst>
                <a:cxnLst>
                  <a:cxn ang="0">
                    <a:pos x="T0" y="T1"/>
                  </a:cxn>
                  <a:cxn ang="0">
                    <a:pos x="T2" y="T3"/>
                  </a:cxn>
                  <a:cxn ang="0">
                    <a:pos x="T4" y="T5"/>
                  </a:cxn>
                  <a:cxn ang="0">
                    <a:pos x="T6" y="T7"/>
                  </a:cxn>
                </a:cxnLst>
                <a:rect l="0" t="0" r="r" b="b"/>
                <a:pathLst>
                  <a:path w="138" h="138">
                    <a:moveTo>
                      <a:pt x="0" y="0"/>
                    </a:moveTo>
                    <a:cubicBezTo>
                      <a:pt x="0" y="138"/>
                      <a:pt x="0" y="138"/>
                      <a:pt x="0" y="138"/>
                    </a:cubicBezTo>
                    <a:cubicBezTo>
                      <a:pt x="138" y="138"/>
                      <a:pt x="138" y="138"/>
                      <a:pt x="138" y="138"/>
                    </a:cubicBezTo>
                    <a:cubicBezTo>
                      <a:pt x="134" y="63"/>
                      <a:pt x="74" y="4"/>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350">
                  <a:solidFill>
                    <a:prstClr val="black"/>
                  </a:solidFill>
                </a:endParaRPr>
              </a:p>
            </p:txBody>
          </p:sp>
          <p:sp>
            <p:nvSpPr>
              <p:cNvPr id="65" name="Freeform 37"/>
              <p:cNvSpPr/>
              <p:nvPr/>
            </p:nvSpPr>
            <p:spPr bwMode="auto">
              <a:xfrm>
                <a:off x="-136302" y="1682102"/>
                <a:ext cx="660400" cy="657225"/>
              </a:xfrm>
              <a:custGeom>
                <a:gdLst>
                  <a:gd name="T0" fmla="*/ 139 w 294"/>
                  <a:gd name="T1" fmla="*/ 154 h 293"/>
                  <a:gd name="T2" fmla="*/ 139 w 294"/>
                  <a:gd name="T3" fmla="*/ 0 h 293"/>
                  <a:gd name="T4" fmla="*/ 0 w 294"/>
                  <a:gd name="T5" fmla="*/ 146 h 293"/>
                  <a:gd name="T6" fmla="*/ 147 w 294"/>
                  <a:gd name="T7" fmla="*/ 293 h 293"/>
                  <a:gd name="T8" fmla="*/ 294 w 294"/>
                  <a:gd name="T9" fmla="*/ 154 h 293"/>
                  <a:gd name="T10" fmla="*/ 139 w 294"/>
                  <a:gd name="T11" fmla="*/ 154 h 293"/>
                </a:gdLst>
                <a:cxnLst>
                  <a:cxn ang="0">
                    <a:pos x="T0" y="T1"/>
                  </a:cxn>
                  <a:cxn ang="0">
                    <a:pos x="T2" y="T3"/>
                  </a:cxn>
                  <a:cxn ang="0">
                    <a:pos x="T4" y="T5"/>
                  </a:cxn>
                  <a:cxn ang="0">
                    <a:pos x="T6" y="T7"/>
                  </a:cxn>
                  <a:cxn ang="0">
                    <a:pos x="T8" y="T9"/>
                  </a:cxn>
                  <a:cxn ang="0">
                    <a:pos x="T10" y="T11"/>
                  </a:cxn>
                </a:cxnLst>
                <a:rect l="0" t="0" r="r" b="b"/>
                <a:pathLst>
                  <a:path w="294" h="293">
                    <a:moveTo>
                      <a:pt x="139" y="154"/>
                    </a:moveTo>
                    <a:cubicBezTo>
                      <a:pt x="139" y="0"/>
                      <a:pt x="139" y="0"/>
                      <a:pt x="139" y="0"/>
                    </a:cubicBezTo>
                    <a:cubicBezTo>
                      <a:pt x="61" y="4"/>
                      <a:pt x="0" y="68"/>
                      <a:pt x="0" y="146"/>
                    </a:cubicBezTo>
                    <a:cubicBezTo>
                      <a:pt x="0" y="227"/>
                      <a:pt x="66" y="293"/>
                      <a:pt x="147" y="293"/>
                    </a:cubicBezTo>
                    <a:cubicBezTo>
                      <a:pt x="226" y="293"/>
                      <a:pt x="289" y="232"/>
                      <a:pt x="294" y="154"/>
                    </a:cubicBezTo>
                    <a:lnTo>
                      <a:pt x="139" y="15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350">
                  <a:solidFill>
                    <a:prstClr val="black"/>
                  </a:solidFill>
                </a:endParaRPr>
              </a:p>
            </p:txBody>
          </p:sp>
        </p:grpSp>
        <p:sp>
          <p:nvSpPr>
            <p:cNvPr id="63" name="文本框 62"/>
            <p:cNvSpPr txBox="1"/>
            <p:nvPr/>
          </p:nvSpPr>
          <p:spPr>
            <a:xfrm>
              <a:off x="7640296" y="2834037"/>
              <a:ext cx="2290638" cy="960262"/>
            </a:xfrm>
            <a:prstGeom prst="rect">
              <a:avLst/>
            </a:prstGeom>
            <a:noFill/>
            <a:effectLst/>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单击此处输入标题</a:t>
              </a:r>
              <a:endParaRPr lang="en-US" altLang="zh-CN" sz="1400">
                <a:solidFill>
                  <a:srgbClr val="23363D"/>
                </a:solidFill>
                <a:latin typeface="微软雅黑" panose="020b0503020204020204" pitchFamily="34" charset="-122"/>
                <a:ea typeface="微软雅黑" panose="020b0503020204020204" pitchFamily="34" charset="-122"/>
              </a:endParaRPr>
            </a:p>
            <a:p>
              <a:pPr>
                <a:lnSpc>
                  <a:spcPct val="120000"/>
                </a:lnSpc>
              </a:pPr>
              <a:r>
                <a:rPr lang="zh-CN" altLang="en-US" sz="1000">
                  <a:solidFill>
                    <a:schemeClr val="tx1">
                      <a:lumMod val="65000"/>
                      <a:lumOff val="35000"/>
                    </a:schemeClr>
                  </a:solidFill>
                  <a:latin typeface="微软雅黑" panose="020b0503020204020204" pitchFamily="34" charset="-122"/>
                  <a:ea typeface="微软雅黑" panose="020b0503020204020204" pitchFamily="34" charset="-122"/>
                </a:rPr>
                <a:t>请在这里输入您的主要叙述内容请在这里输入您的</a:t>
              </a:r>
              <a:endParaRPr lang="en-US" altLang="zh-CN" sz="900">
                <a:solidFill>
                  <a:schemeClr val="tx1">
                    <a:lumMod val="95000"/>
                    <a:lumOff val="5000"/>
                  </a:schemeClr>
                </a:solidFill>
                <a:latin typeface="微软雅黑" panose="020b0503020204020204" pitchFamily="34" charset="-122"/>
                <a:ea typeface="微软雅黑" panose="020b0503020204020204" pitchFamily="34" charset="-122"/>
              </a:endParaRPr>
            </a:p>
          </p:txBody>
        </p:sp>
      </p:grpSp>
      <p:grpSp>
        <p:nvGrpSpPr>
          <p:cNvPr id="74" name="组合 73"/>
          <p:cNvGrpSpPr/>
          <p:nvPr/>
        </p:nvGrpSpPr>
        <p:grpSpPr>
          <a:xfrm>
            <a:off x="4725678" y="3048605"/>
            <a:ext cx="3072792" cy="959287"/>
            <a:chOff x="6300903" y="4444262"/>
            <a:chExt cx="4097055" cy="1279049"/>
          </a:xfrm>
        </p:grpSpPr>
        <p:grpSp>
          <p:nvGrpSpPr>
            <p:cNvPr id="75" name="组合 74"/>
            <p:cNvGrpSpPr/>
            <p:nvPr/>
          </p:nvGrpSpPr>
          <p:grpSpPr>
            <a:xfrm>
              <a:off x="6300903" y="4444262"/>
              <a:ext cx="4097055" cy="1279049"/>
              <a:chOff x="6300903" y="4444262"/>
              <a:chExt cx="4097055" cy="1279049"/>
            </a:xfrm>
          </p:grpSpPr>
          <p:sp>
            <p:nvSpPr>
              <p:cNvPr id="78" name="圆角矩形 77"/>
              <p:cNvSpPr/>
              <p:nvPr/>
            </p:nvSpPr>
            <p:spPr>
              <a:xfrm>
                <a:off x="6300903" y="4444262"/>
                <a:ext cx="4097055" cy="1279049"/>
              </a:xfrm>
              <a:prstGeom prst="roundRect">
                <a:avLst>
                  <a:gd name="adj" fmla="val 50000"/>
                </a:avLst>
              </a:prstGeom>
              <a:gradFill flip="none" rotWithShape="1">
                <a:gsLst>
                  <a:gs pos="0">
                    <a:srgbClr val="D5D5D5"/>
                  </a:gs>
                  <a:gs pos="100000">
                    <a:srgbClr val="FBFBFB"/>
                  </a:gs>
                </a:gsLst>
                <a:lin ang="5400000" scaled="1"/>
              </a:gradFill>
              <a:ln w="19050">
                <a:gradFill>
                  <a:gsLst>
                    <a:gs pos="0">
                      <a:schemeClr val="bg1"/>
                    </a:gs>
                    <a:gs pos="100000">
                      <a:srgbClr val="CBCBCB"/>
                    </a:gs>
                  </a:gsLst>
                  <a:lin ang="5400000" scaled="0"/>
                </a:gradFill>
              </a:ln>
              <a:effectLst>
                <a:outerShdw blurRad="254000" dist="1270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grpSp>
            <p:nvGrpSpPr>
              <p:cNvPr id="79" name="组合 78"/>
              <p:cNvGrpSpPr/>
              <p:nvPr/>
            </p:nvGrpSpPr>
            <p:grpSpPr>
              <a:xfrm>
                <a:off x="6406554" y="4989190"/>
                <a:ext cx="189191" cy="189190"/>
                <a:chOff x="4559531" y="2227811"/>
                <a:chExt cx="207818" cy="207818"/>
              </a:xfrm>
            </p:grpSpPr>
            <p:sp>
              <p:nvSpPr>
                <p:cNvPr id="84" name="椭圆 83"/>
                <p:cNvSpPr/>
                <p:nvPr/>
              </p:nvSpPr>
              <p:spPr>
                <a:xfrm>
                  <a:off x="4559531" y="2227811"/>
                  <a:ext cx="207818" cy="207818"/>
                </a:xfrm>
                <a:prstGeom prst="ellipse">
                  <a:avLst/>
                </a:prstGeom>
                <a:gradFill>
                  <a:gsLst>
                    <a:gs pos="0">
                      <a:schemeClr val="bg1"/>
                    </a:gs>
                    <a:gs pos="100000">
                      <a:schemeClr val="bg1">
                        <a:lumMod val="75000"/>
                      </a:schemeClr>
                    </a:gs>
                  </a:gsLst>
                  <a:lin ang="2700000" scaled="1"/>
                </a:gradFill>
                <a:ln>
                  <a:noFill/>
                </a:ln>
                <a:effectLst>
                  <a:outerShdw blurRad="139700" dist="63500" dir="2700000" algn="tl" rotWithShape="0">
                    <a:prstClr val="black">
                      <a:alpha val="2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85" name="六边形 84"/>
                <p:cNvSpPr/>
                <p:nvPr/>
              </p:nvSpPr>
              <p:spPr>
                <a:xfrm>
                  <a:off x="4605890" y="2272872"/>
                  <a:ext cx="115099" cy="117695"/>
                </a:xfrm>
                <a:prstGeom prst="hexagon">
                  <a:avLst/>
                </a:prstGeom>
                <a:solidFill>
                  <a:schemeClr val="tx1">
                    <a:lumMod val="65000"/>
                    <a:lumOff val="35000"/>
                  </a:schemeClr>
                </a:solidFill>
                <a:ln>
                  <a:noFill/>
                </a:ln>
                <a:effectLst>
                  <a:innerShdw blurRad="50800" dist="254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solidFill>
                      <a:schemeClr val="tx1">
                        <a:lumMod val="50000"/>
                        <a:lumOff val="50000"/>
                      </a:schemeClr>
                    </a:solidFill>
                  </a:endParaRPr>
                </a:p>
              </p:txBody>
            </p:sp>
          </p:grpSp>
          <p:grpSp>
            <p:nvGrpSpPr>
              <p:cNvPr id="80" name="组合 79"/>
              <p:cNvGrpSpPr/>
              <p:nvPr/>
            </p:nvGrpSpPr>
            <p:grpSpPr>
              <a:xfrm>
                <a:off x="10101772" y="4989190"/>
                <a:ext cx="189191" cy="189190"/>
                <a:chOff x="4559531" y="2227811"/>
                <a:chExt cx="207818" cy="207818"/>
              </a:xfrm>
            </p:grpSpPr>
            <p:sp>
              <p:nvSpPr>
                <p:cNvPr id="82" name="椭圆 81"/>
                <p:cNvSpPr/>
                <p:nvPr/>
              </p:nvSpPr>
              <p:spPr>
                <a:xfrm>
                  <a:off x="4559531" y="2227811"/>
                  <a:ext cx="207818" cy="207818"/>
                </a:xfrm>
                <a:prstGeom prst="ellipse">
                  <a:avLst/>
                </a:prstGeom>
                <a:gradFill>
                  <a:gsLst>
                    <a:gs pos="0">
                      <a:schemeClr val="bg1"/>
                    </a:gs>
                    <a:gs pos="100000">
                      <a:schemeClr val="bg1">
                        <a:lumMod val="75000"/>
                      </a:schemeClr>
                    </a:gs>
                  </a:gsLst>
                  <a:lin ang="2700000" scaled="1"/>
                </a:gradFill>
                <a:ln>
                  <a:noFill/>
                </a:ln>
                <a:effectLst>
                  <a:outerShdw blurRad="139700" dist="63500" dir="2700000" algn="tl" rotWithShape="0">
                    <a:prstClr val="black">
                      <a:alpha val="2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83" name="六边形 82"/>
                <p:cNvSpPr/>
                <p:nvPr/>
              </p:nvSpPr>
              <p:spPr>
                <a:xfrm>
                  <a:off x="4605890" y="2272872"/>
                  <a:ext cx="115099" cy="117695"/>
                </a:xfrm>
                <a:prstGeom prst="hexagon">
                  <a:avLst/>
                </a:prstGeom>
                <a:solidFill>
                  <a:schemeClr val="tx1">
                    <a:lumMod val="65000"/>
                    <a:lumOff val="35000"/>
                  </a:schemeClr>
                </a:solidFill>
                <a:ln>
                  <a:noFill/>
                </a:ln>
                <a:effectLst>
                  <a:innerShdw blurRad="50800" dist="254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solidFill>
                      <a:schemeClr val="tx1">
                        <a:lumMod val="50000"/>
                        <a:lumOff val="50000"/>
                      </a:schemeClr>
                    </a:solidFill>
                  </a:endParaRPr>
                </a:p>
              </p:txBody>
            </p:sp>
          </p:grpSp>
          <p:sp>
            <p:nvSpPr>
              <p:cNvPr id="81" name="矩形 80"/>
              <p:cNvSpPr/>
              <p:nvPr/>
            </p:nvSpPr>
            <p:spPr>
              <a:xfrm>
                <a:off x="6816485" y="4748293"/>
                <a:ext cx="670980" cy="670980"/>
              </a:xfrm>
              <a:prstGeom prst="rect">
                <a:avLst/>
              </a:prstGeom>
              <a:solidFill>
                <a:srgbClr val="23363D"/>
              </a:solidFill>
              <a:ln w="12700">
                <a:noFill/>
              </a:ln>
              <a:effectLst>
                <a:innerShdw blurRad="88900" dist="25400" dir="16200000">
                  <a:prstClr val="black">
                    <a:alpha val="4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grpSp>
        <p:sp>
          <p:nvSpPr>
            <p:cNvPr id="76" name="Freeform 223"/>
            <p:cNvSpPr/>
            <p:nvPr/>
          </p:nvSpPr>
          <p:spPr bwMode="auto">
            <a:xfrm>
              <a:off x="6998928" y="4962711"/>
              <a:ext cx="317148" cy="257214"/>
            </a:xfrm>
            <a:custGeom>
              <a:gdLst>
                <a:gd name="T0" fmla="*/ 107 w 107"/>
                <a:gd name="T1" fmla="*/ 10 h 87"/>
                <a:gd name="T2" fmla="*/ 95 w 107"/>
                <a:gd name="T3" fmla="*/ 13 h 87"/>
                <a:gd name="T4" fmla="*/ 104 w 107"/>
                <a:gd name="T5" fmla="*/ 1 h 87"/>
                <a:gd name="T6" fmla="*/ 90 w 107"/>
                <a:gd name="T7" fmla="*/ 7 h 87"/>
                <a:gd name="T8" fmla="*/ 74 w 107"/>
                <a:gd name="T9" fmla="*/ 0 h 87"/>
                <a:gd name="T10" fmla="*/ 52 w 107"/>
                <a:gd name="T11" fmla="*/ 22 h 87"/>
                <a:gd name="T12" fmla="*/ 53 w 107"/>
                <a:gd name="T13" fmla="*/ 27 h 87"/>
                <a:gd name="T14" fmla="*/ 7 w 107"/>
                <a:gd name="T15" fmla="*/ 4 h 87"/>
                <a:gd name="T16" fmla="*/ 4 w 107"/>
                <a:gd name="T17" fmla="*/ 15 h 87"/>
                <a:gd name="T18" fmla="*/ 14 w 107"/>
                <a:gd name="T19" fmla="*/ 33 h 87"/>
                <a:gd name="T20" fmla="*/ 4 w 107"/>
                <a:gd name="T21" fmla="*/ 30 h 87"/>
                <a:gd name="T22" fmla="*/ 4 w 107"/>
                <a:gd name="T23" fmla="*/ 31 h 87"/>
                <a:gd name="T24" fmla="*/ 22 w 107"/>
                <a:gd name="T25" fmla="*/ 52 h 87"/>
                <a:gd name="T26" fmla="*/ 16 w 107"/>
                <a:gd name="T27" fmla="*/ 53 h 87"/>
                <a:gd name="T28" fmla="*/ 12 w 107"/>
                <a:gd name="T29" fmla="*/ 53 h 87"/>
                <a:gd name="T30" fmla="*/ 32 w 107"/>
                <a:gd name="T31" fmla="*/ 68 h 87"/>
                <a:gd name="T32" fmla="*/ 5 w 107"/>
                <a:gd name="T33" fmla="*/ 77 h 87"/>
                <a:gd name="T34" fmla="*/ 0 w 107"/>
                <a:gd name="T35" fmla="*/ 77 h 87"/>
                <a:gd name="T36" fmla="*/ 33 w 107"/>
                <a:gd name="T37" fmla="*/ 87 h 87"/>
                <a:gd name="T38" fmla="*/ 96 w 107"/>
                <a:gd name="T39" fmla="*/ 24 h 87"/>
                <a:gd name="T40" fmla="*/ 96 w 107"/>
                <a:gd name="T41" fmla="*/ 21 h 87"/>
                <a:gd name="T42" fmla="*/ 107 w 107"/>
                <a:gd name="T43" fmla="*/ 10 h 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07" h="87">
                  <a:moveTo>
                    <a:pt x="107" y="10"/>
                  </a:moveTo>
                  <a:cubicBezTo>
                    <a:pt x="103" y="12"/>
                    <a:pt x="99" y="13"/>
                    <a:pt x="95" y="13"/>
                  </a:cubicBezTo>
                  <a:cubicBezTo>
                    <a:pt x="99" y="11"/>
                    <a:pt x="103" y="6"/>
                    <a:pt x="104" y="1"/>
                  </a:cubicBezTo>
                  <a:cubicBezTo>
                    <a:pt x="100" y="4"/>
                    <a:pt x="95" y="6"/>
                    <a:pt x="90" y="7"/>
                  </a:cubicBezTo>
                  <a:cubicBezTo>
                    <a:pt x="86" y="2"/>
                    <a:pt x="80" y="0"/>
                    <a:pt x="74" y="0"/>
                  </a:cubicBezTo>
                  <a:cubicBezTo>
                    <a:pt x="62" y="0"/>
                    <a:pt x="52" y="9"/>
                    <a:pt x="52" y="22"/>
                  </a:cubicBezTo>
                  <a:cubicBezTo>
                    <a:pt x="52" y="23"/>
                    <a:pt x="52" y="25"/>
                    <a:pt x="53" y="27"/>
                  </a:cubicBezTo>
                  <a:cubicBezTo>
                    <a:pt x="34" y="26"/>
                    <a:pt x="18" y="17"/>
                    <a:pt x="7" y="4"/>
                  </a:cubicBezTo>
                  <a:cubicBezTo>
                    <a:pt x="5" y="7"/>
                    <a:pt x="4" y="11"/>
                    <a:pt x="4" y="15"/>
                  </a:cubicBezTo>
                  <a:cubicBezTo>
                    <a:pt x="4" y="22"/>
                    <a:pt x="8" y="29"/>
                    <a:pt x="14" y="33"/>
                  </a:cubicBezTo>
                  <a:cubicBezTo>
                    <a:pt x="10" y="33"/>
                    <a:pt x="7" y="32"/>
                    <a:pt x="4" y="30"/>
                  </a:cubicBezTo>
                  <a:cubicBezTo>
                    <a:pt x="4" y="31"/>
                    <a:pt x="4" y="31"/>
                    <a:pt x="4" y="31"/>
                  </a:cubicBezTo>
                  <a:cubicBezTo>
                    <a:pt x="4" y="41"/>
                    <a:pt x="12" y="50"/>
                    <a:pt x="22" y="52"/>
                  </a:cubicBezTo>
                  <a:cubicBezTo>
                    <a:pt x="20" y="53"/>
                    <a:pt x="18" y="53"/>
                    <a:pt x="16" y="53"/>
                  </a:cubicBezTo>
                  <a:cubicBezTo>
                    <a:pt x="14" y="53"/>
                    <a:pt x="13" y="53"/>
                    <a:pt x="12" y="53"/>
                  </a:cubicBezTo>
                  <a:cubicBezTo>
                    <a:pt x="15" y="61"/>
                    <a:pt x="23" y="68"/>
                    <a:pt x="32" y="68"/>
                  </a:cubicBezTo>
                  <a:cubicBezTo>
                    <a:pt x="25" y="74"/>
                    <a:pt x="15" y="77"/>
                    <a:pt x="5" y="77"/>
                  </a:cubicBezTo>
                  <a:cubicBezTo>
                    <a:pt x="3" y="77"/>
                    <a:pt x="1" y="77"/>
                    <a:pt x="0" y="77"/>
                  </a:cubicBezTo>
                  <a:cubicBezTo>
                    <a:pt x="9" y="83"/>
                    <a:pt x="21" y="87"/>
                    <a:pt x="33" y="87"/>
                  </a:cubicBezTo>
                  <a:cubicBezTo>
                    <a:pt x="74" y="87"/>
                    <a:pt x="96" y="53"/>
                    <a:pt x="96" y="24"/>
                  </a:cubicBezTo>
                  <a:cubicBezTo>
                    <a:pt x="96" y="23"/>
                    <a:pt x="96" y="22"/>
                    <a:pt x="96" y="21"/>
                  </a:cubicBezTo>
                  <a:cubicBezTo>
                    <a:pt x="101" y="18"/>
                    <a:pt x="104" y="14"/>
                    <a:pt x="107" y="10"/>
                  </a:cubicBezTo>
                  <a:close/>
                </a:path>
              </a:pathLst>
            </a:custGeom>
            <a:solidFill>
              <a:srgbClr val="F5F4F5"/>
            </a:solidFill>
            <a:ln>
              <a:noFill/>
            </a:ln>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350">
                <a:solidFill>
                  <a:prstClr val="black"/>
                </a:solidFill>
              </a:endParaRPr>
            </a:p>
          </p:txBody>
        </p:sp>
        <p:sp>
          <p:nvSpPr>
            <p:cNvPr id="77" name="文本框 76"/>
            <p:cNvSpPr txBox="1"/>
            <p:nvPr/>
          </p:nvSpPr>
          <p:spPr>
            <a:xfrm>
              <a:off x="7640297" y="4703075"/>
              <a:ext cx="2354479" cy="960262"/>
            </a:xfrm>
            <a:prstGeom prst="rect">
              <a:avLst/>
            </a:prstGeom>
            <a:noFill/>
            <a:effectLst/>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单击此处输入标题</a:t>
              </a:r>
              <a:endParaRPr lang="en-US" altLang="zh-CN" sz="1400">
                <a:solidFill>
                  <a:srgbClr val="23363D"/>
                </a:solidFill>
                <a:latin typeface="微软雅黑" panose="020b0503020204020204" pitchFamily="34" charset="-122"/>
                <a:ea typeface="微软雅黑" panose="020b0503020204020204" pitchFamily="34" charset="-122"/>
              </a:endParaRPr>
            </a:p>
            <a:p>
              <a:pPr>
                <a:lnSpc>
                  <a:spcPct val="120000"/>
                </a:lnSpc>
              </a:pPr>
              <a:r>
                <a:rPr lang="zh-CN" altLang="en-US" sz="1000">
                  <a:solidFill>
                    <a:schemeClr val="tx1">
                      <a:lumMod val="65000"/>
                      <a:lumOff val="35000"/>
                    </a:schemeClr>
                  </a:solidFill>
                  <a:latin typeface="微软雅黑" panose="020b0503020204020204" pitchFamily="34" charset="-122"/>
                  <a:ea typeface="微软雅黑" panose="020b0503020204020204" pitchFamily="34" charset="-122"/>
                </a:rPr>
                <a:t>请在这里输入您的主要叙述内容请在这里输入您的</a:t>
              </a:r>
              <a:endParaRPr lang="en-US" altLang="zh-CN" sz="900">
                <a:solidFill>
                  <a:schemeClr val="tx1">
                    <a:lumMod val="95000"/>
                    <a:lumOff val="5000"/>
                  </a:schemeClr>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1714122334"/>
      </p:ext>
    </p:extLst>
  </p:cSld>
  <p:clrMapOvr>
    <a:masterClrMapping/>
  </p:clrMapOvr>
  <p:transition spd="slow" advClick="0" advTm="300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750" decel="22667" fill="hold" nodeType="afterEffect">
                                  <p:stCondLst>
                                    <p:cond delay="0"/>
                                  </p:stCondLst>
                                  <p:childTnLst>
                                    <p:set>
                                      <p:cBhvr>
                                        <p:cTn id="6" dur="1" fill="hold">
                                          <p:stCondLst>
                                            <p:cond delay="0"/>
                                          </p:stCondLst>
                                        </p:cTn>
                                        <p:tgtEl>
                                          <p:spTgt spid="46"/>
                                        </p:tgtEl>
                                        <p:attrNameLst>
                                          <p:attrName>style.visibility</p:attrName>
                                        </p:attrNameLst>
                                      </p:cBhvr>
                                      <p:to>
                                        <p:strVal val="visible"/>
                                      </p:to>
                                    </p:set>
                                    <p:anim calcmode="lin" valueType="num">
                                      <p:cBhvr additive="base">
                                        <p:cTn id="7" dur="750" fill="hold"/>
                                        <p:tgtEl>
                                          <p:spTgt spid="46"/>
                                        </p:tgtEl>
                                        <p:attrNameLst>
                                          <p:attrName>ppt_x</p:attrName>
                                        </p:attrNameLst>
                                      </p:cBhvr>
                                      <p:tavLst>
                                        <p:tav tm="0">
                                          <p:val>
                                            <p:strVal val="0-#ppt_w/2"/>
                                          </p:val>
                                        </p:tav>
                                        <p:tav tm="100000">
                                          <p:val>
                                            <p:strVal val="#ppt_x"/>
                                          </p:val>
                                        </p:tav>
                                      </p:tavLst>
                                    </p:anim>
                                    <p:anim calcmode="lin" valueType="num">
                                      <p:cBhvr additive="base">
                                        <p:cTn id="8" dur="750" fill="hold"/>
                                        <p:tgtEl>
                                          <p:spTgt spid="46"/>
                                        </p:tgtEl>
                                        <p:attrNameLst>
                                          <p:attrName>ppt_y</p:attrName>
                                        </p:attrNameLst>
                                      </p:cBhvr>
                                      <p:tavLst>
                                        <p:tav tm="0">
                                          <p:val>
                                            <p:strVal val="#ppt_y"/>
                                          </p:val>
                                        </p:tav>
                                        <p:tav tm="100000">
                                          <p:val>
                                            <p:strVal val="#ppt_y"/>
                                          </p:val>
                                        </p:tav>
                                      </p:tavLst>
                                    </p:anim>
                                  </p:childTnLst>
                                </p:cTn>
                              </p:par>
                              <p:par>
                                <p:cTn id="9" presetID="2" presetClass="entr" presetSubtype="2" dur="750" decel="25333" fill="hold" nodeType="withEffect">
                                  <p:stCondLst>
                                    <p:cond delay="0"/>
                                  </p:stCondLst>
                                  <p:childTnLst>
                                    <p:set>
                                      <p:cBhvr>
                                        <p:cTn id="10" dur="1" fill="hold">
                                          <p:stCondLst>
                                            <p:cond delay="0"/>
                                          </p:stCondLst>
                                        </p:cTn>
                                        <p:tgtEl>
                                          <p:spTgt spid="60"/>
                                        </p:tgtEl>
                                        <p:attrNameLst>
                                          <p:attrName>style.visibility</p:attrName>
                                        </p:attrNameLst>
                                      </p:cBhvr>
                                      <p:to>
                                        <p:strVal val="visible"/>
                                      </p:to>
                                    </p:set>
                                    <p:anim calcmode="lin" valueType="num">
                                      <p:cBhvr additive="base">
                                        <p:cTn id="11" dur="750" fill="hold"/>
                                        <p:tgtEl>
                                          <p:spTgt spid="60"/>
                                        </p:tgtEl>
                                        <p:attrNameLst>
                                          <p:attrName>ppt_x</p:attrName>
                                        </p:attrNameLst>
                                      </p:cBhvr>
                                      <p:tavLst>
                                        <p:tav tm="0">
                                          <p:val>
                                            <p:strVal val="1+#ppt_w/2"/>
                                          </p:val>
                                        </p:tav>
                                        <p:tav tm="100000">
                                          <p:val>
                                            <p:strVal val="#ppt_x"/>
                                          </p:val>
                                        </p:tav>
                                      </p:tavLst>
                                    </p:anim>
                                    <p:anim calcmode="lin" valueType="num">
                                      <p:cBhvr additive="base">
                                        <p:cTn id="12" dur="750" fill="hold"/>
                                        <p:tgtEl>
                                          <p:spTgt spid="60"/>
                                        </p:tgtEl>
                                        <p:attrNameLst>
                                          <p:attrName>ppt_y</p:attrName>
                                        </p:attrNameLst>
                                      </p:cBhvr>
                                      <p:tavLst>
                                        <p:tav tm="0">
                                          <p:val>
                                            <p:strVal val="#ppt_y"/>
                                          </p:val>
                                        </p:tav>
                                        <p:tav tm="100000">
                                          <p:val>
                                            <p:strVal val="#ppt_y"/>
                                          </p:val>
                                        </p:tav>
                                      </p:tavLst>
                                    </p:anim>
                                  </p:childTnLst>
                                </p:cTn>
                              </p:par>
                            </p:childTnLst>
                          </p:cTn>
                        </p:par>
                        <p:par>
                          <p:cTn id="13" fill="hold" nodeType="afterGroup">
                            <p:stCondLst>
                              <p:cond delay="750"/>
                            </p:stCondLst>
                            <p:childTnLst>
                              <p:par>
                                <p:cTn id="14" presetID="2" presetClass="entr" presetSubtype="8" dur="750" decel="25333" fill="hold" nodeType="afterEffect">
                                  <p:stCondLst>
                                    <p:cond delay="750"/>
                                  </p:stCondLst>
                                  <p:childTnLst>
                                    <p:set>
                                      <p:cBhvr>
                                        <p:cTn id="15" dur="1" fill="hold">
                                          <p:stCondLst>
                                            <p:cond delay="0"/>
                                          </p:stCondLst>
                                        </p:cTn>
                                        <p:tgtEl>
                                          <p:spTgt spid="31"/>
                                        </p:tgtEl>
                                        <p:attrNameLst>
                                          <p:attrName>style.visibility</p:attrName>
                                        </p:attrNameLst>
                                      </p:cBhvr>
                                      <p:to>
                                        <p:strVal val="visible"/>
                                      </p:to>
                                    </p:set>
                                    <p:anim calcmode="lin" valueType="num">
                                      <p:cBhvr additive="base">
                                        <p:cTn id="16" dur="750" fill="hold"/>
                                        <p:tgtEl>
                                          <p:spTgt spid="31"/>
                                        </p:tgtEl>
                                        <p:attrNameLst>
                                          <p:attrName>ppt_x</p:attrName>
                                        </p:attrNameLst>
                                      </p:cBhvr>
                                      <p:tavLst>
                                        <p:tav tm="0">
                                          <p:val>
                                            <p:strVal val="0-#ppt_w/2"/>
                                          </p:val>
                                        </p:tav>
                                        <p:tav tm="100000">
                                          <p:val>
                                            <p:strVal val="#ppt_x"/>
                                          </p:val>
                                        </p:tav>
                                      </p:tavLst>
                                    </p:anim>
                                    <p:anim calcmode="lin" valueType="num">
                                      <p:cBhvr additive="base">
                                        <p:cTn id="17" dur="750" fill="hold"/>
                                        <p:tgtEl>
                                          <p:spTgt spid="31"/>
                                        </p:tgtEl>
                                        <p:attrNameLst>
                                          <p:attrName>ppt_y</p:attrName>
                                        </p:attrNameLst>
                                      </p:cBhvr>
                                      <p:tavLst>
                                        <p:tav tm="0">
                                          <p:val>
                                            <p:strVal val="#ppt_y"/>
                                          </p:val>
                                        </p:tav>
                                        <p:tav tm="100000">
                                          <p:val>
                                            <p:strVal val="#ppt_y"/>
                                          </p:val>
                                        </p:tav>
                                      </p:tavLst>
                                    </p:anim>
                                  </p:childTnLst>
                                </p:cTn>
                              </p:par>
                              <p:par>
                                <p:cTn id="18" presetID="2" presetClass="entr" presetSubtype="2" dur="750" decel="25333" fill="hold" nodeType="withEffect">
                                  <p:stCondLst>
                                    <p:cond delay="750"/>
                                  </p:stCondLst>
                                  <p:childTnLst>
                                    <p:set>
                                      <p:cBhvr>
                                        <p:cTn id="19" dur="1" fill="hold">
                                          <p:stCondLst>
                                            <p:cond delay="0"/>
                                          </p:stCondLst>
                                        </p:cTn>
                                        <p:tgtEl>
                                          <p:spTgt spid="74"/>
                                        </p:tgtEl>
                                        <p:attrNameLst>
                                          <p:attrName>style.visibility</p:attrName>
                                        </p:attrNameLst>
                                      </p:cBhvr>
                                      <p:to>
                                        <p:strVal val="visible"/>
                                      </p:to>
                                    </p:set>
                                    <p:anim calcmode="lin" valueType="num">
                                      <p:cBhvr additive="base">
                                        <p:cTn id="20" dur="750" fill="hold"/>
                                        <p:tgtEl>
                                          <p:spTgt spid="74"/>
                                        </p:tgtEl>
                                        <p:attrNameLst>
                                          <p:attrName>ppt_x</p:attrName>
                                        </p:attrNameLst>
                                      </p:cBhvr>
                                      <p:tavLst>
                                        <p:tav tm="0">
                                          <p:val>
                                            <p:strVal val="1+#ppt_w/2"/>
                                          </p:val>
                                        </p:tav>
                                        <p:tav tm="100000">
                                          <p:val>
                                            <p:strVal val="#ppt_x"/>
                                          </p:val>
                                        </p:tav>
                                      </p:tavLst>
                                    </p:anim>
                                    <p:anim calcmode="lin" valueType="num">
                                      <p:cBhvr additive="base">
                                        <p:cTn id="21" dur="750" fill="hold"/>
                                        <p:tgtEl>
                                          <p:spTgt spid="7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1" name="图表 10"/>
          <p:cNvGraphicFramePr/>
          <p:nvPr>
            <p:extLst>
              <p:ext uri="{D42A27DB-BD31-4B8C-83A1-F6EECF244321}">
                <p14:modId xmlns:p14="http://schemas.microsoft.com/office/powerpoint/2010/main" val="889241286"/>
              </p:ext>
            </p:extLst>
          </p:nvPr>
        </p:nvGraphicFramePr>
        <p:xfrm>
          <a:off x="539552" y="1578366"/>
          <a:ext cx="4824536" cy="2707948"/>
        </p:xfrm>
        <a:graphic>
          <a:graphicData uri="http://schemas.openxmlformats.org/drawingml/2006/chart">
            <c:chart xmlns:c="http://schemas.openxmlformats.org/drawingml/2006/chart" r:id="rId2"/>
          </a:graphicData>
        </a:graphic>
      </p:graphicFrame>
      <p:grpSp>
        <p:nvGrpSpPr>
          <p:cNvPr id="8" name="组合 7"/>
          <p:cNvGrpSpPr/>
          <p:nvPr/>
        </p:nvGrpSpPr>
        <p:grpSpPr>
          <a:xfrm>
            <a:off x="0" y="51470"/>
            <a:ext cx="9144000" cy="969003"/>
            <a:chOff x="0" y="51470"/>
            <a:chExt cx="9144000" cy="969003"/>
          </a:xfrm>
        </p:grpSpPr>
        <p:sp>
          <p:nvSpPr>
            <p:cNvPr id="9" name="矩形 8"/>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10" name="矩形 259"/>
            <p:cNvSpPr>
              <a:spLocks noChangeArrowheads="1"/>
            </p:cNvSpPr>
            <p:nvPr/>
          </p:nvSpPr>
          <p:spPr bwMode="auto">
            <a:xfrm>
              <a:off x="1547664" y="228223"/>
              <a:ext cx="3816424" cy="40498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本月质量目标达成情况</a:t>
              </a:r>
            </a:p>
          </p:txBody>
        </p:sp>
        <p:grpSp>
          <p:nvGrpSpPr>
            <p:cNvPr id="12" name="组合 11"/>
            <p:cNvGrpSpPr/>
            <p:nvPr/>
          </p:nvGrpSpPr>
          <p:grpSpPr>
            <a:xfrm>
              <a:off x="298181" y="51470"/>
              <a:ext cx="997645" cy="969003"/>
              <a:chOff x="1287126" y="850656"/>
              <a:chExt cx="997645" cy="969003"/>
            </a:xfrm>
          </p:grpSpPr>
          <p:sp>
            <p:nvSpPr>
              <p:cNvPr id="14" name="椭圆 13"/>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5" name="椭圆 14"/>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6" name="椭圆 15"/>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7" name="椭圆 16"/>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8" name="椭圆 17"/>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19" name="图片 18"/>
              <p:cNvPicPr>
                <a:picLocks noChangeAspect="1"/>
              </p:cNvPicPr>
              <p:nvPr/>
            </p:nvPicPr>
            <p:blipFill>
              <a:blip r:embed="rId3">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20" name="椭圆 19"/>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13" name="矩形 259"/>
            <p:cNvSpPr>
              <a:spLocks noChangeArrowheads="1"/>
            </p:cNvSpPr>
            <p:nvPr/>
          </p:nvSpPr>
          <p:spPr bwMode="auto">
            <a:xfrm>
              <a:off x="435402" y="202980"/>
              <a:ext cx="929612" cy="508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02</a:t>
              </a:r>
              <a:endParaRPr lang="zh-CN" altLang="en-US" sz="2400" cap="all">
                <a:solidFill>
                  <a:srgbClr val="980000"/>
                </a:solidFill>
                <a:latin typeface="Impact" panose="020b0806030902050204" pitchFamily="34" charset="0"/>
                <a:cs typeface="Arial" pitchFamily="34" charset="0"/>
              </a:endParaRPr>
            </a:p>
          </p:txBody>
        </p:sp>
      </p:grpSp>
      <p:sp>
        <p:nvSpPr>
          <p:cNvPr id="22" name="矩形 21"/>
          <p:cNvSpPr/>
          <p:nvPr/>
        </p:nvSpPr>
        <p:spPr>
          <a:xfrm>
            <a:off x="5724128" y="1563638"/>
            <a:ext cx="723275" cy="328551"/>
          </a:xfrm>
          <a:prstGeom prst="rect">
            <a:avLst/>
          </a:prstGeom>
        </p:spPr>
        <p:txBody>
          <a:bodyPr wrap="non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b="1">
                <a:solidFill>
                  <a:srgbClr val="23363D"/>
                </a:solidFill>
              </a:rPr>
              <a:t>小结：</a:t>
            </a:r>
          </a:p>
        </p:txBody>
      </p:sp>
      <p:sp>
        <p:nvSpPr>
          <p:cNvPr id="23" name="文本框 22"/>
          <p:cNvSpPr txBox="1"/>
          <p:nvPr/>
        </p:nvSpPr>
        <p:spPr>
          <a:xfrm>
            <a:off x="5724129" y="1990572"/>
            <a:ext cx="2666961" cy="457657"/>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6月外协件总共检验176批，不合格6批，不良率3.41%，见供给商质量分析；</a:t>
            </a:r>
          </a:p>
        </p:txBody>
      </p:sp>
      <p:sp>
        <p:nvSpPr>
          <p:cNvPr id="24" name="文本框 23"/>
          <p:cNvSpPr txBox="1"/>
          <p:nvPr/>
        </p:nvSpPr>
        <p:spPr>
          <a:xfrm>
            <a:off x="5724129" y="2486577"/>
            <a:ext cx="2666961" cy="457657"/>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6月外协件总共检验176批，不合格6批，不良率3.41%，见供给商质量分析；</a:t>
            </a:r>
          </a:p>
        </p:txBody>
      </p:sp>
    </p:spTree>
    <p:extLst>
      <p:ext uri="{BB962C8B-B14F-4D97-AF65-F5344CB8AC3E}">
        <p14:creationId xmlns:p14="http://schemas.microsoft.com/office/powerpoint/2010/main" val="2157787791"/>
      </p:ext>
    </p:extLst>
  </p:cSld>
  <p:clrMapOvr>
    <a:masterClrMapping/>
  </p:clrMapOvr>
  <p:transition spd="slow" advClick="0" advTm="300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withEffect">
                                  <p:stCondLst>
                                    <p:cond delay="0"/>
                                  </p:stCondLst>
                                  <p:childTnLst>
                                    <p:set>
                                      <p:cBhvr>
                                        <p:cTn id="6" dur="1" fill="hold">
                                          <p:stCondLst>
                                            <p:cond delay="0"/>
                                          </p:stCondLst>
                                        </p:cTn>
                                        <p:tgtEl>
                                          <p:spTgt spid="11">
                                            <p:graphicEl>
                                              <a:chart bldStep="ptInSeries"/>
                                            </p:graphicEl>
                                          </p:spTgt>
                                        </p:tgtEl>
                                        <p:attrNameLst>
                                          <p:attrName>style.visibility</p:attrName>
                                        </p:attrNameLst>
                                      </p:cBhvr>
                                      <p:to>
                                        <p:strVal val="visible"/>
                                      </p:to>
                                    </p:set>
                                    <p:anim calcmode="lin" valueType="num">
                                      <p:cBhvr additive="base">
                                        <p:cTn id="7" dur="500" fill="hold"/>
                                        <p:tgtEl>
                                          <p:spTgt spid="11">
                                            <p:graphicEl>
                                              <a:chart bldStep="ptInSeries"/>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graphicEl>
                                              <a:chart bldStep="ptInSeries"/>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2"/>
                                        </p:tgtEl>
                                        <p:attrNameLst>
                                          <p:attrName>style.visibility</p:attrName>
                                        </p:attrNameLst>
                                      </p:cBhvr>
                                      <p:to>
                                        <p:strVal val="visible"/>
                                      </p:to>
                                    </p:set>
                                    <p:anim calcmode="lin" valueType="num">
                                      <p:cBhvr additive="base">
                                        <p:cTn id="13" dur="500" fill="hold"/>
                                        <p:tgtEl>
                                          <p:spTgt spid="22"/>
                                        </p:tgtEl>
                                        <p:attrNameLst>
                                          <p:attrName>ppt_x</p:attrName>
                                        </p:attrNameLst>
                                      </p:cBhvr>
                                      <p:tavLst>
                                        <p:tav tm="0">
                                          <p:val>
                                            <p:strVal val="#ppt_x"/>
                                          </p:val>
                                        </p:tav>
                                        <p:tav tm="100000">
                                          <p:val>
                                            <p:strVal val="#ppt_x"/>
                                          </p:val>
                                        </p:tav>
                                      </p:tavLst>
                                    </p:anim>
                                    <p:anim calcmode="lin" valueType="num">
                                      <p:cBhvr additive="base">
                                        <p:cTn id="14" dur="500" fill="hold"/>
                                        <p:tgtEl>
                                          <p:spTgt spid="22"/>
                                        </p:tgtEl>
                                        <p:attrNameLst>
                                          <p:attrName>ppt_y</p:attrName>
                                        </p:attrNameLst>
                                      </p:cBhvr>
                                      <p:tavLst>
                                        <p:tav tm="0">
                                          <p:val>
                                            <p:strVal val="1+#ppt_h/2"/>
                                          </p:val>
                                        </p:tav>
                                        <p:tav tm="100000">
                                          <p:val>
                                            <p:strVal val="#ppt_y"/>
                                          </p:val>
                                        </p:tav>
                                      </p:tavLst>
                                    </p:anim>
                                  </p:childTnLst>
                                </p:cTn>
                              </p:par>
                              <p:par>
                                <p:cTn id="15" presetID="2" presetClass="entr" presetSubtype="4" dur="500" fill="hold" grpId="1" nodeType="with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fill="hold"/>
                                        <p:tgtEl>
                                          <p:spTgt spid="23"/>
                                        </p:tgtEl>
                                        <p:attrNameLst>
                                          <p:attrName>ppt_x</p:attrName>
                                        </p:attrNameLst>
                                      </p:cBhvr>
                                      <p:tavLst>
                                        <p:tav tm="0">
                                          <p:val>
                                            <p:strVal val="#ppt_x"/>
                                          </p:val>
                                        </p:tav>
                                        <p:tav tm="100000">
                                          <p:val>
                                            <p:strVal val="#ppt_x"/>
                                          </p:val>
                                        </p:tav>
                                      </p:tavLst>
                                    </p:anim>
                                    <p:anim calcmode="lin" valueType="num">
                                      <p:cBhvr additive="base">
                                        <p:cTn id="18" dur="500" fill="hold"/>
                                        <p:tgtEl>
                                          <p:spTgt spid="23"/>
                                        </p:tgtEl>
                                        <p:attrNameLst>
                                          <p:attrName>ppt_y</p:attrName>
                                        </p:attrNameLst>
                                      </p:cBhvr>
                                      <p:tavLst>
                                        <p:tav tm="0">
                                          <p:val>
                                            <p:strVal val="1+#ppt_h/2"/>
                                          </p:val>
                                        </p:tav>
                                        <p:tav tm="100000">
                                          <p:val>
                                            <p:strVal val="#ppt_y"/>
                                          </p:val>
                                        </p:tav>
                                      </p:tavLst>
                                    </p:anim>
                                  </p:childTnLst>
                                </p:cTn>
                              </p:par>
                              <p:par>
                                <p:cTn id="19" presetID="2" presetClass="entr" presetSubtype="4" dur="500" fill="hold" grpId="2" nodeType="withEffect">
                                  <p:stCondLst>
                                    <p:cond delay="0"/>
                                  </p:stCondLst>
                                  <p:childTnLst>
                                    <p:set>
                                      <p:cBhvr>
                                        <p:cTn id="20" dur="1" fill="hold">
                                          <p:stCondLst>
                                            <p:cond delay="0"/>
                                          </p:stCondLst>
                                        </p:cTn>
                                        <p:tgtEl>
                                          <p:spTgt spid="24"/>
                                        </p:tgtEl>
                                        <p:attrNameLst>
                                          <p:attrName>style.visibility</p:attrName>
                                        </p:attrNameLst>
                                      </p:cBhvr>
                                      <p:to>
                                        <p:strVal val="visible"/>
                                      </p:to>
                                    </p:set>
                                    <p:anim calcmode="lin" valueType="num">
                                      <p:cBhvr additive="base">
                                        <p:cTn id="21" dur="500" fill="hold"/>
                                        <p:tgtEl>
                                          <p:spTgt spid="24"/>
                                        </p:tgtEl>
                                        <p:attrNameLst>
                                          <p:attrName>ppt_x</p:attrName>
                                        </p:attrNameLst>
                                      </p:cBhvr>
                                      <p:tavLst>
                                        <p:tav tm="0">
                                          <p:val>
                                            <p:strVal val="#ppt_x"/>
                                          </p:val>
                                        </p:tav>
                                        <p:tav tm="100000">
                                          <p:val>
                                            <p:strVal val="#ppt_x"/>
                                          </p:val>
                                        </p:tav>
                                      </p:tavLst>
                                    </p:anim>
                                    <p:anim calcmode="lin" valueType="num">
                                      <p:cBhvr additive="base">
                                        <p:cTn id="2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1"/>
      <p:bldP spid="24" grpId="2"/>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任意多边形 11"/>
          <p:cNvSpPr/>
          <p:nvPr/>
        </p:nvSpPr>
        <p:spPr>
          <a:xfrm flipH="1">
            <a:off x="1600214" y="1945702"/>
            <a:ext cx="0" cy="469624"/>
          </a:xfrm>
          <a:custGeom>
            <a:gdLst>
              <a:gd name="connsiteX0" fmla="*/ 0 w 0"/>
              <a:gd name="connsiteY0" fmla="*/ 626165 h 626165"/>
              <a:gd name="connsiteX1" fmla="*/ 0 w 0"/>
              <a:gd name="connsiteY1" fmla="*/ 0 h 626165"/>
            </a:gdLst>
            <a:cxnLst>
              <a:cxn ang="0">
                <a:pos x="connsiteX0" y="connsiteY0"/>
              </a:cxn>
              <a:cxn ang="0">
                <a:pos x="connsiteX1" y="connsiteY1"/>
              </a:cxn>
            </a:cxnLst>
            <a:rect l="l" t="t" r="r" b="b"/>
            <a:pathLst>
              <a:path h="626165">
                <a:moveTo>
                  <a:pt x="0" y="626165"/>
                </a:moveTo>
                <a:lnTo>
                  <a:pt x="0" y="0"/>
                </a:lnTo>
              </a:path>
            </a:pathLst>
          </a:custGeom>
          <a:noFill/>
          <a:ln w="12700">
            <a:solidFill>
              <a:schemeClr val="tx1">
                <a:lumMod val="50000"/>
                <a:lumOff val="50000"/>
              </a:schemeClr>
            </a:solidFill>
            <a:prstDash val="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14" name="任意多边形 13"/>
          <p:cNvSpPr/>
          <p:nvPr/>
        </p:nvSpPr>
        <p:spPr>
          <a:xfrm flipH="1">
            <a:off x="5419325" y="1945702"/>
            <a:ext cx="0" cy="469624"/>
          </a:xfrm>
          <a:custGeom>
            <a:gdLst>
              <a:gd name="connsiteX0" fmla="*/ 0 w 0"/>
              <a:gd name="connsiteY0" fmla="*/ 626165 h 626165"/>
              <a:gd name="connsiteX1" fmla="*/ 0 w 0"/>
              <a:gd name="connsiteY1" fmla="*/ 0 h 626165"/>
            </a:gdLst>
            <a:cxnLst>
              <a:cxn ang="0">
                <a:pos x="connsiteX0" y="connsiteY0"/>
              </a:cxn>
              <a:cxn ang="0">
                <a:pos x="connsiteX1" y="connsiteY1"/>
              </a:cxn>
            </a:cxnLst>
            <a:rect l="l" t="t" r="r" b="b"/>
            <a:pathLst>
              <a:path h="626165">
                <a:moveTo>
                  <a:pt x="0" y="626165"/>
                </a:moveTo>
                <a:lnTo>
                  <a:pt x="0" y="0"/>
                </a:lnTo>
              </a:path>
            </a:pathLst>
          </a:custGeom>
          <a:noFill/>
          <a:ln w="12700">
            <a:solidFill>
              <a:schemeClr val="tx1">
                <a:lumMod val="50000"/>
                <a:lumOff val="50000"/>
              </a:schemeClr>
            </a:solidFill>
            <a:prstDash val="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17" name="任意多边形 16"/>
          <p:cNvSpPr/>
          <p:nvPr/>
        </p:nvSpPr>
        <p:spPr>
          <a:xfrm flipH="1">
            <a:off x="3511011" y="3357058"/>
            <a:ext cx="0" cy="469624"/>
          </a:xfrm>
          <a:custGeom>
            <a:gdLst>
              <a:gd name="connsiteX0" fmla="*/ 0 w 0"/>
              <a:gd name="connsiteY0" fmla="*/ 626165 h 626165"/>
              <a:gd name="connsiteX1" fmla="*/ 0 w 0"/>
              <a:gd name="connsiteY1" fmla="*/ 0 h 626165"/>
            </a:gdLst>
            <a:cxnLst>
              <a:cxn ang="0">
                <a:pos x="connsiteX0" y="connsiteY0"/>
              </a:cxn>
              <a:cxn ang="0">
                <a:pos x="connsiteX1" y="connsiteY1"/>
              </a:cxn>
            </a:cxnLst>
            <a:rect l="l" t="t" r="r" b="b"/>
            <a:pathLst>
              <a:path h="626165">
                <a:moveTo>
                  <a:pt x="0" y="626165"/>
                </a:moveTo>
                <a:lnTo>
                  <a:pt x="0" y="0"/>
                </a:lnTo>
              </a:path>
            </a:pathLst>
          </a:custGeom>
          <a:noFill/>
          <a:ln w="12700">
            <a:solidFill>
              <a:schemeClr val="tx1">
                <a:lumMod val="50000"/>
                <a:lumOff val="50000"/>
              </a:schemeClr>
            </a:solidFill>
            <a:prstDash val="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18" name="任意多边形 17"/>
          <p:cNvSpPr/>
          <p:nvPr/>
        </p:nvSpPr>
        <p:spPr>
          <a:xfrm flipH="1">
            <a:off x="7337576" y="3357058"/>
            <a:ext cx="0" cy="469624"/>
          </a:xfrm>
          <a:custGeom>
            <a:gdLst>
              <a:gd name="connsiteX0" fmla="*/ 0 w 0"/>
              <a:gd name="connsiteY0" fmla="*/ 626165 h 626165"/>
              <a:gd name="connsiteX1" fmla="*/ 0 w 0"/>
              <a:gd name="connsiteY1" fmla="*/ 0 h 626165"/>
            </a:gdLst>
            <a:cxnLst>
              <a:cxn ang="0">
                <a:pos x="connsiteX0" y="connsiteY0"/>
              </a:cxn>
              <a:cxn ang="0">
                <a:pos x="connsiteX1" y="connsiteY1"/>
              </a:cxn>
            </a:cxnLst>
            <a:rect l="l" t="t" r="r" b="b"/>
            <a:pathLst>
              <a:path h="626165">
                <a:moveTo>
                  <a:pt x="0" y="626165"/>
                </a:moveTo>
                <a:lnTo>
                  <a:pt x="0" y="0"/>
                </a:lnTo>
              </a:path>
            </a:pathLst>
          </a:custGeom>
          <a:noFill/>
          <a:ln w="12700">
            <a:solidFill>
              <a:schemeClr val="tx1">
                <a:lumMod val="50000"/>
                <a:lumOff val="50000"/>
              </a:schemeClr>
            </a:solidFill>
            <a:prstDash val="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22" name="任意多边形 21"/>
          <p:cNvSpPr/>
          <p:nvPr/>
        </p:nvSpPr>
        <p:spPr>
          <a:xfrm>
            <a:off x="539552" y="2884949"/>
            <a:ext cx="7953789" cy="0"/>
          </a:xfrm>
          <a:custGeom>
            <a:gdLst>
              <a:gd name="connsiteX0" fmla="*/ 0 w 10605052"/>
              <a:gd name="connsiteY0" fmla="*/ 0 h 0"/>
              <a:gd name="connsiteX1" fmla="*/ 10605052 w 10605052"/>
              <a:gd name="connsiteY1" fmla="*/ 0 h 0"/>
            </a:gdLst>
            <a:cxnLst>
              <a:cxn ang="0">
                <a:pos x="connsiteX0" y="connsiteY0"/>
              </a:cxn>
              <a:cxn ang="0">
                <a:pos x="connsiteX1" y="connsiteY1"/>
              </a:cxn>
            </a:cxnLst>
            <a:rect l="l" t="t" r="r" b="b"/>
            <a:pathLst>
              <a:path w="10605052">
                <a:moveTo>
                  <a:pt x="0" y="0"/>
                </a:moveTo>
                <a:lnTo>
                  <a:pt x="10605052" y="0"/>
                </a:lnTo>
              </a:path>
            </a:pathLst>
          </a:custGeom>
          <a:noFill/>
          <a:ln w="12700">
            <a:solidFill>
              <a:schemeClr val="tx1">
                <a:lumMod val="50000"/>
                <a:lumOff val="50000"/>
              </a:schemeClr>
            </a:solidFill>
            <a:prstDash val="dash"/>
            <a:headEnd type="oval" w="med" len="med"/>
            <a:tailEnd type="oval" w="med" len="me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grpSp>
        <p:nvGrpSpPr>
          <p:cNvPr id="23" name="组合 22"/>
          <p:cNvGrpSpPr/>
          <p:nvPr/>
        </p:nvGrpSpPr>
        <p:grpSpPr>
          <a:xfrm>
            <a:off x="952599" y="2363144"/>
            <a:ext cx="1364146" cy="1036154"/>
            <a:chOff x="1313183" y="3529053"/>
            <a:chExt cx="1818861" cy="1381539"/>
          </a:xfrm>
        </p:grpSpPr>
        <p:sp>
          <p:nvSpPr>
            <p:cNvPr id="24" name="圆角矩形 23"/>
            <p:cNvSpPr/>
            <p:nvPr/>
          </p:nvSpPr>
          <p:spPr>
            <a:xfrm>
              <a:off x="1313183" y="3529053"/>
              <a:ext cx="1818861" cy="1381539"/>
            </a:xfrm>
            <a:prstGeom prst="roundRect">
              <a:avLst/>
            </a:prstGeom>
            <a:solidFill>
              <a:srgbClr val="23363D"/>
            </a:solidFill>
            <a:ln>
              <a:noFill/>
            </a:ln>
            <a:effectLst>
              <a:outerShdw blurRad="1524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solidFill>
                  <a:schemeClr val="tx1"/>
                </a:solidFill>
              </a:endParaRPr>
            </a:p>
          </p:txBody>
        </p:sp>
        <p:sp>
          <p:nvSpPr>
            <p:cNvPr id="25" name="圆角矩形 24"/>
            <p:cNvSpPr/>
            <p:nvPr/>
          </p:nvSpPr>
          <p:spPr>
            <a:xfrm>
              <a:off x="1545095" y="3850978"/>
              <a:ext cx="1355035" cy="737687"/>
            </a:xfrm>
            <a:prstGeom prst="roundRect">
              <a:avLst/>
            </a:prstGeom>
            <a:gradFill>
              <a:gsLst>
                <a:gs pos="0">
                  <a:srgbClr val="E2DDE1"/>
                </a:gs>
                <a:gs pos="76000">
                  <a:schemeClr val="bg1">
                    <a:lumMod val="95000"/>
                  </a:schemeClr>
                </a:gs>
              </a:gsLst>
              <a:lin ang="7800000" scaled="0"/>
            </a:gradFill>
            <a:ln w="15875">
              <a:gradFill>
                <a:gsLst>
                  <a:gs pos="0">
                    <a:schemeClr val="bg1">
                      <a:lumMod val="95000"/>
                    </a:schemeClr>
                  </a:gs>
                  <a:gs pos="100000">
                    <a:schemeClr val="bg1"/>
                  </a:gs>
                </a:gsLst>
                <a:lin ang="18600000" scaled="0"/>
              </a:gradFill>
            </a:ln>
            <a:effectLst>
              <a:outerShdw blurRad="76200" dist="381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grpSp>
          <p:nvGrpSpPr>
            <p:cNvPr id="26" name="组合 25"/>
            <p:cNvGrpSpPr/>
            <p:nvPr/>
          </p:nvGrpSpPr>
          <p:grpSpPr>
            <a:xfrm>
              <a:off x="2310222" y="4057838"/>
              <a:ext cx="327341" cy="323966"/>
              <a:chOff x="6967126" y="4092464"/>
              <a:chExt cx="453105" cy="448433"/>
            </a:xfrm>
            <a:solidFill>
              <a:schemeClr val="tx1">
                <a:lumMod val="65000"/>
                <a:lumOff val="35000"/>
              </a:schemeClr>
            </a:solidFill>
            <a:effectLst/>
          </p:grpSpPr>
          <p:sp>
            <p:nvSpPr>
              <p:cNvPr id="28" name="Freeform 136"/>
              <p:cNvSpPr/>
              <p:nvPr/>
            </p:nvSpPr>
            <p:spPr bwMode="auto">
              <a:xfrm>
                <a:off x="6967126" y="4343773"/>
                <a:ext cx="453105" cy="197124"/>
              </a:xfrm>
              <a:custGeom>
                <a:gdLst>
                  <a:gd name="T0" fmla="*/ 103 w 205"/>
                  <a:gd name="T1" fmla="*/ 19 h 89"/>
                  <a:gd name="T2" fmla="*/ 47 w 205"/>
                  <a:gd name="T3" fmla="*/ 0 h 89"/>
                  <a:gd name="T4" fmla="*/ 0 w 205"/>
                  <a:gd name="T5" fmla="*/ 0 h 89"/>
                  <a:gd name="T6" fmla="*/ 0 w 205"/>
                  <a:gd name="T7" fmla="*/ 67 h 89"/>
                  <a:gd name="T8" fmla="*/ 22 w 205"/>
                  <a:gd name="T9" fmla="*/ 89 h 89"/>
                  <a:gd name="T10" fmla="*/ 183 w 205"/>
                  <a:gd name="T11" fmla="*/ 89 h 89"/>
                  <a:gd name="T12" fmla="*/ 205 w 205"/>
                  <a:gd name="T13" fmla="*/ 67 h 89"/>
                  <a:gd name="T14" fmla="*/ 205 w 205"/>
                  <a:gd name="T15" fmla="*/ 0 h 89"/>
                  <a:gd name="T16" fmla="*/ 158 w 205"/>
                  <a:gd name="T17" fmla="*/ 0 h 89"/>
                  <a:gd name="T18" fmla="*/ 103 w 205"/>
                  <a:gd name="T19" fmla="*/ 19 h 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500">
                  <a:solidFill>
                    <a:prstClr val="black"/>
                  </a:solidFill>
                </a:endParaRPr>
              </a:p>
            </p:txBody>
          </p:sp>
          <p:sp>
            <p:nvSpPr>
              <p:cNvPr id="29" name="Freeform 137"/>
              <p:cNvSpPr>
                <a:spLocks noEditPoints="1"/>
              </p:cNvSpPr>
              <p:nvPr/>
            </p:nvSpPr>
            <p:spPr bwMode="auto">
              <a:xfrm>
                <a:off x="6967126" y="4092464"/>
                <a:ext cx="453105" cy="260652"/>
              </a:xfrm>
              <a:custGeom>
                <a:gdLst>
                  <a:gd name="T0" fmla="*/ 183 w 205"/>
                  <a:gd name="T1" fmla="*/ 42 h 118"/>
                  <a:gd name="T2" fmla="*/ 180 w 205"/>
                  <a:gd name="T3" fmla="*/ 42 h 118"/>
                  <a:gd name="T4" fmla="*/ 154 w 205"/>
                  <a:gd name="T5" fmla="*/ 42 h 118"/>
                  <a:gd name="T6" fmla="*/ 154 w 205"/>
                  <a:gd name="T7" fmla="*/ 22 h 118"/>
                  <a:gd name="T8" fmla="*/ 132 w 205"/>
                  <a:gd name="T9" fmla="*/ 0 h 118"/>
                  <a:gd name="T10" fmla="*/ 73 w 205"/>
                  <a:gd name="T11" fmla="*/ 0 h 118"/>
                  <a:gd name="T12" fmla="*/ 51 w 205"/>
                  <a:gd name="T13" fmla="*/ 22 h 118"/>
                  <a:gd name="T14" fmla="*/ 51 w 205"/>
                  <a:gd name="T15" fmla="*/ 42 h 118"/>
                  <a:gd name="T16" fmla="*/ 25 w 205"/>
                  <a:gd name="T17" fmla="*/ 42 h 118"/>
                  <a:gd name="T18" fmla="*/ 22 w 205"/>
                  <a:gd name="T19" fmla="*/ 42 h 118"/>
                  <a:gd name="T20" fmla="*/ 0 w 205"/>
                  <a:gd name="T21" fmla="*/ 64 h 118"/>
                  <a:gd name="T22" fmla="*/ 0 w 205"/>
                  <a:gd name="T23" fmla="*/ 101 h 118"/>
                  <a:gd name="T24" fmla="*/ 54 w 205"/>
                  <a:gd name="T25" fmla="*/ 101 h 118"/>
                  <a:gd name="T26" fmla="*/ 103 w 205"/>
                  <a:gd name="T27" fmla="*/ 118 h 118"/>
                  <a:gd name="T28" fmla="*/ 151 w 205"/>
                  <a:gd name="T29" fmla="*/ 101 h 118"/>
                  <a:gd name="T30" fmla="*/ 205 w 205"/>
                  <a:gd name="T31" fmla="*/ 101 h 118"/>
                  <a:gd name="T32" fmla="*/ 205 w 205"/>
                  <a:gd name="T33" fmla="*/ 64 h 118"/>
                  <a:gd name="T34" fmla="*/ 183 w 205"/>
                  <a:gd name="T35" fmla="*/ 42 h 118"/>
                  <a:gd name="T36" fmla="*/ 67 w 205"/>
                  <a:gd name="T37" fmla="*/ 26 h 118"/>
                  <a:gd name="T38" fmla="*/ 67 w 205"/>
                  <a:gd name="T39" fmla="*/ 22 h 118"/>
                  <a:gd name="T40" fmla="*/ 73 w 205"/>
                  <a:gd name="T41" fmla="*/ 17 h 118"/>
                  <a:gd name="T42" fmla="*/ 132 w 205"/>
                  <a:gd name="T43" fmla="*/ 17 h 118"/>
                  <a:gd name="T44" fmla="*/ 138 w 205"/>
                  <a:gd name="T45" fmla="*/ 22 h 118"/>
                  <a:gd name="T46" fmla="*/ 138 w 205"/>
                  <a:gd name="T47" fmla="*/ 26 h 118"/>
                  <a:gd name="T48" fmla="*/ 138 w 205"/>
                  <a:gd name="T49" fmla="*/ 42 h 118"/>
                  <a:gd name="T50" fmla="*/ 67 w 205"/>
                  <a:gd name="T51" fmla="*/ 42 h 118"/>
                  <a:gd name="T52" fmla="*/ 67 w 205"/>
                  <a:gd name="T53" fmla="*/ 26 h 118"/>
                  <a:gd name="T54" fmla="*/ 101 w 205"/>
                  <a:gd name="T55" fmla="*/ 101 h 118"/>
                  <a:gd name="T56" fmla="*/ 85 w 205"/>
                  <a:gd name="T57" fmla="*/ 86 h 118"/>
                  <a:gd name="T58" fmla="*/ 101 w 205"/>
                  <a:gd name="T59" fmla="*/ 70 h 118"/>
                  <a:gd name="T60" fmla="*/ 117 w 205"/>
                  <a:gd name="T61" fmla="*/ 86 h 118"/>
                  <a:gd name="T62" fmla="*/ 101 w 205"/>
                  <a:gd name="T63" fmla="*/ 101 h 1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500">
                  <a:solidFill>
                    <a:prstClr val="black"/>
                  </a:solidFill>
                </a:endParaRPr>
              </a:p>
            </p:txBody>
          </p:sp>
        </p:grpSp>
        <p:sp>
          <p:nvSpPr>
            <p:cNvPr id="27" name="矩形 26"/>
            <p:cNvSpPr/>
            <p:nvPr/>
          </p:nvSpPr>
          <p:spPr>
            <a:xfrm>
              <a:off x="1462291" y="4053934"/>
              <a:ext cx="890516" cy="435591"/>
            </a:xfrm>
            <a:prstGeom prst="rect">
              <a:avLst/>
            </a:prstGeom>
          </p:spPr>
          <p:txBody>
            <a:bodyPr wrap="squar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a:lnSpc>
                  <a:spcPct val="120000"/>
                </a:lnSpc>
              </a:pPr>
              <a:r>
                <a:rPr lang="en-US" altLang="zh-CN" sz="1500">
                  <a:solidFill>
                    <a:schemeClr val="tx1">
                      <a:lumMod val="65000"/>
                      <a:lumOff val="35000"/>
                    </a:schemeClr>
                  </a:solidFill>
                  <a:latin typeface="Haettenschweiler" panose="020b0706040902060204" pitchFamily="34" charset="0"/>
                  <a:ea typeface="微软雅黑" panose="020b0503020204020204" pitchFamily="34" charset="-122"/>
                </a:rPr>
                <a:t>01</a:t>
              </a:r>
              <a:endParaRPr lang="zh-CN" altLang="en-US" sz="1500">
                <a:solidFill>
                  <a:schemeClr val="tx1">
                    <a:lumMod val="65000"/>
                    <a:lumOff val="35000"/>
                  </a:schemeClr>
                </a:solidFill>
                <a:latin typeface="Haettenschweiler" panose="020b0706040902060204" pitchFamily="34" charset="0"/>
                <a:ea typeface="微软雅黑" panose="020b0503020204020204" pitchFamily="34" charset="-122"/>
              </a:endParaRPr>
            </a:p>
          </p:txBody>
        </p:sp>
      </p:grpSp>
      <p:grpSp>
        <p:nvGrpSpPr>
          <p:cNvPr id="30" name="组合 29"/>
          <p:cNvGrpSpPr/>
          <p:nvPr/>
        </p:nvGrpSpPr>
        <p:grpSpPr>
          <a:xfrm>
            <a:off x="2860827" y="2363144"/>
            <a:ext cx="1364146" cy="1036154"/>
            <a:chOff x="3857487" y="3529053"/>
            <a:chExt cx="1818861" cy="1381539"/>
          </a:xfrm>
        </p:grpSpPr>
        <p:sp>
          <p:nvSpPr>
            <p:cNvPr id="31" name="圆角矩形 30"/>
            <p:cNvSpPr/>
            <p:nvPr/>
          </p:nvSpPr>
          <p:spPr>
            <a:xfrm>
              <a:off x="3857487" y="3529053"/>
              <a:ext cx="1818861" cy="1381539"/>
            </a:xfrm>
            <a:prstGeom prst="roundRect">
              <a:avLst/>
            </a:prstGeom>
            <a:solidFill>
              <a:srgbClr val="980000"/>
            </a:solidFill>
            <a:ln>
              <a:noFill/>
            </a:ln>
            <a:effectLst>
              <a:outerShdw blurRad="1397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32" name="圆角矩形 31"/>
            <p:cNvSpPr/>
            <p:nvPr/>
          </p:nvSpPr>
          <p:spPr>
            <a:xfrm>
              <a:off x="4089399" y="3850978"/>
              <a:ext cx="1355035" cy="737687"/>
            </a:xfrm>
            <a:prstGeom prst="roundRect">
              <a:avLst/>
            </a:prstGeom>
            <a:gradFill>
              <a:gsLst>
                <a:gs pos="0">
                  <a:srgbClr val="E2DDE1"/>
                </a:gs>
                <a:gs pos="76000">
                  <a:schemeClr val="bg1">
                    <a:lumMod val="95000"/>
                  </a:schemeClr>
                </a:gs>
              </a:gsLst>
              <a:lin ang="7800000" scaled="0"/>
            </a:gradFill>
            <a:ln w="15875">
              <a:gradFill>
                <a:gsLst>
                  <a:gs pos="0">
                    <a:schemeClr val="bg1">
                      <a:lumMod val="95000"/>
                    </a:schemeClr>
                  </a:gs>
                  <a:gs pos="100000">
                    <a:schemeClr val="bg1"/>
                  </a:gs>
                </a:gsLst>
                <a:lin ang="18600000" scaled="0"/>
              </a:gradFill>
            </a:ln>
            <a:effectLst>
              <a:outerShdw blurRad="76200" dist="381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grpSp>
          <p:nvGrpSpPr>
            <p:cNvPr id="33" name="Group 18"/>
            <p:cNvGrpSpPr>
              <a:grpSpLocks noChangeAspect="1"/>
            </p:cNvGrpSpPr>
            <p:nvPr/>
          </p:nvGrpSpPr>
          <p:grpSpPr>
            <a:xfrm>
              <a:off x="4893126" y="4099578"/>
              <a:ext cx="322650" cy="279631"/>
              <a:chOff x="3525" y="1887"/>
              <a:chExt cx="630" cy="546"/>
            </a:xfrm>
            <a:solidFill>
              <a:schemeClr val="tx1">
                <a:lumMod val="65000"/>
                <a:lumOff val="35000"/>
              </a:schemeClr>
            </a:solidFill>
            <a:effectLst/>
          </p:grpSpPr>
          <p:sp>
            <p:nvSpPr>
              <p:cNvPr id="35" name="Freeform 19"/>
              <p:cNvSpPr/>
              <p:nvPr/>
            </p:nvSpPr>
            <p:spPr bwMode="auto">
              <a:xfrm>
                <a:off x="3623" y="2117"/>
                <a:ext cx="129" cy="227"/>
              </a:xfrm>
              <a:custGeom>
                <a:gdLst>
                  <a:gd name="T0" fmla="*/ 4 w 54"/>
                  <a:gd name="T1" fmla="*/ 95 h 95"/>
                  <a:gd name="T2" fmla="*/ 49 w 54"/>
                  <a:gd name="T3" fmla="*/ 95 h 95"/>
                  <a:gd name="T4" fmla="*/ 54 w 54"/>
                  <a:gd name="T5" fmla="*/ 90 h 95"/>
                  <a:gd name="T6" fmla="*/ 54 w 54"/>
                  <a:gd name="T7" fmla="*/ 4 h 95"/>
                  <a:gd name="T8" fmla="*/ 49 w 54"/>
                  <a:gd name="T9" fmla="*/ 0 h 95"/>
                  <a:gd name="T10" fmla="*/ 4 w 54"/>
                  <a:gd name="T11" fmla="*/ 0 h 95"/>
                  <a:gd name="T12" fmla="*/ 0 w 54"/>
                  <a:gd name="T13" fmla="*/ 4 h 95"/>
                  <a:gd name="T14" fmla="*/ 0 w 54"/>
                  <a:gd name="T15" fmla="*/ 90 h 95"/>
                  <a:gd name="T16" fmla="*/ 4 w 54"/>
                  <a:gd name="T17" fmla="*/ 95 h 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95">
                    <a:moveTo>
                      <a:pt x="4" y="95"/>
                    </a:moveTo>
                    <a:cubicBezTo>
                      <a:pt x="49" y="95"/>
                      <a:pt x="49" y="95"/>
                      <a:pt x="49" y="95"/>
                    </a:cubicBezTo>
                    <a:cubicBezTo>
                      <a:pt x="52" y="95"/>
                      <a:pt x="54" y="93"/>
                      <a:pt x="54" y="90"/>
                    </a:cubicBezTo>
                    <a:cubicBezTo>
                      <a:pt x="54" y="4"/>
                      <a:pt x="54" y="4"/>
                      <a:pt x="54" y="4"/>
                    </a:cubicBezTo>
                    <a:cubicBezTo>
                      <a:pt x="54" y="2"/>
                      <a:pt x="52" y="0"/>
                      <a:pt x="49" y="0"/>
                    </a:cubicBezTo>
                    <a:cubicBezTo>
                      <a:pt x="4" y="0"/>
                      <a:pt x="4" y="0"/>
                      <a:pt x="4" y="0"/>
                    </a:cubicBezTo>
                    <a:cubicBezTo>
                      <a:pt x="2" y="0"/>
                      <a:pt x="0" y="2"/>
                      <a:pt x="0" y="4"/>
                    </a:cubicBezTo>
                    <a:cubicBezTo>
                      <a:pt x="0" y="90"/>
                      <a:pt x="0" y="90"/>
                      <a:pt x="0" y="90"/>
                    </a:cubicBezTo>
                    <a:cubicBezTo>
                      <a:pt x="0" y="93"/>
                      <a:pt x="2" y="95"/>
                      <a:pt x="4" y="9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500">
                  <a:solidFill>
                    <a:prstClr val="black"/>
                  </a:solidFill>
                </a:endParaRPr>
              </a:p>
            </p:txBody>
          </p:sp>
          <p:sp>
            <p:nvSpPr>
              <p:cNvPr id="36" name="Freeform 20"/>
              <p:cNvSpPr/>
              <p:nvPr/>
            </p:nvSpPr>
            <p:spPr bwMode="auto">
              <a:xfrm>
                <a:off x="3809" y="2033"/>
                <a:ext cx="129" cy="311"/>
              </a:xfrm>
              <a:custGeom>
                <a:gdLst>
                  <a:gd name="T0" fmla="*/ 5 w 54"/>
                  <a:gd name="T1" fmla="*/ 130 h 130"/>
                  <a:gd name="T2" fmla="*/ 50 w 54"/>
                  <a:gd name="T3" fmla="*/ 130 h 130"/>
                  <a:gd name="T4" fmla="*/ 54 w 54"/>
                  <a:gd name="T5" fmla="*/ 125 h 130"/>
                  <a:gd name="T6" fmla="*/ 54 w 54"/>
                  <a:gd name="T7" fmla="*/ 5 h 130"/>
                  <a:gd name="T8" fmla="*/ 50 w 54"/>
                  <a:gd name="T9" fmla="*/ 0 h 130"/>
                  <a:gd name="T10" fmla="*/ 5 w 54"/>
                  <a:gd name="T11" fmla="*/ 0 h 130"/>
                  <a:gd name="T12" fmla="*/ 0 w 54"/>
                  <a:gd name="T13" fmla="*/ 5 h 130"/>
                  <a:gd name="T14" fmla="*/ 0 w 54"/>
                  <a:gd name="T15" fmla="*/ 125 h 130"/>
                  <a:gd name="T16" fmla="*/ 5 w 54"/>
                  <a:gd name="T17" fmla="*/ 130 h 1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130">
                    <a:moveTo>
                      <a:pt x="5" y="130"/>
                    </a:moveTo>
                    <a:cubicBezTo>
                      <a:pt x="50" y="130"/>
                      <a:pt x="50" y="130"/>
                      <a:pt x="50" y="130"/>
                    </a:cubicBezTo>
                    <a:cubicBezTo>
                      <a:pt x="52" y="130"/>
                      <a:pt x="54" y="128"/>
                      <a:pt x="54" y="125"/>
                    </a:cubicBezTo>
                    <a:cubicBezTo>
                      <a:pt x="54" y="5"/>
                      <a:pt x="54" y="5"/>
                      <a:pt x="54" y="5"/>
                    </a:cubicBezTo>
                    <a:cubicBezTo>
                      <a:pt x="54" y="2"/>
                      <a:pt x="52" y="0"/>
                      <a:pt x="50" y="0"/>
                    </a:cubicBezTo>
                    <a:cubicBezTo>
                      <a:pt x="5" y="0"/>
                      <a:pt x="5" y="0"/>
                      <a:pt x="5" y="0"/>
                    </a:cubicBezTo>
                    <a:cubicBezTo>
                      <a:pt x="2" y="0"/>
                      <a:pt x="0" y="2"/>
                      <a:pt x="0" y="5"/>
                    </a:cubicBezTo>
                    <a:cubicBezTo>
                      <a:pt x="0" y="125"/>
                      <a:pt x="0" y="125"/>
                      <a:pt x="0" y="125"/>
                    </a:cubicBezTo>
                    <a:cubicBezTo>
                      <a:pt x="0" y="128"/>
                      <a:pt x="2" y="130"/>
                      <a:pt x="5" y="1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500">
                  <a:solidFill>
                    <a:prstClr val="black"/>
                  </a:solidFill>
                </a:endParaRPr>
              </a:p>
            </p:txBody>
          </p:sp>
          <p:sp>
            <p:nvSpPr>
              <p:cNvPr id="37" name="Freeform 21"/>
              <p:cNvSpPr/>
              <p:nvPr/>
            </p:nvSpPr>
            <p:spPr bwMode="auto">
              <a:xfrm>
                <a:off x="3997" y="1964"/>
                <a:ext cx="129" cy="380"/>
              </a:xfrm>
              <a:custGeom>
                <a:gdLst>
                  <a:gd name="T0" fmla="*/ 4 w 54"/>
                  <a:gd name="T1" fmla="*/ 159 h 159"/>
                  <a:gd name="T2" fmla="*/ 49 w 54"/>
                  <a:gd name="T3" fmla="*/ 159 h 159"/>
                  <a:gd name="T4" fmla="*/ 54 w 54"/>
                  <a:gd name="T5" fmla="*/ 154 h 159"/>
                  <a:gd name="T6" fmla="*/ 54 w 54"/>
                  <a:gd name="T7" fmla="*/ 5 h 159"/>
                  <a:gd name="T8" fmla="*/ 49 w 54"/>
                  <a:gd name="T9" fmla="*/ 0 h 159"/>
                  <a:gd name="T10" fmla="*/ 4 w 54"/>
                  <a:gd name="T11" fmla="*/ 0 h 159"/>
                  <a:gd name="T12" fmla="*/ 0 w 54"/>
                  <a:gd name="T13" fmla="*/ 5 h 159"/>
                  <a:gd name="T14" fmla="*/ 0 w 54"/>
                  <a:gd name="T15" fmla="*/ 154 h 159"/>
                  <a:gd name="T16" fmla="*/ 4 w 54"/>
                  <a:gd name="T17" fmla="*/ 159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 h="159">
                    <a:moveTo>
                      <a:pt x="4" y="159"/>
                    </a:moveTo>
                    <a:cubicBezTo>
                      <a:pt x="49" y="159"/>
                      <a:pt x="49" y="159"/>
                      <a:pt x="49" y="159"/>
                    </a:cubicBezTo>
                    <a:cubicBezTo>
                      <a:pt x="52" y="159"/>
                      <a:pt x="54" y="157"/>
                      <a:pt x="54" y="154"/>
                    </a:cubicBezTo>
                    <a:cubicBezTo>
                      <a:pt x="54" y="5"/>
                      <a:pt x="54" y="5"/>
                      <a:pt x="54" y="5"/>
                    </a:cubicBezTo>
                    <a:cubicBezTo>
                      <a:pt x="54" y="2"/>
                      <a:pt x="52" y="0"/>
                      <a:pt x="49" y="0"/>
                    </a:cubicBezTo>
                    <a:cubicBezTo>
                      <a:pt x="4" y="0"/>
                      <a:pt x="4" y="0"/>
                      <a:pt x="4" y="0"/>
                    </a:cubicBezTo>
                    <a:cubicBezTo>
                      <a:pt x="2" y="0"/>
                      <a:pt x="0" y="2"/>
                      <a:pt x="0" y="5"/>
                    </a:cubicBezTo>
                    <a:cubicBezTo>
                      <a:pt x="0" y="154"/>
                      <a:pt x="0" y="154"/>
                      <a:pt x="0" y="154"/>
                    </a:cubicBezTo>
                    <a:cubicBezTo>
                      <a:pt x="0" y="157"/>
                      <a:pt x="2" y="159"/>
                      <a:pt x="4" y="15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500">
                  <a:solidFill>
                    <a:prstClr val="black"/>
                  </a:solidFill>
                </a:endParaRPr>
              </a:p>
            </p:txBody>
          </p:sp>
          <p:sp>
            <p:nvSpPr>
              <p:cNvPr id="38" name="Freeform 22"/>
              <p:cNvSpPr/>
              <p:nvPr/>
            </p:nvSpPr>
            <p:spPr bwMode="auto">
              <a:xfrm>
                <a:off x="3525" y="1887"/>
                <a:ext cx="630" cy="546"/>
              </a:xfrm>
              <a:custGeom>
                <a:gdLst>
                  <a:gd name="T0" fmla="*/ 253 w 264"/>
                  <a:gd name="T1" fmla="*/ 206 h 228"/>
                  <a:gd name="T2" fmla="*/ 23 w 264"/>
                  <a:gd name="T3" fmla="*/ 206 h 228"/>
                  <a:gd name="T4" fmla="*/ 22 w 264"/>
                  <a:gd name="T5" fmla="*/ 206 h 228"/>
                  <a:gd name="T6" fmla="*/ 22 w 264"/>
                  <a:gd name="T7" fmla="*/ 11 h 228"/>
                  <a:gd name="T8" fmla="*/ 11 w 264"/>
                  <a:gd name="T9" fmla="*/ 0 h 228"/>
                  <a:gd name="T10" fmla="*/ 0 w 264"/>
                  <a:gd name="T11" fmla="*/ 11 h 228"/>
                  <a:gd name="T12" fmla="*/ 0 w 264"/>
                  <a:gd name="T13" fmla="*/ 206 h 228"/>
                  <a:gd name="T14" fmla="*/ 23 w 264"/>
                  <a:gd name="T15" fmla="*/ 228 h 228"/>
                  <a:gd name="T16" fmla="*/ 253 w 264"/>
                  <a:gd name="T17" fmla="*/ 228 h 228"/>
                  <a:gd name="T18" fmla="*/ 264 w 264"/>
                  <a:gd name="T19" fmla="*/ 217 h 228"/>
                  <a:gd name="T20" fmla="*/ 253 w 264"/>
                  <a:gd name="T21" fmla="*/ 206 h 2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64" h="228">
                    <a:moveTo>
                      <a:pt x="253" y="206"/>
                    </a:moveTo>
                    <a:cubicBezTo>
                      <a:pt x="23" y="206"/>
                      <a:pt x="23" y="206"/>
                      <a:pt x="23" y="206"/>
                    </a:cubicBezTo>
                    <a:cubicBezTo>
                      <a:pt x="22" y="206"/>
                      <a:pt x="22" y="206"/>
                      <a:pt x="22" y="206"/>
                    </a:cubicBezTo>
                    <a:cubicBezTo>
                      <a:pt x="22" y="11"/>
                      <a:pt x="22" y="11"/>
                      <a:pt x="22" y="11"/>
                    </a:cubicBezTo>
                    <a:cubicBezTo>
                      <a:pt x="22" y="5"/>
                      <a:pt x="17" y="0"/>
                      <a:pt x="11" y="0"/>
                    </a:cubicBezTo>
                    <a:cubicBezTo>
                      <a:pt x="5" y="0"/>
                      <a:pt x="0" y="5"/>
                      <a:pt x="0" y="11"/>
                    </a:cubicBezTo>
                    <a:cubicBezTo>
                      <a:pt x="0" y="206"/>
                      <a:pt x="0" y="206"/>
                      <a:pt x="0" y="206"/>
                    </a:cubicBezTo>
                    <a:cubicBezTo>
                      <a:pt x="0" y="218"/>
                      <a:pt x="10" y="228"/>
                      <a:pt x="23" y="228"/>
                    </a:cubicBezTo>
                    <a:cubicBezTo>
                      <a:pt x="253" y="228"/>
                      <a:pt x="253" y="228"/>
                      <a:pt x="253" y="228"/>
                    </a:cubicBezTo>
                    <a:cubicBezTo>
                      <a:pt x="259" y="228"/>
                      <a:pt x="264" y="223"/>
                      <a:pt x="264" y="217"/>
                    </a:cubicBezTo>
                    <a:cubicBezTo>
                      <a:pt x="264" y="211"/>
                      <a:pt x="259" y="206"/>
                      <a:pt x="253" y="20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500">
                  <a:solidFill>
                    <a:prstClr val="black"/>
                  </a:solidFill>
                </a:endParaRPr>
              </a:p>
            </p:txBody>
          </p:sp>
        </p:grpSp>
        <p:sp>
          <p:nvSpPr>
            <p:cNvPr id="34" name="矩形 33"/>
            <p:cNvSpPr/>
            <p:nvPr/>
          </p:nvSpPr>
          <p:spPr>
            <a:xfrm>
              <a:off x="4040675" y="4073565"/>
              <a:ext cx="890516" cy="435591"/>
            </a:xfrm>
            <a:prstGeom prst="rect">
              <a:avLst/>
            </a:prstGeom>
          </p:spPr>
          <p:txBody>
            <a:bodyPr wrap="squar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a:lnSpc>
                  <a:spcPct val="120000"/>
                </a:lnSpc>
              </a:pPr>
              <a:r>
                <a:rPr lang="en-US" altLang="zh-CN" sz="1500">
                  <a:solidFill>
                    <a:schemeClr val="tx1">
                      <a:lumMod val="65000"/>
                      <a:lumOff val="35000"/>
                    </a:schemeClr>
                  </a:solidFill>
                  <a:latin typeface="Haettenschweiler" panose="020b0706040902060204" pitchFamily="34" charset="0"/>
                  <a:ea typeface="微软雅黑" panose="020b0503020204020204" pitchFamily="34" charset="-122"/>
                </a:rPr>
                <a:t>02</a:t>
              </a:r>
              <a:endParaRPr lang="zh-CN" altLang="en-US" sz="1500">
                <a:solidFill>
                  <a:schemeClr val="tx1">
                    <a:lumMod val="65000"/>
                    <a:lumOff val="35000"/>
                  </a:schemeClr>
                </a:solidFill>
                <a:latin typeface="Haettenschweiler" panose="020b0706040902060204" pitchFamily="34" charset="0"/>
                <a:ea typeface="微软雅黑" panose="020b0503020204020204" pitchFamily="34" charset="-122"/>
              </a:endParaRPr>
            </a:p>
          </p:txBody>
        </p:sp>
      </p:grpSp>
      <p:grpSp>
        <p:nvGrpSpPr>
          <p:cNvPr id="39" name="组合 38"/>
          <p:cNvGrpSpPr/>
          <p:nvPr/>
        </p:nvGrpSpPr>
        <p:grpSpPr>
          <a:xfrm>
            <a:off x="4769055" y="2363144"/>
            <a:ext cx="1364146" cy="1036154"/>
            <a:chOff x="6401791" y="3529053"/>
            <a:chExt cx="1818861" cy="1381539"/>
          </a:xfrm>
        </p:grpSpPr>
        <p:sp>
          <p:nvSpPr>
            <p:cNvPr id="40" name="圆角矩形 39"/>
            <p:cNvSpPr/>
            <p:nvPr/>
          </p:nvSpPr>
          <p:spPr>
            <a:xfrm>
              <a:off x="6401791" y="3529053"/>
              <a:ext cx="1818861" cy="1381539"/>
            </a:xfrm>
            <a:prstGeom prst="roundRect">
              <a:avLst/>
            </a:prstGeom>
            <a:solidFill>
              <a:srgbClr val="23363D"/>
            </a:solidFill>
            <a:ln>
              <a:noFill/>
            </a:ln>
            <a:effectLst>
              <a:outerShdw blurRad="1397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41" name="圆角矩形 40"/>
            <p:cNvSpPr/>
            <p:nvPr/>
          </p:nvSpPr>
          <p:spPr>
            <a:xfrm>
              <a:off x="6633703" y="3850978"/>
              <a:ext cx="1355035" cy="737687"/>
            </a:xfrm>
            <a:prstGeom prst="roundRect">
              <a:avLst/>
            </a:prstGeom>
            <a:gradFill>
              <a:gsLst>
                <a:gs pos="0">
                  <a:srgbClr val="E2DDE1"/>
                </a:gs>
                <a:gs pos="76000">
                  <a:schemeClr val="bg1">
                    <a:lumMod val="95000"/>
                  </a:schemeClr>
                </a:gs>
              </a:gsLst>
              <a:lin ang="7800000" scaled="0"/>
            </a:gradFill>
            <a:ln w="15875">
              <a:gradFill>
                <a:gsLst>
                  <a:gs pos="0">
                    <a:schemeClr val="bg1">
                      <a:lumMod val="95000"/>
                    </a:schemeClr>
                  </a:gs>
                  <a:gs pos="100000">
                    <a:schemeClr val="bg1"/>
                  </a:gs>
                </a:gsLst>
                <a:lin ang="18600000" scaled="0"/>
              </a:gradFill>
            </a:ln>
            <a:effectLst>
              <a:outerShdw blurRad="76200" dist="381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grpSp>
          <p:nvGrpSpPr>
            <p:cNvPr id="42" name="组合 41"/>
            <p:cNvGrpSpPr/>
            <p:nvPr/>
          </p:nvGrpSpPr>
          <p:grpSpPr>
            <a:xfrm>
              <a:off x="7448089" y="4096551"/>
              <a:ext cx="312830" cy="299184"/>
              <a:chOff x="6042259" y="5362013"/>
              <a:chExt cx="464982" cy="444699"/>
            </a:xfrm>
            <a:solidFill>
              <a:schemeClr val="tx1">
                <a:lumMod val="65000"/>
                <a:lumOff val="35000"/>
              </a:schemeClr>
            </a:solidFill>
          </p:grpSpPr>
          <p:sp>
            <p:nvSpPr>
              <p:cNvPr id="44" name="Freeform 25"/>
              <p:cNvSpPr/>
              <p:nvPr/>
            </p:nvSpPr>
            <p:spPr bwMode="auto">
              <a:xfrm>
                <a:off x="6212692" y="5681688"/>
                <a:ext cx="125025" cy="125024"/>
              </a:xfrm>
              <a:custGeom>
                <a:gdLst>
                  <a:gd name="T0" fmla="*/ 206 w 413"/>
                  <a:gd name="T1" fmla="*/ 413 h 413"/>
                  <a:gd name="T2" fmla="*/ 0 w 413"/>
                  <a:gd name="T3" fmla="*/ 0 h 413"/>
                  <a:gd name="T4" fmla="*/ 413 w 413"/>
                  <a:gd name="T5" fmla="*/ 0 h 413"/>
                  <a:gd name="T6" fmla="*/ 206 w 413"/>
                  <a:gd name="T7" fmla="*/ 413 h 413"/>
                </a:gdLst>
                <a:cxnLst>
                  <a:cxn ang="0">
                    <a:pos x="T0" y="T1"/>
                  </a:cxn>
                  <a:cxn ang="0">
                    <a:pos x="T2" y="T3"/>
                  </a:cxn>
                  <a:cxn ang="0">
                    <a:pos x="T4" y="T5"/>
                  </a:cxn>
                  <a:cxn ang="0">
                    <a:pos x="T6" y="T7"/>
                  </a:cxn>
                </a:cxnLst>
                <a:rect l="0" t="0" r="r" b="b"/>
                <a:pathLst>
                  <a:path w="412" h="412">
                    <a:moveTo>
                      <a:pt x="206" y="413"/>
                    </a:moveTo>
                    <a:lnTo>
                      <a:pt x="0" y="0"/>
                    </a:lnTo>
                    <a:lnTo>
                      <a:pt x="413" y="0"/>
                    </a:lnTo>
                    <a:lnTo>
                      <a:pt x="206" y="413"/>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350">
                  <a:solidFill>
                    <a:prstClr val="black"/>
                  </a:solidFill>
                </a:endParaRPr>
              </a:p>
            </p:txBody>
          </p:sp>
          <p:sp>
            <p:nvSpPr>
              <p:cNvPr id="45" name="任意多边形 44"/>
              <p:cNvSpPr>
                <a:spLocks noChangeArrowheads="1"/>
              </p:cNvSpPr>
              <p:nvPr/>
            </p:nvSpPr>
            <p:spPr bwMode="auto">
              <a:xfrm>
                <a:off x="6042259" y="5362013"/>
                <a:ext cx="464982" cy="338443"/>
              </a:xfrm>
              <a:custGeom>
                <a:gdLst>
                  <a:gd name="connsiteX0" fmla="*/ 290196 w 2438400"/>
                  <a:gd name="connsiteY0" fmla="*/ 0 h 1774825"/>
                  <a:gd name="connsiteX1" fmla="*/ 2151973 w 2438400"/>
                  <a:gd name="connsiteY1" fmla="*/ 0 h 1774825"/>
                  <a:gd name="connsiteX2" fmla="*/ 2438400 w 2438400"/>
                  <a:gd name="connsiteY2" fmla="*/ 286384 h 1774825"/>
                  <a:gd name="connsiteX3" fmla="*/ 2438400 w 2438400"/>
                  <a:gd name="connsiteY3" fmla="*/ 1484673 h 1774825"/>
                  <a:gd name="connsiteX4" fmla="*/ 2151973 w 2438400"/>
                  <a:gd name="connsiteY4" fmla="*/ 1774825 h 1774825"/>
                  <a:gd name="connsiteX5" fmla="*/ 290196 w 2438400"/>
                  <a:gd name="connsiteY5" fmla="*/ 1774825 h 1774825"/>
                  <a:gd name="connsiteX6" fmla="*/ 0 w 2438400"/>
                  <a:gd name="connsiteY6" fmla="*/ 1484673 h 1774825"/>
                  <a:gd name="connsiteX7" fmla="*/ 0 w 2438400"/>
                  <a:gd name="connsiteY7" fmla="*/ 286384 h 1774825"/>
                  <a:gd name="connsiteX8" fmla="*/ 290196 w 2438400"/>
                  <a:gd name="connsiteY8" fmla="*/ 0 h 1774825"/>
                  <a:gd name="connsiteX9" fmla="*/ 471488 w 2438400"/>
                  <a:gd name="connsiteY9" fmla="*/ 425450 h 1774825"/>
                  <a:gd name="connsiteX10" fmla="*/ 471488 w 2438400"/>
                  <a:gd name="connsiteY10" fmla="*/ 598488 h 1774825"/>
                  <a:gd name="connsiteX11" fmla="*/ 1971676 w 2438400"/>
                  <a:gd name="connsiteY11" fmla="*/ 598488 h 1774825"/>
                  <a:gd name="connsiteX12" fmla="*/ 1971676 w 2438400"/>
                  <a:gd name="connsiteY12" fmla="*/ 425450 h 1774825"/>
                  <a:gd name="connsiteX13" fmla="*/ 471488 w 2438400"/>
                  <a:gd name="connsiteY13" fmla="*/ 425450 h 1774825"/>
                  <a:gd name="connsiteX14" fmla="*/ 471488 w 2438400"/>
                  <a:gd name="connsiteY14" fmla="*/ 801688 h 1774825"/>
                  <a:gd name="connsiteX15" fmla="*/ 471488 w 2438400"/>
                  <a:gd name="connsiteY15" fmla="*/ 971551 h 1774825"/>
                  <a:gd name="connsiteX16" fmla="*/ 1971676 w 2438400"/>
                  <a:gd name="connsiteY16" fmla="*/ 971551 h 1774825"/>
                  <a:gd name="connsiteX17" fmla="*/ 1971676 w 2438400"/>
                  <a:gd name="connsiteY17" fmla="*/ 801688 h 1774825"/>
                  <a:gd name="connsiteX18" fmla="*/ 471488 w 2438400"/>
                  <a:gd name="connsiteY18" fmla="*/ 801688 h 1774825"/>
                  <a:gd name="connsiteX19" fmla="*/ 471488 w 2438400"/>
                  <a:gd name="connsiteY19" fmla="*/ 1174750 h 1774825"/>
                  <a:gd name="connsiteX20" fmla="*/ 471488 w 2438400"/>
                  <a:gd name="connsiteY20" fmla="*/ 1347788 h 1774825"/>
                  <a:gd name="connsiteX21" fmla="*/ 1971676 w 2438400"/>
                  <a:gd name="connsiteY21" fmla="*/ 1347788 h 1774825"/>
                  <a:gd name="connsiteX22" fmla="*/ 1971676 w 2438400"/>
                  <a:gd name="connsiteY22" fmla="*/ 1174750 h 1774825"/>
                  <a:gd name="connsiteX23" fmla="*/ 471488 w 2438400"/>
                  <a:gd name="connsiteY23" fmla="*/ 1174750 h 17748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438400" h="1774825">
                    <a:moveTo>
                      <a:pt x="290196" y="0"/>
                    </a:moveTo>
                    <a:cubicBezTo>
                      <a:pt x="2151973" y="0"/>
                      <a:pt x="2151973" y="0"/>
                      <a:pt x="2151973" y="0"/>
                    </a:cubicBezTo>
                    <a:cubicBezTo>
                      <a:pt x="2310262" y="0"/>
                      <a:pt x="2438400" y="128119"/>
                      <a:pt x="2438400" y="286384"/>
                    </a:cubicBezTo>
                    <a:lnTo>
                      <a:pt x="2438400" y="1484673"/>
                    </a:lnTo>
                    <a:cubicBezTo>
                      <a:pt x="2438400" y="1646706"/>
                      <a:pt x="2310262" y="1774825"/>
                      <a:pt x="2151973" y="1774825"/>
                    </a:cubicBezTo>
                    <a:cubicBezTo>
                      <a:pt x="290196" y="1774825"/>
                      <a:pt x="290196" y="1774825"/>
                      <a:pt x="290196" y="1774825"/>
                    </a:cubicBezTo>
                    <a:cubicBezTo>
                      <a:pt x="131907" y="1774825"/>
                      <a:pt x="0" y="1646706"/>
                      <a:pt x="0" y="1484673"/>
                    </a:cubicBezTo>
                    <a:cubicBezTo>
                      <a:pt x="0" y="286384"/>
                      <a:pt x="0" y="286384"/>
                      <a:pt x="0" y="286384"/>
                    </a:cubicBezTo>
                    <a:cubicBezTo>
                      <a:pt x="0" y="128119"/>
                      <a:pt x="131907" y="0"/>
                      <a:pt x="290196" y="0"/>
                    </a:cubicBezTo>
                    <a:close/>
                    <a:moveTo>
                      <a:pt x="471488" y="425450"/>
                    </a:moveTo>
                    <a:lnTo>
                      <a:pt x="471488" y="598488"/>
                    </a:lnTo>
                    <a:lnTo>
                      <a:pt x="1971676" y="598488"/>
                    </a:lnTo>
                    <a:lnTo>
                      <a:pt x="1971676" y="425450"/>
                    </a:lnTo>
                    <a:lnTo>
                      <a:pt x="471488" y="425450"/>
                    </a:lnTo>
                    <a:close/>
                    <a:moveTo>
                      <a:pt x="471488" y="801688"/>
                    </a:moveTo>
                    <a:lnTo>
                      <a:pt x="471488" y="971551"/>
                    </a:lnTo>
                    <a:lnTo>
                      <a:pt x="1971676" y="971551"/>
                    </a:lnTo>
                    <a:lnTo>
                      <a:pt x="1971676" y="801688"/>
                    </a:lnTo>
                    <a:lnTo>
                      <a:pt x="471488" y="801688"/>
                    </a:lnTo>
                    <a:close/>
                    <a:moveTo>
                      <a:pt x="471488" y="1174750"/>
                    </a:moveTo>
                    <a:lnTo>
                      <a:pt x="471488" y="1347788"/>
                    </a:lnTo>
                    <a:lnTo>
                      <a:pt x="1971676" y="1347788"/>
                    </a:lnTo>
                    <a:lnTo>
                      <a:pt x="1971676" y="1174750"/>
                    </a:lnTo>
                    <a:lnTo>
                      <a:pt x="471488" y="1174750"/>
                    </a:lnTo>
                    <a:close/>
                  </a:path>
                </a:pathLst>
              </a:cu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no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350">
                  <a:solidFill>
                    <a:prstClr val="black"/>
                  </a:solidFill>
                </a:endParaRPr>
              </a:p>
            </p:txBody>
          </p:sp>
        </p:grpSp>
        <p:sp>
          <p:nvSpPr>
            <p:cNvPr id="43" name="矩形 42"/>
            <p:cNvSpPr/>
            <p:nvPr/>
          </p:nvSpPr>
          <p:spPr>
            <a:xfrm>
              <a:off x="6586520" y="4046088"/>
              <a:ext cx="890516" cy="435591"/>
            </a:xfrm>
            <a:prstGeom prst="rect">
              <a:avLst/>
            </a:prstGeom>
          </p:spPr>
          <p:txBody>
            <a:bodyPr wrap="squar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a:lnSpc>
                  <a:spcPct val="120000"/>
                </a:lnSpc>
              </a:pPr>
              <a:r>
                <a:rPr lang="en-US" altLang="zh-CN" sz="1500">
                  <a:solidFill>
                    <a:schemeClr val="tx1">
                      <a:lumMod val="65000"/>
                      <a:lumOff val="35000"/>
                    </a:schemeClr>
                  </a:solidFill>
                  <a:latin typeface="Haettenschweiler" panose="020b0706040902060204" pitchFamily="34" charset="0"/>
                  <a:ea typeface="微软雅黑" panose="020b0503020204020204" pitchFamily="34" charset="-122"/>
                </a:rPr>
                <a:t>03</a:t>
              </a:r>
              <a:endParaRPr lang="zh-CN" altLang="en-US" sz="1500">
                <a:solidFill>
                  <a:schemeClr val="tx1">
                    <a:lumMod val="65000"/>
                    <a:lumOff val="35000"/>
                  </a:schemeClr>
                </a:solidFill>
                <a:latin typeface="Haettenschweiler" panose="020b0706040902060204" pitchFamily="34" charset="0"/>
                <a:ea typeface="微软雅黑" panose="020b0503020204020204" pitchFamily="34" charset="-122"/>
              </a:endParaRPr>
            </a:p>
          </p:txBody>
        </p:sp>
      </p:grpSp>
      <p:grpSp>
        <p:nvGrpSpPr>
          <p:cNvPr id="46" name="组合 45"/>
          <p:cNvGrpSpPr/>
          <p:nvPr/>
        </p:nvGrpSpPr>
        <p:grpSpPr>
          <a:xfrm>
            <a:off x="6677283" y="2363144"/>
            <a:ext cx="1364146" cy="1036154"/>
            <a:chOff x="8946095" y="3529053"/>
            <a:chExt cx="1818861" cy="1381539"/>
          </a:xfrm>
        </p:grpSpPr>
        <p:sp>
          <p:nvSpPr>
            <p:cNvPr id="47" name="圆角矩形 46"/>
            <p:cNvSpPr/>
            <p:nvPr/>
          </p:nvSpPr>
          <p:spPr>
            <a:xfrm>
              <a:off x="8946095" y="3529053"/>
              <a:ext cx="1818861" cy="1381539"/>
            </a:xfrm>
            <a:prstGeom prst="roundRect">
              <a:avLst/>
            </a:prstGeom>
            <a:solidFill>
              <a:srgbClr val="980000"/>
            </a:solidFill>
            <a:ln>
              <a:noFill/>
            </a:ln>
            <a:effectLst>
              <a:outerShdw blurRad="127000" dist="254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48" name="圆角矩形 47"/>
            <p:cNvSpPr/>
            <p:nvPr/>
          </p:nvSpPr>
          <p:spPr>
            <a:xfrm>
              <a:off x="9178007" y="3850978"/>
              <a:ext cx="1355035" cy="737687"/>
            </a:xfrm>
            <a:prstGeom prst="roundRect">
              <a:avLst/>
            </a:prstGeom>
            <a:gradFill>
              <a:gsLst>
                <a:gs pos="0">
                  <a:srgbClr val="E2DDE1"/>
                </a:gs>
                <a:gs pos="76000">
                  <a:schemeClr val="bg1">
                    <a:lumMod val="95000"/>
                  </a:schemeClr>
                </a:gs>
              </a:gsLst>
              <a:lin ang="7800000" scaled="0"/>
            </a:gradFill>
            <a:ln w="15875">
              <a:gradFill>
                <a:gsLst>
                  <a:gs pos="0">
                    <a:schemeClr val="bg1">
                      <a:lumMod val="95000"/>
                    </a:schemeClr>
                  </a:gs>
                  <a:gs pos="100000">
                    <a:schemeClr val="bg1"/>
                  </a:gs>
                </a:gsLst>
                <a:lin ang="18600000" scaled="0"/>
              </a:gradFill>
            </a:ln>
            <a:effectLst>
              <a:outerShdw blurRad="76200" dist="381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sz="1350"/>
            </a:p>
          </p:txBody>
        </p:sp>
        <p:sp>
          <p:nvSpPr>
            <p:cNvPr id="49" name="Freeform 18"/>
            <p:cNvSpPr>
              <a:spLocks noEditPoints="1"/>
            </p:cNvSpPr>
            <p:nvPr/>
          </p:nvSpPr>
          <p:spPr bwMode="auto">
            <a:xfrm>
              <a:off x="10039808" y="4078846"/>
              <a:ext cx="311455" cy="310464"/>
            </a:xfrm>
            <a:custGeom>
              <a:gdLst>
                <a:gd name="T0" fmla="*/ 52 w 341"/>
                <a:gd name="T1" fmla="*/ 0 h 340"/>
                <a:gd name="T2" fmla="*/ 289 w 341"/>
                <a:gd name="T3" fmla="*/ 0 h 340"/>
                <a:gd name="T4" fmla="*/ 341 w 341"/>
                <a:gd name="T5" fmla="*/ 51 h 340"/>
                <a:gd name="T6" fmla="*/ 341 w 341"/>
                <a:gd name="T7" fmla="*/ 289 h 340"/>
                <a:gd name="T8" fmla="*/ 289 w 341"/>
                <a:gd name="T9" fmla="*/ 340 h 340"/>
                <a:gd name="T10" fmla="*/ 52 w 341"/>
                <a:gd name="T11" fmla="*/ 340 h 340"/>
                <a:gd name="T12" fmla="*/ 0 w 341"/>
                <a:gd name="T13" fmla="*/ 289 h 340"/>
                <a:gd name="T14" fmla="*/ 0 w 341"/>
                <a:gd name="T15" fmla="*/ 51 h 340"/>
                <a:gd name="T16" fmla="*/ 52 w 341"/>
                <a:gd name="T17" fmla="*/ 0 h 340"/>
                <a:gd name="T18" fmla="*/ 71 w 341"/>
                <a:gd name="T19" fmla="*/ 37 h 340"/>
                <a:gd name="T20" fmla="*/ 38 w 341"/>
                <a:gd name="T21" fmla="*/ 70 h 340"/>
                <a:gd name="T22" fmla="*/ 38 w 341"/>
                <a:gd name="T23" fmla="*/ 269 h 340"/>
                <a:gd name="T24" fmla="*/ 71 w 341"/>
                <a:gd name="T25" fmla="*/ 302 h 340"/>
                <a:gd name="T26" fmla="*/ 270 w 341"/>
                <a:gd name="T27" fmla="*/ 302 h 340"/>
                <a:gd name="T28" fmla="*/ 303 w 341"/>
                <a:gd name="T29" fmla="*/ 269 h 340"/>
                <a:gd name="T30" fmla="*/ 303 w 341"/>
                <a:gd name="T31" fmla="*/ 70 h 340"/>
                <a:gd name="T32" fmla="*/ 270 w 341"/>
                <a:gd name="T33" fmla="*/ 37 h 340"/>
                <a:gd name="T34" fmla="*/ 71 w 341"/>
                <a:gd name="T35" fmla="*/ 37 h 340"/>
                <a:gd name="T36" fmla="*/ 170 w 341"/>
                <a:gd name="T37" fmla="*/ 244 h 340"/>
                <a:gd name="T38" fmla="*/ 157 w 341"/>
                <a:gd name="T39" fmla="*/ 258 h 340"/>
                <a:gd name="T40" fmla="*/ 157 w 341"/>
                <a:gd name="T41" fmla="*/ 283 h 340"/>
                <a:gd name="T42" fmla="*/ 170 w 341"/>
                <a:gd name="T43" fmla="*/ 296 h 340"/>
                <a:gd name="T44" fmla="*/ 184 w 341"/>
                <a:gd name="T45" fmla="*/ 283 h 340"/>
                <a:gd name="T46" fmla="*/ 184 w 341"/>
                <a:gd name="T47" fmla="*/ 258 h 340"/>
                <a:gd name="T48" fmla="*/ 170 w 341"/>
                <a:gd name="T49" fmla="*/ 244 h 340"/>
                <a:gd name="T50" fmla="*/ 245 w 341"/>
                <a:gd name="T51" fmla="*/ 170 h 340"/>
                <a:gd name="T52" fmla="*/ 259 w 341"/>
                <a:gd name="T53" fmla="*/ 183 h 340"/>
                <a:gd name="T54" fmla="*/ 284 w 341"/>
                <a:gd name="T55" fmla="*/ 183 h 340"/>
                <a:gd name="T56" fmla="*/ 297 w 341"/>
                <a:gd name="T57" fmla="*/ 170 h 340"/>
                <a:gd name="T58" fmla="*/ 284 w 341"/>
                <a:gd name="T59" fmla="*/ 156 h 340"/>
                <a:gd name="T60" fmla="*/ 259 w 341"/>
                <a:gd name="T61" fmla="*/ 156 h 340"/>
                <a:gd name="T62" fmla="*/ 245 w 341"/>
                <a:gd name="T63" fmla="*/ 170 h 340"/>
                <a:gd name="T64" fmla="*/ 170 w 341"/>
                <a:gd name="T65" fmla="*/ 43 h 340"/>
                <a:gd name="T66" fmla="*/ 157 w 341"/>
                <a:gd name="T67" fmla="*/ 57 h 340"/>
                <a:gd name="T68" fmla="*/ 157 w 341"/>
                <a:gd name="T69" fmla="*/ 82 h 340"/>
                <a:gd name="T70" fmla="*/ 170 w 341"/>
                <a:gd name="T71" fmla="*/ 95 h 340"/>
                <a:gd name="T72" fmla="*/ 184 w 341"/>
                <a:gd name="T73" fmla="*/ 82 h 340"/>
                <a:gd name="T74" fmla="*/ 184 w 341"/>
                <a:gd name="T75" fmla="*/ 57 h 340"/>
                <a:gd name="T76" fmla="*/ 170 w 341"/>
                <a:gd name="T77" fmla="*/ 43 h 340"/>
                <a:gd name="T78" fmla="*/ 189 w 341"/>
                <a:gd name="T79" fmla="*/ 172 h 340"/>
                <a:gd name="T80" fmla="*/ 217 w 341"/>
                <a:gd name="T81" fmla="*/ 143 h 340"/>
                <a:gd name="T82" fmla="*/ 217 w 341"/>
                <a:gd name="T83" fmla="*/ 125 h 340"/>
                <a:gd name="T84" fmla="*/ 199 w 341"/>
                <a:gd name="T85" fmla="*/ 125 h 340"/>
                <a:gd name="T86" fmla="*/ 173 w 341"/>
                <a:gd name="T87" fmla="*/ 152 h 340"/>
                <a:gd name="T88" fmla="*/ 170 w 341"/>
                <a:gd name="T89" fmla="*/ 152 h 340"/>
                <a:gd name="T90" fmla="*/ 166 w 341"/>
                <a:gd name="T91" fmla="*/ 152 h 340"/>
                <a:gd name="T92" fmla="*/ 114 w 341"/>
                <a:gd name="T93" fmla="*/ 98 h 340"/>
                <a:gd name="T94" fmla="*/ 101 w 341"/>
                <a:gd name="T95" fmla="*/ 98 h 340"/>
                <a:gd name="T96" fmla="*/ 100 w 341"/>
                <a:gd name="T97" fmla="*/ 111 h 340"/>
                <a:gd name="T98" fmla="*/ 153 w 341"/>
                <a:gd name="T99" fmla="*/ 165 h 340"/>
                <a:gd name="T100" fmla="*/ 152 w 341"/>
                <a:gd name="T101" fmla="*/ 170 h 340"/>
                <a:gd name="T102" fmla="*/ 170 w 341"/>
                <a:gd name="T103" fmla="*/ 188 h 340"/>
                <a:gd name="T104" fmla="*/ 189 w 341"/>
                <a:gd name="T105" fmla="*/ 172 h 340"/>
                <a:gd name="T106" fmla="*/ 44 w 341"/>
                <a:gd name="T107" fmla="*/ 170 h 340"/>
                <a:gd name="T108" fmla="*/ 57 w 341"/>
                <a:gd name="T109" fmla="*/ 183 h 340"/>
                <a:gd name="T110" fmla="*/ 82 w 341"/>
                <a:gd name="T111" fmla="*/ 183 h 340"/>
                <a:gd name="T112" fmla="*/ 96 w 341"/>
                <a:gd name="T113" fmla="*/ 170 h 340"/>
                <a:gd name="T114" fmla="*/ 82 w 341"/>
                <a:gd name="T115" fmla="*/ 156 h 340"/>
                <a:gd name="T116" fmla="*/ 57 w 341"/>
                <a:gd name="T117" fmla="*/ 156 h 340"/>
                <a:gd name="T118" fmla="*/ 44 w 341"/>
                <a:gd name="T119" fmla="*/ 170 h 3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41" h="340">
                  <a:moveTo>
                    <a:pt x="52" y="0"/>
                  </a:moveTo>
                  <a:cubicBezTo>
                    <a:pt x="289" y="0"/>
                    <a:pt x="289" y="0"/>
                    <a:pt x="289" y="0"/>
                  </a:cubicBezTo>
                  <a:cubicBezTo>
                    <a:pt x="318" y="0"/>
                    <a:pt x="341" y="23"/>
                    <a:pt x="341" y="51"/>
                  </a:cubicBezTo>
                  <a:cubicBezTo>
                    <a:pt x="341" y="289"/>
                    <a:pt x="341" y="289"/>
                    <a:pt x="341" y="289"/>
                  </a:cubicBezTo>
                  <a:cubicBezTo>
                    <a:pt x="341" y="317"/>
                    <a:pt x="318" y="340"/>
                    <a:pt x="289" y="340"/>
                  </a:cubicBezTo>
                  <a:cubicBezTo>
                    <a:pt x="52" y="340"/>
                    <a:pt x="52" y="340"/>
                    <a:pt x="52" y="340"/>
                  </a:cubicBezTo>
                  <a:cubicBezTo>
                    <a:pt x="23" y="340"/>
                    <a:pt x="0" y="317"/>
                    <a:pt x="0" y="289"/>
                  </a:cubicBezTo>
                  <a:cubicBezTo>
                    <a:pt x="0" y="51"/>
                    <a:pt x="0" y="51"/>
                    <a:pt x="0" y="51"/>
                  </a:cubicBezTo>
                  <a:cubicBezTo>
                    <a:pt x="0" y="23"/>
                    <a:pt x="23" y="0"/>
                    <a:pt x="52" y="0"/>
                  </a:cubicBezTo>
                  <a:close/>
                  <a:moveTo>
                    <a:pt x="71" y="37"/>
                  </a:moveTo>
                  <a:cubicBezTo>
                    <a:pt x="53" y="37"/>
                    <a:pt x="38" y="52"/>
                    <a:pt x="38" y="70"/>
                  </a:cubicBezTo>
                  <a:cubicBezTo>
                    <a:pt x="38" y="269"/>
                    <a:pt x="38" y="269"/>
                    <a:pt x="38" y="269"/>
                  </a:cubicBezTo>
                  <a:cubicBezTo>
                    <a:pt x="38" y="288"/>
                    <a:pt x="53" y="302"/>
                    <a:pt x="71" y="302"/>
                  </a:cubicBezTo>
                  <a:cubicBezTo>
                    <a:pt x="270" y="302"/>
                    <a:pt x="270" y="302"/>
                    <a:pt x="270" y="302"/>
                  </a:cubicBezTo>
                  <a:cubicBezTo>
                    <a:pt x="288" y="302"/>
                    <a:pt x="303" y="288"/>
                    <a:pt x="303" y="269"/>
                  </a:cubicBezTo>
                  <a:cubicBezTo>
                    <a:pt x="303" y="70"/>
                    <a:pt x="303" y="70"/>
                    <a:pt x="303" y="70"/>
                  </a:cubicBezTo>
                  <a:cubicBezTo>
                    <a:pt x="303" y="52"/>
                    <a:pt x="288" y="37"/>
                    <a:pt x="270" y="37"/>
                  </a:cubicBezTo>
                  <a:cubicBezTo>
                    <a:pt x="71" y="37"/>
                    <a:pt x="71" y="37"/>
                    <a:pt x="71" y="37"/>
                  </a:cubicBezTo>
                  <a:close/>
                  <a:moveTo>
                    <a:pt x="170" y="244"/>
                  </a:moveTo>
                  <a:cubicBezTo>
                    <a:pt x="163" y="244"/>
                    <a:pt x="157" y="251"/>
                    <a:pt x="157" y="258"/>
                  </a:cubicBezTo>
                  <a:cubicBezTo>
                    <a:pt x="157" y="283"/>
                    <a:pt x="157" y="283"/>
                    <a:pt x="157" y="283"/>
                  </a:cubicBezTo>
                  <a:cubicBezTo>
                    <a:pt x="157" y="290"/>
                    <a:pt x="163" y="296"/>
                    <a:pt x="170" y="296"/>
                  </a:cubicBezTo>
                  <a:cubicBezTo>
                    <a:pt x="178" y="296"/>
                    <a:pt x="184" y="290"/>
                    <a:pt x="184" y="283"/>
                  </a:cubicBezTo>
                  <a:cubicBezTo>
                    <a:pt x="184" y="258"/>
                    <a:pt x="184" y="258"/>
                    <a:pt x="184" y="258"/>
                  </a:cubicBezTo>
                  <a:cubicBezTo>
                    <a:pt x="184" y="251"/>
                    <a:pt x="178" y="244"/>
                    <a:pt x="170" y="244"/>
                  </a:cubicBezTo>
                  <a:close/>
                  <a:moveTo>
                    <a:pt x="245" y="170"/>
                  </a:moveTo>
                  <a:cubicBezTo>
                    <a:pt x="245" y="177"/>
                    <a:pt x="251" y="183"/>
                    <a:pt x="259" y="183"/>
                  </a:cubicBezTo>
                  <a:cubicBezTo>
                    <a:pt x="284" y="183"/>
                    <a:pt x="284" y="183"/>
                    <a:pt x="284" y="183"/>
                  </a:cubicBezTo>
                  <a:cubicBezTo>
                    <a:pt x="291" y="183"/>
                    <a:pt x="297" y="177"/>
                    <a:pt x="297" y="170"/>
                  </a:cubicBezTo>
                  <a:cubicBezTo>
                    <a:pt x="297" y="162"/>
                    <a:pt x="291" y="156"/>
                    <a:pt x="284" y="156"/>
                  </a:cubicBezTo>
                  <a:cubicBezTo>
                    <a:pt x="259" y="156"/>
                    <a:pt x="259" y="156"/>
                    <a:pt x="259" y="156"/>
                  </a:cubicBezTo>
                  <a:cubicBezTo>
                    <a:pt x="251" y="156"/>
                    <a:pt x="245" y="162"/>
                    <a:pt x="245" y="170"/>
                  </a:cubicBezTo>
                  <a:close/>
                  <a:moveTo>
                    <a:pt x="170" y="43"/>
                  </a:moveTo>
                  <a:cubicBezTo>
                    <a:pt x="163" y="43"/>
                    <a:pt x="157" y="49"/>
                    <a:pt x="157" y="57"/>
                  </a:cubicBezTo>
                  <a:cubicBezTo>
                    <a:pt x="157" y="82"/>
                    <a:pt x="157" y="82"/>
                    <a:pt x="157" y="82"/>
                  </a:cubicBezTo>
                  <a:cubicBezTo>
                    <a:pt x="157" y="89"/>
                    <a:pt x="163" y="95"/>
                    <a:pt x="170" y="95"/>
                  </a:cubicBezTo>
                  <a:cubicBezTo>
                    <a:pt x="178" y="95"/>
                    <a:pt x="184" y="89"/>
                    <a:pt x="184" y="82"/>
                  </a:cubicBezTo>
                  <a:cubicBezTo>
                    <a:pt x="184" y="57"/>
                    <a:pt x="184" y="57"/>
                    <a:pt x="184" y="57"/>
                  </a:cubicBezTo>
                  <a:cubicBezTo>
                    <a:pt x="184" y="49"/>
                    <a:pt x="178" y="43"/>
                    <a:pt x="170" y="43"/>
                  </a:cubicBezTo>
                  <a:close/>
                  <a:moveTo>
                    <a:pt x="189" y="172"/>
                  </a:moveTo>
                  <a:cubicBezTo>
                    <a:pt x="217" y="143"/>
                    <a:pt x="217" y="143"/>
                    <a:pt x="217" y="143"/>
                  </a:cubicBezTo>
                  <a:cubicBezTo>
                    <a:pt x="222" y="138"/>
                    <a:pt x="222" y="130"/>
                    <a:pt x="217" y="125"/>
                  </a:cubicBezTo>
                  <a:cubicBezTo>
                    <a:pt x="212" y="120"/>
                    <a:pt x="204" y="120"/>
                    <a:pt x="199" y="125"/>
                  </a:cubicBezTo>
                  <a:cubicBezTo>
                    <a:pt x="173" y="152"/>
                    <a:pt x="173" y="152"/>
                    <a:pt x="173" y="152"/>
                  </a:cubicBezTo>
                  <a:cubicBezTo>
                    <a:pt x="172" y="152"/>
                    <a:pt x="171" y="152"/>
                    <a:pt x="170" y="152"/>
                  </a:cubicBezTo>
                  <a:cubicBezTo>
                    <a:pt x="169" y="152"/>
                    <a:pt x="168" y="152"/>
                    <a:pt x="166" y="152"/>
                  </a:cubicBezTo>
                  <a:cubicBezTo>
                    <a:pt x="114" y="98"/>
                    <a:pt x="114" y="98"/>
                    <a:pt x="114" y="98"/>
                  </a:cubicBezTo>
                  <a:cubicBezTo>
                    <a:pt x="110" y="94"/>
                    <a:pt x="104" y="94"/>
                    <a:pt x="101" y="98"/>
                  </a:cubicBezTo>
                  <a:cubicBezTo>
                    <a:pt x="97" y="101"/>
                    <a:pt x="97" y="107"/>
                    <a:pt x="100" y="111"/>
                  </a:cubicBezTo>
                  <a:cubicBezTo>
                    <a:pt x="153" y="165"/>
                    <a:pt x="153" y="165"/>
                    <a:pt x="153" y="165"/>
                  </a:cubicBezTo>
                  <a:cubicBezTo>
                    <a:pt x="152" y="167"/>
                    <a:pt x="152" y="168"/>
                    <a:pt x="152" y="170"/>
                  </a:cubicBezTo>
                  <a:cubicBezTo>
                    <a:pt x="152" y="180"/>
                    <a:pt x="160" y="188"/>
                    <a:pt x="170" y="188"/>
                  </a:cubicBezTo>
                  <a:cubicBezTo>
                    <a:pt x="180" y="188"/>
                    <a:pt x="188" y="181"/>
                    <a:pt x="189" y="172"/>
                  </a:cubicBezTo>
                  <a:close/>
                  <a:moveTo>
                    <a:pt x="44" y="170"/>
                  </a:moveTo>
                  <a:cubicBezTo>
                    <a:pt x="44" y="177"/>
                    <a:pt x="50" y="183"/>
                    <a:pt x="57" y="183"/>
                  </a:cubicBezTo>
                  <a:cubicBezTo>
                    <a:pt x="82" y="183"/>
                    <a:pt x="82" y="183"/>
                    <a:pt x="82" y="183"/>
                  </a:cubicBezTo>
                  <a:cubicBezTo>
                    <a:pt x="90" y="183"/>
                    <a:pt x="96" y="177"/>
                    <a:pt x="96" y="170"/>
                  </a:cubicBezTo>
                  <a:cubicBezTo>
                    <a:pt x="96" y="162"/>
                    <a:pt x="90" y="156"/>
                    <a:pt x="82" y="156"/>
                  </a:cubicBezTo>
                  <a:cubicBezTo>
                    <a:pt x="57" y="156"/>
                    <a:pt x="57" y="156"/>
                    <a:pt x="57" y="156"/>
                  </a:cubicBezTo>
                  <a:cubicBezTo>
                    <a:pt x="50" y="156"/>
                    <a:pt x="44" y="162"/>
                    <a:pt x="44" y="170"/>
                  </a:cubicBezTo>
                  <a:close/>
                </a:path>
              </a:pathLst>
            </a:custGeom>
            <a:solidFill>
              <a:schemeClr val="tx1">
                <a:lumMod val="65000"/>
                <a:lumOff val="35000"/>
              </a:schemeClr>
            </a:solidFill>
            <a:ln>
              <a:noFill/>
            </a:ln>
            <a:effectLst/>
          </p:spPr>
          <p:txBody>
            <a:bodyPr vert="horz" wrap="square" lIns="68580" tIns="34290" rIns="68580" bIns="34290" numCol="1" anchor="t" anchorCtr="0" compatLnSpc="1">
              <a:prstTxWarp prst="textNoShape">
                <a:avLst/>
              </a:prstTxWarp>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endParaRPr lang="zh-CN" altLang="en-US" sz="1350">
                <a:solidFill>
                  <a:prstClr val="black"/>
                </a:solidFill>
              </a:endParaRPr>
            </a:p>
          </p:txBody>
        </p:sp>
        <p:sp>
          <p:nvSpPr>
            <p:cNvPr id="50" name="矩形 49"/>
            <p:cNvSpPr/>
            <p:nvPr/>
          </p:nvSpPr>
          <p:spPr>
            <a:xfrm>
              <a:off x="9163650" y="4046088"/>
              <a:ext cx="890516" cy="435591"/>
            </a:xfrm>
            <a:prstGeom prst="rect">
              <a:avLst/>
            </a:prstGeom>
          </p:spPr>
          <p:txBody>
            <a:bodyPr wrap="squar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a:lnSpc>
                  <a:spcPct val="120000"/>
                </a:lnSpc>
              </a:pPr>
              <a:r>
                <a:rPr lang="en-US" altLang="zh-CN" sz="1500">
                  <a:solidFill>
                    <a:schemeClr val="tx1">
                      <a:lumMod val="65000"/>
                      <a:lumOff val="35000"/>
                    </a:schemeClr>
                  </a:solidFill>
                  <a:latin typeface="Haettenschweiler" panose="020b0706040902060204" pitchFamily="34" charset="0"/>
                  <a:ea typeface="微软雅黑" panose="020b0503020204020204" pitchFamily="34" charset="-122"/>
                </a:rPr>
                <a:t>04</a:t>
              </a:r>
              <a:endParaRPr lang="zh-CN" altLang="en-US" sz="1500">
                <a:solidFill>
                  <a:schemeClr val="tx1">
                    <a:lumMod val="65000"/>
                    <a:lumOff val="35000"/>
                  </a:schemeClr>
                </a:solidFill>
                <a:latin typeface="Haettenschweiler" panose="020b0706040902060204" pitchFamily="34" charset="0"/>
                <a:ea typeface="微软雅黑" panose="020b0503020204020204" pitchFamily="34" charset="-122"/>
              </a:endParaRPr>
            </a:p>
          </p:txBody>
        </p:sp>
      </p:grpSp>
      <p:sp>
        <p:nvSpPr>
          <p:cNvPr id="51" name="文本框 50"/>
          <p:cNvSpPr txBox="1"/>
          <p:nvPr/>
        </p:nvSpPr>
        <p:spPr>
          <a:xfrm>
            <a:off x="723851" y="1213110"/>
            <a:ext cx="2674752" cy="860396"/>
          </a:xfrm>
          <a:prstGeom prst="rect">
            <a:avLst/>
          </a:prstGeom>
          <a:noFill/>
          <a:effectLst/>
        </p:spPr>
        <p:txBody>
          <a:bodyPr wrap="non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单击此处输入标题</a:t>
            </a:r>
          </a:p>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请在这里输入您的主要表达内容</a:t>
            </a:r>
          </a:p>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请在这里输入您的主要表达内容</a:t>
            </a:r>
          </a:p>
        </p:txBody>
      </p:sp>
      <p:sp>
        <p:nvSpPr>
          <p:cNvPr id="52" name="文本框 51"/>
          <p:cNvSpPr txBox="1"/>
          <p:nvPr/>
        </p:nvSpPr>
        <p:spPr>
          <a:xfrm>
            <a:off x="6347539" y="4035717"/>
            <a:ext cx="2674752" cy="860396"/>
          </a:xfrm>
          <a:prstGeom prst="rect">
            <a:avLst/>
          </a:prstGeom>
          <a:noFill/>
          <a:effectLst/>
        </p:spPr>
        <p:txBody>
          <a:bodyPr wrap="non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单击此处输入标题</a:t>
            </a:r>
          </a:p>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请在这里输入您的主要表达内容</a:t>
            </a:r>
          </a:p>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请在这里输入您的主要表达内容</a:t>
            </a:r>
          </a:p>
        </p:txBody>
      </p:sp>
      <p:sp>
        <p:nvSpPr>
          <p:cNvPr id="53" name="文本框 52"/>
          <p:cNvSpPr txBox="1"/>
          <p:nvPr/>
        </p:nvSpPr>
        <p:spPr>
          <a:xfrm>
            <a:off x="4485554" y="1142343"/>
            <a:ext cx="2674752" cy="860396"/>
          </a:xfrm>
          <a:prstGeom prst="rect">
            <a:avLst/>
          </a:prstGeom>
          <a:noFill/>
          <a:effectLst/>
        </p:spPr>
        <p:txBody>
          <a:bodyPr wrap="non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单击此处输入标题</a:t>
            </a:r>
          </a:p>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请在这里输入您的主要表达内容</a:t>
            </a:r>
          </a:p>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请在这里输入您的主要表达内容</a:t>
            </a:r>
          </a:p>
        </p:txBody>
      </p:sp>
      <p:sp>
        <p:nvSpPr>
          <p:cNvPr id="54" name="文本框 53"/>
          <p:cNvSpPr txBox="1"/>
          <p:nvPr/>
        </p:nvSpPr>
        <p:spPr>
          <a:xfrm>
            <a:off x="2499195" y="4035717"/>
            <a:ext cx="2674752" cy="860396"/>
          </a:xfrm>
          <a:prstGeom prst="rect">
            <a:avLst/>
          </a:prstGeom>
          <a:noFill/>
          <a:effectLst/>
        </p:spPr>
        <p:txBody>
          <a:bodyPr wrap="non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单击此处输入标题</a:t>
            </a:r>
          </a:p>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请在这里输入您的主要表达内容</a:t>
            </a:r>
          </a:p>
          <a:p>
            <a:pPr>
              <a:lnSpc>
                <a:spcPct val="120000"/>
              </a:lnSpc>
            </a:pPr>
            <a:r>
              <a:rPr lang="zh-CN" altLang="en-US" sz="1400">
                <a:solidFill>
                  <a:srgbClr val="23363D"/>
                </a:solidFill>
                <a:latin typeface="微软雅黑" panose="020b0503020204020204" pitchFamily="34" charset="-122"/>
                <a:ea typeface="微软雅黑" panose="020b0503020204020204" pitchFamily="34" charset="-122"/>
              </a:rPr>
              <a:t>请在这里输入您的主要表达内容</a:t>
            </a:r>
          </a:p>
        </p:txBody>
      </p:sp>
      <p:grpSp>
        <p:nvGrpSpPr>
          <p:cNvPr id="55" name="组合 54"/>
          <p:cNvGrpSpPr/>
          <p:nvPr/>
        </p:nvGrpSpPr>
        <p:grpSpPr>
          <a:xfrm>
            <a:off x="0" y="51470"/>
            <a:ext cx="9144000" cy="969003"/>
            <a:chOff x="0" y="51470"/>
            <a:chExt cx="9144000" cy="969003"/>
          </a:xfrm>
        </p:grpSpPr>
        <p:sp>
          <p:nvSpPr>
            <p:cNvPr id="56" name="矩形 55"/>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57" name="矩形 259"/>
            <p:cNvSpPr>
              <a:spLocks noChangeArrowheads="1"/>
            </p:cNvSpPr>
            <p:nvPr/>
          </p:nvSpPr>
          <p:spPr bwMode="auto">
            <a:xfrm>
              <a:off x="1547664" y="228223"/>
              <a:ext cx="3816424" cy="40498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质量问题分析及改进</a:t>
              </a:r>
            </a:p>
          </p:txBody>
        </p:sp>
        <p:grpSp>
          <p:nvGrpSpPr>
            <p:cNvPr id="58" name="组合 57"/>
            <p:cNvGrpSpPr/>
            <p:nvPr/>
          </p:nvGrpSpPr>
          <p:grpSpPr>
            <a:xfrm>
              <a:off x="298181" y="51470"/>
              <a:ext cx="997645" cy="969003"/>
              <a:chOff x="1287126" y="850656"/>
              <a:chExt cx="997645" cy="969003"/>
            </a:xfrm>
          </p:grpSpPr>
          <p:sp>
            <p:nvSpPr>
              <p:cNvPr id="60" name="椭圆 59"/>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61" name="椭圆 60"/>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62" name="椭圆 61"/>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63" name="椭圆 62"/>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64" name="椭圆 63"/>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65" name="图片 64"/>
              <p:cNvPicPr>
                <a:picLocks noChangeAspect="1"/>
              </p:cNvPicPr>
              <p:nvPr/>
            </p:nvPicPr>
            <p:blipFill>
              <a:blip r:embed="rId2">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66" name="椭圆 65"/>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59" name="矩形 259"/>
            <p:cNvSpPr>
              <a:spLocks noChangeArrowheads="1"/>
            </p:cNvSpPr>
            <p:nvPr/>
          </p:nvSpPr>
          <p:spPr bwMode="auto">
            <a:xfrm>
              <a:off x="435402" y="202980"/>
              <a:ext cx="929612" cy="508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02</a:t>
              </a:r>
              <a:endParaRPr lang="zh-CN" altLang="en-US" sz="2400" cap="all">
                <a:solidFill>
                  <a:srgbClr val="980000"/>
                </a:solidFill>
                <a:latin typeface="Impact" panose="020b0806030902050204" pitchFamily="34" charset="0"/>
                <a:cs typeface="Arial" pitchFamily="34" charset="0"/>
              </a:endParaRPr>
            </a:p>
          </p:txBody>
        </p:sp>
      </p:grpSp>
    </p:spTree>
    <p:extLst>
      <p:ext uri="{BB962C8B-B14F-4D97-AF65-F5344CB8AC3E}">
        <p14:creationId xmlns:p14="http://schemas.microsoft.com/office/powerpoint/2010/main" val="1496528834"/>
      </p:ext>
    </p:extLst>
  </p:cSld>
  <p:clrMapOvr>
    <a:masterClrMapping/>
  </p:clrMapOvr>
  <p:transition spd="slow" advClick="0" advTm="300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grpId="4"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left)">
                                      <p:cBhvr>
                                        <p:cTn id="7" dur="500"/>
                                        <p:tgtEl>
                                          <p:spTgt spid="22"/>
                                        </p:tgtEl>
                                      </p:cBhvr>
                                    </p:animEffect>
                                  </p:childTnLst>
                                </p:cTn>
                              </p:par>
                            </p:childTnLst>
                          </p:cTn>
                        </p:par>
                        <p:par>
                          <p:cTn id="8" fill="hold" nodeType="afterGroup">
                            <p:stCondLst>
                              <p:cond delay="500"/>
                            </p:stCondLst>
                            <p:childTnLst>
                              <p:par>
                                <p:cTn id="9" presetID="53" presetClass="entr" presetSubtype="0" dur="750" fill="hold" nodeType="afterEffect">
                                  <p:stCondLst>
                                    <p:cond delay="500"/>
                                  </p:stCondLst>
                                  <p:childTnLst>
                                    <p:set>
                                      <p:cBhvr>
                                        <p:cTn id="10" dur="1" fill="hold">
                                          <p:stCondLst>
                                            <p:cond delay="0"/>
                                          </p:stCondLst>
                                        </p:cTn>
                                        <p:tgtEl>
                                          <p:spTgt spid="23"/>
                                        </p:tgtEl>
                                        <p:attrNameLst>
                                          <p:attrName>style.visibility</p:attrName>
                                        </p:attrNameLst>
                                      </p:cBhvr>
                                      <p:to>
                                        <p:strVal val="visible"/>
                                      </p:to>
                                    </p:set>
                                    <p:anim calcmode="lin" valueType="num">
                                      <p:cBhvr>
                                        <p:cTn id="11" dur="750" fill="hold"/>
                                        <p:tgtEl>
                                          <p:spTgt spid="23"/>
                                        </p:tgtEl>
                                        <p:attrNameLst>
                                          <p:attrName>ppt_w</p:attrName>
                                        </p:attrNameLst>
                                      </p:cBhvr>
                                      <p:tavLst>
                                        <p:tav tm="0">
                                          <p:val>
                                            <p:fltVal val="0"/>
                                          </p:val>
                                        </p:tav>
                                        <p:tav tm="100000">
                                          <p:val>
                                            <p:strVal val="#ppt_w"/>
                                          </p:val>
                                        </p:tav>
                                      </p:tavLst>
                                    </p:anim>
                                    <p:anim calcmode="lin" valueType="num">
                                      <p:cBhvr>
                                        <p:cTn id="12" dur="750" fill="hold"/>
                                        <p:tgtEl>
                                          <p:spTgt spid="23"/>
                                        </p:tgtEl>
                                        <p:attrNameLst>
                                          <p:attrName>ppt_h</p:attrName>
                                        </p:attrNameLst>
                                      </p:cBhvr>
                                      <p:tavLst>
                                        <p:tav tm="0">
                                          <p:val>
                                            <p:fltVal val="0"/>
                                          </p:val>
                                        </p:tav>
                                        <p:tav tm="100000">
                                          <p:val>
                                            <p:strVal val="#ppt_h"/>
                                          </p:val>
                                        </p:tav>
                                      </p:tavLst>
                                    </p:anim>
                                    <p:animEffect transition="in" filter="fade">
                                      <p:cBhvr>
                                        <p:cTn id="13" dur="750"/>
                                        <p:tgtEl>
                                          <p:spTgt spid="23"/>
                                        </p:tgtEl>
                                      </p:cBhvr>
                                    </p:animEffect>
                                  </p:childTnLst>
                                </p:cTn>
                              </p:par>
                            </p:childTnLst>
                          </p:cTn>
                        </p:par>
                        <p:par>
                          <p:cTn id="14" fill="hold" nodeType="afterGroup">
                            <p:stCondLst>
                              <p:cond delay="1750"/>
                            </p:stCondLst>
                            <p:childTnLst>
                              <p:par>
                                <p:cTn id="15" presetID="22" presetClass="entr" presetSubtype="4" dur="500" fill="hold" grpId="0" nodeType="afterEffect">
                                  <p:stCondLst>
                                    <p:cond delay="1250"/>
                                  </p:stCondLst>
                                  <p:childTnLst>
                                    <p:set>
                                      <p:cBhvr>
                                        <p:cTn id="16" dur="1" fill="hold">
                                          <p:stCondLst>
                                            <p:cond delay="0"/>
                                          </p:stCondLst>
                                        </p:cTn>
                                        <p:tgtEl>
                                          <p:spTgt spid="12"/>
                                        </p:tgtEl>
                                        <p:attrNameLst>
                                          <p:attrName>style.visibility</p:attrName>
                                        </p:attrNameLst>
                                      </p:cBhvr>
                                      <p:to>
                                        <p:strVal val="visible"/>
                                      </p:to>
                                    </p:set>
                                    <p:animEffect transition="in" filter="wipe(down)">
                                      <p:cBhvr>
                                        <p:cTn id="17" dur="500"/>
                                        <p:tgtEl>
                                          <p:spTgt spid="12"/>
                                        </p:tgtEl>
                                      </p:cBhvr>
                                    </p:animEffect>
                                  </p:childTnLst>
                                </p:cTn>
                              </p:par>
                            </p:childTnLst>
                          </p:cTn>
                        </p:par>
                        <p:par>
                          <p:cTn id="18" fill="hold" nodeType="afterGroup">
                            <p:stCondLst>
                              <p:cond delay="3500"/>
                            </p:stCondLst>
                            <p:childTnLst>
                              <p:par>
                                <p:cTn id="19" presetID="22" presetClass="entr" presetSubtype="8" dur="500" fill="hold" grpId="5" nodeType="afterEffect">
                                  <p:stCondLst>
                                    <p:cond delay="1750"/>
                                  </p:stCondLst>
                                  <p:childTnLst>
                                    <p:set>
                                      <p:cBhvr>
                                        <p:cTn id="20" dur="1" fill="hold">
                                          <p:stCondLst>
                                            <p:cond delay="0"/>
                                          </p:stCondLst>
                                        </p:cTn>
                                        <p:tgtEl>
                                          <p:spTgt spid="51"/>
                                        </p:tgtEl>
                                        <p:attrNameLst>
                                          <p:attrName>style.visibility</p:attrName>
                                        </p:attrNameLst>
                                      </p:cBhvr>
                                      <p:to>
                                        <p:strVal val="visible"/>
                                      </p:to>
                                    </p:set>
                                    <p:animEffect transition="in" filter="wipe(left)">
                                      <p:cBhvr>
                                        <p:cTn id="21" dur="500"/>
                                        <p:tgtEl>
                                          <p:spTgt spid="51"/>
                                        </p:tgtEl>
                                      </p:cBhvr>
                                    </p:animEffect>
                                  </p:childTnLst>
                                </p:cTn>
                              </p:par>
                            </p:childTnLst>
                          </p:cTn>
                        </p:par>
                        <p:par>
                          <p:cTn id="22" fill="hold" nodeType="afterGroup">
                            <p:stCondLst>
                              <p:cond delay="5750"/>
                            </p:stCondLst>
                            <p:childTnLst>
                              <p:par>
                                <p:cTn id="23" presetID="53" presetClass="entr" presetSubtype="0" dur="750" fill="hold" nodeType="afterEffect">
                                  <p:stCondLst>
                                    <p:cond delay="2250"/>
                                  </p:stCondLst>
                                  <p:childTnLst>
                                    <p:set>
                                      <p:cBhvr>
                                        <p:cTn id="24" dur="1" fill="hold">
                                          <p:stCondLst>
                                            <p:cond delay="0"/>
                                          </p:stCondLst>
                                        </p:cTn>
                                        <p:tgtEl>
                                          <p:spTgt spid="30"/>
                                        </p:tgtEl>
                                        <p:attrNameLst>
                                          <p:attrName>style.visibility</p:attrName>
                                        </p:attrNameLst>
                                      </p:cBhvr>
                                      <p:to>
                                        <p:strVal val="visible"/>
                                      </p:to>
                                    </p:set>
                                    <p:anim calcmode="lin" valueType="num">
                                      <p:cBhvr>
                                        <p:cTn id="25" dur="750" fill="hold"/>
                                        <p:tgtEl>
                                          <p:spTgt spid="30"/>
                                        </p:tgtEl>
                                        <p:attrNameLst>
                                          <p:attrName>ppt_w</p:attrName>
                                        </p:attrNameLst>
                                      </p:cBhvr>
                                      <p:tavLst>
                                        <p:tav tm="0">
                                          <p:val>
                                            <p:fltVal val="0"/>
                                          </p:val>
                                        </p:tav>
                                        <p:tav tm="100000">
                                          <p:val>
                                            <p:strVal val="#ppt_w"/>
                                          </p:val>
                                        </p:tav>
                                      </p:tavLst>
                                    </p:anim>
                                    <p:anim calcmode="lin" valueType="num">
                                      <p:cBhvr>
                                        <p:cTn id="26" dur="750" fill="hold"/>
                                        <p:tgtEl>
                                          <p:spTgt spid="30"/>
                                        </p:tgtEl>
                                        <p:attrNameLst>
                                          <p:attrName>ppt_h</p:attrName>
                                        </p:attrNameLst>
                                      </p:cBhvr>
                                      <p:tavLst>
                                        <p:tav tm="0">
                                          <p:val>
                                            <p:fltVal val="0"/>
                                          </p:val>
                                        </p:tav>
                                        <p:tav tm="100000">
                                          <p:val>
                                            <p:strVal val="#ppt_h"/>
                                          </p:val>
                                        </p:tav>
                                      </p:tavLst>
                                    </p:anim>
                                    <p:animEffect transition="in" filter="fade">
                                      <p:cBhvr>
                                        <p:cTn id="27" dur="750"/>
                                        <p:tgtEl>
                                          <p:spTgt spid="30"/>
                                        </p:tgtEl>
                                      </p:cBhvr>
                                    </p:animEffect>
                                  </p:childTnLst>
                                </p:cTn>
                              </p:par>
                            </p:childTnLst>
                          </p:cTn>
                        </p:par>
                        <p:par>
                          <p:cTn id="28" fill="hold" nodeType="afterGroup">
                            <p:stCondLst>
                              <p:cond delay="8750"/>
                            </p:stCondLst>
                            <p:childTnLst>
                              <p:par>
                                <p:cTn id="29" presetID="22" presetClass="entr" presetSubtype="1" dur="500" fill="hold" grpId="2" nodeType="afterEffect">
                                  <p:stCondLst>
                                    <p:cond delay="3000"/>
                                  </p:stCondLst>
                                  <p:childTnLst>
                                    <p:set>
                                      <p:cBhvr>
                                        <p:cTn id="30" dur="1" fill="hold">
                                          <p:stCondLst>
                                            <p:cond delay="0"/>
                                          </p:stCondLst>
                                        </p:cTn>
                                        <p:tgtEl>
                                          <p:spTgt spid="17"/>
                                        </p:tgtEl>
                                        <p:attrNameLst>
                                          <p:attrName>style.visibility</p:attrName>
                                        </p:attrNameLst>
                                      </p:cBhvr>
                                      <p:to>
                                        <p:strVal val="visible"/>
                                      </p:to>
                                    </p:set>
                                    <p:animEffect transition="in" filter="wipe(up)">
                                      <p:cBhvr>
                                        <p:cTn id="31" dur="500"/>
                                        <p:tgtEl>
                                          <p:spTgt spid="17"/>
                                        </p:tgtEl>
                                      </p:cBhvr>
                                    </p:animEffect>
                                  </p:childTnLst>
                                </p:cTn>
                              </p:par>
                            </p:childTnLst>
                          </p:cTn>
                        </p:par>
                        <p:par>
                          <p:cTn id="32" fill="hold" nodeType="afterGroup">
                            <p:stCondLst>
                              <p:cond delay="12250"/>
                            </p:stCondLst>
                            <p:childTnLst>
                              <p:par>
                                <p:cTn id="33" presetID="22" presetClass="entr" presetSubtype="8" dur="500" fill="hold" grpId="8" nodeType="afterEffect">
                                  <p:stCondLst>
                                    <p:cond delay="3500"/>
                                  </p:stCondLst>
                                  <p:childTnLst>
                                    <p:set>
                                      <p:cBhvr>
                                        <p:cTn id="34" dur="1" fill="hold">
                                          <p:stCondLst>
                                            <p:cond delay="0"/>
                                          </p:stCondLst>
                                        </p:cTn>
                                        <p:tgtEl>
                                          <p:spTgt spid="54"/>
                                        </p:tgtEl>
                                        <p:attrNameLst>
                                          <p:attrName>style.visibility</p:attrName>
                                        </p:attrNameLst>
                                      </p:cBhvr>
                                      <p:to>
                                        <p:strVal val="visible"/>
                                      </p:to>
                                    </p:set>
                                    <p:animEffect transition="in" filter="wipe(left)">
                                      <p:cBhvr>
                                        <p:cTn id="35" dur="500"/>
                                        <p:tgtEl>
                                          <p:spTgt spid="54"/>
                                        </p:tgtEl>
                                      </p:cBhvr>
                                    </p:animEffect>
                                  </p:childTnLst>
                                </p:cTn>
                              </p:par>
                            </p:childTnLst>
                          </p:cTn>
                        </p:par>
                        <p:par>
                          <p:cTn id="36" fill="hold" nodeType="afterGroup">
                            <p:stCondLst>
                              <p:cond delay="16250"/>
                            </p:stCondLst>
                            <p:childTnLst>
                              <p:par>
                                <p:cTn id="37" presetID="53" presetClass="entr" presetSubtype="0" dur="750" fill="hold" nodeType="afterEffect">
                                  <p:stCondLst>
                                    <p:cond delay="4000"/>
                                  </p:stCondLst>
                                  <p:childTnLst>
                                    <p:set>
                                      <p:cBhvr>
                                        <p:cTn id="38" dur="1" fill="hold">
                                          <p:stCondLst>
                                            <p:cond delay="0"/>
                                          </p:stCondLst>
                                        </p:cTn>
                                        <p:tgtEl>
                                          <p:spTgt spid="39"/>
                                        </p:tgtEl>
                                        <p:attrNameLst>
                                          <p:attrName>style.visibility</p:attrName>
                                        </p:attrNameLst>
                                      </p:cBhvr>
                                      <p:to>
                                        <p:strVal val="visible"/>
                                      </p:to>
                                    </p:set>
                                    <p:anim calcmode="lin" valueType="num">
                                      <p:cBhvr>
                                        <p:cTn id="39" dur="750" fill="hold"/>
                                        <p:tgtEl>
                                          <p:spTgt spid="39"/>
                                        </p:tgtEl>
                                        <p:attrNameLst>
                                          <p:attrName>ppt_w</p:attrName>
                                        </p:attrNameLst>
                                      </p:cBhvr>
                                      <p:tavLst>
                                        <p:tav tm="0">
                                          <p:val>
                                            <p:fltVal val="0"/>
                                          </p:val>
                                        </p:tav>
                                        <p:tav tm="100000">
                                          <p:val>
                                            <p:strVal val="#ppt_w"/>
                                          </p:val>
                                        </p:tav>
                                      </p:tavLst>
                                    </p:anim>
                                    <p:anim calcmode="lin" valueType="num">
                                      <p:cBhvr>
                                        <p:cTn id="40" dur="750" fill="hold"/>
                                        <p:tgtEl>
                                          <p:spTgt spid="39"/>
                                        </p:tgtEl>
                                        <p:attrNameLst>
                                          <p:attrName>ppt_h</p:attrName>
                                        </p:attrNameLst>
                                      </p:cBhvr>
                                      <p:tavLst>
                                        <p:tav tm="0">
                                          <p:val>
                                            <p:fltVal val="0"/>
                                          </p:val>
                                        </p:tav>
                                        <p:tav tm="100000">
                                          <p:val>
                                            <p:strVal val="#ppt_h"/>
                                          </p:val>
                                        </p:tav>
                                      </p:tavLst>
                                    </p:anim>
                                    <p:animEffect transition="in" filter="fade">
                                      <p:cBhvr>
                                        <p:cTn id="41" dur="750"/>
                                        <p:tgtEl>
                                          <p:spTgt spid="39"/>
                                        </p:tgtEl>
                                      </p:cBhvr>
                                    </p:animEffect>
                                  </p:childTnLst>
                                </p:cTn>
                              </p:par>
                            </p:childTnLst>
                          </p:cTn>
                        </p:par>
                        <p:par>
                          <p:cTn id="42" fill="hold" nodeType="afterGroup">
                            <p:stCondLst>
                              <p:cond delay="21000"/>
                            </p:stCondLst>
                            <p:childTnLst>
                              <p:par>
                                <p:cTn id="43" presetID="22" presetClass="entr" presetSubtype="4" dur="500" fill="hold" grpId="1" nodeType="afterEffect">
                                  <p:stCondLst>
                                    <p:cond delay="4750"/>
                                  </p:stCondLst>
                                  <p:childTnLst>
                                    <p:set>
                                      <p:cBhvr>
                                        <p:cTn id="44" dur="1" fill="hold">
                                          <p:stCondLst>
                                            <p:cond delay="0"/>
                                          </p:stCondLst>
                                        </p:cTn>
                                        <p:tgtEl>
                                          <p:spTgt spid="14"/>
                                        </p:tgtEl>
                                        <p:attrNameLst>
                                          <p:attrName>style.visibility</p:attrName>
                                        </p:attrNameLst>
                                      </p:cBhvr>
                                      <p:to>
                                        <p:strVal val="visible"/>
                                      </p:to>
                                    </p:set>
                                    <p:animEffect transition="in" filter="wipe(down)">
                                      <p:cBhvr>
                                        <p:cTn id="45" dur="500"/>
                                        <p:tgtEl>
                                          <p:spTgt spid="14"/>
                                        </p:tgtEl>
                                      </p:cBhvr>
                                    </p:animEffect>
                                  </p:childTnLst>
                                </p:cTn>
                              </p:par>
                            </p:childTnLst>
                          </p:cTn>
                        </p:par>
                        <p:par>
                          <p:cTn id="46" fill="hold" nodeType="afterGroup">
                            <p:stCondLst>
                              <p:cond delay="26250"/>
                            </p:stCondLst>
                            <p:childTnLst>
                              <p:par>
                                <p:cTn id="47" presetID="22" presetClass="entr" presetSubtype="8" dur="500" fill="hold" grpId="7" nodeType="afterEffect">
                                  <p:stCondLst>
                                    <p:cond delay="5250"/>
                                  </p:stCondLst>
                                  <p:childTnLst>
                                    <p:set>
                                      <p:cBhvr>
                                        <p:cTn id="48" dur="1" fill="hold">
                                          <p:stCondLst>
                                            <p:cond delay="0"/>
                                          </p:stCondLst>
                                        </p:cTn>
                                        <p:tgtEl>
                                          <p:spTgt spid="53"/>
                                        </p:tgtEl>
                                        <p:attrNameLst>
                                          <p:attrName>style.visibility</p:attrName>
                                        </p:attrNameLst>
                                      </p:cBhvr>
                                      <p:to>
                                        <p:strVal val="visible"/>
                                      </p:to>
                                    </p:set>
                                    <p:animEffect transition="in" filter="wipe(left)">
                                      <p:cBhvr>
                                        <p:cTn id="49" dur="500"/>
                                        <p:tgtEl>
                                          <p:spTgt spid="53"/>
                                        </p:tgtEl>
                                      </p:cBhvr>
                                    </p:animEffect>
                                  </p:childTnLst>
                                </p:cTn>
                              </p:par>
                            </p:childTnLst>
                          </p:cTn>
                        </p:par>
                        <p:par>
                          <p:cTn id="50" fill="hold" nodeType="afterGroup">
                            <p:stCondLst>
                              <p:cond delay="32000"/>
                            </p:stCondLst>
                            <p:childTnLst>
                              <p:par>
                                <p:cTn id="51" presetID="53" presetClass="entr" presetSubtype="0" dur="750" fill="hold" nodeType="afterEffect">
                                  <p:stCondLst>
                                    <p:cond delay="5750"/>
                                  </p:stCondLst>
                                  <p:childTnLst>
                                    <p:set>
                                      <p:cBhvr>
                                        <p:cTn id="52" dur="1" fill="hold">
                                          <p:stCondLst>
                                            <p:cond delay="0"/>
                                          </p:stCondLst>
                                        </p:cTn>
                                        <p:tgtEl>
                                          <p:spTgt spid="46"/>
                                        </p:tgtEl>
                                        <p:attrNameLst>
                                          <p:attrName>style.visibility</p:attrName>
                                        </p:attrNameLst>
                                      </p:cBhvr>
                                      <p:to>
                                        <p:strVal val="visible"/>
                                      </p:to>
                                    </p:set>
                                    <p:anim calcmode="lin" valueType="num">
                                      <p:cBhvr>
                                        <p:cTn id="53" dur="750" fill="hold"/>
                                        <p:tgtEl>
                                          <p:spTgt spid="46"/>
                                        </p:tgtEl>
                                        <p:attrNameLst>
                                          <p:attrName>ppt_w</p:attrName>
                                        </p:attrNameLst>
                                      </p:cBhvr>
                                      <p:tavLst>
                                        <p:tav tm="0">
                                          <p:val>
                                            <p:fltVal val="0"/>
                                          </p:val>
                                        </p:tav>
                                        <p:tav tm="100000">
                                          <p:val>
                                            <p:strVal val="#ppt_w"/>
                                          </p:val>
                                        </p:tav>
                                      </p:tavLst>
                                    </p:anim>
                                    <p:anim calcmode="lin" valueType="num">
                                      <p:cBhvr>
                                        <p:cTn id="54" dur="750" fill="hold"/>
                                        <p:tgtEl>
                                          <p:spTgt spid="46"/>
                                        </p:tgtEl>
                                        <p:attrNameLst>
                                          <p:attrName>ppt_h</p:attrName>
                                        </p:attrNameLst>
                                      </p:cBhvr>
                                      <p:tavLst>
                                        <p:tav tm="0">
                                          <p:val>
                                            <p:fltVal val="0"/>
                                          </p:val>
                                        </p:tav>
                                        <p:tav tm="100000">
                                          <p:val>
                                            <p:strVal val="#ppt_h"/>
                                          </p:val>
                                        </p:tav>
                                      </p:tavLst>
                                    </p:anim>
                                    <p:animEffect transition="in" filter="fade">
                                      <p:cBhvr>
                                        <p:cTn id="55" dur="750"/>
                                        <p:tgtEl>
                                          <p:spTgt spid="46"/>
                                        </p:tgtEl>
                                      </p:cBhvr>
                                    </p:animEffect>
                                  </p:childTnLst>
                                </p:cTn>
                              </p:par>
                            </p:childTnLst>
                          </p:cTn>
                        </p:par>
                        <p:par>
                          <p:cTn id="56" fill="hold" nodeType="afterGroup">
                            <p:stCondLst>
                              <p:cond delay="38500"/>
                            </p:stCondLst>
                            <p:childTnLst>
                              <p:par>
                                <p:cTn id="57" presetID="22" presetClass="entr" presetSubtype="1" dur="500" fill="hold" grpId="3" nodeType="afterEffect">
                                  <p:stCondLst>
                                    <p:cond delay="6500"/>
                                  </p:stCondLst>
                                  <p:childTnLst>
                                    <p:set>
                                      <p:cBhvr>
                                        <p:cTn id="58" dur="1" fill="hold">
                                          <p:stCondLst>
                                            <p:cond delay="0"/>
                                          </p:stCondLst>
                                        </p:cTn>
                                        <p:tgtEl>
                                          <p:spTgt spid="18"/>
                                        </p:tgtEl>
                                        <p:attrNameLst>
                                          <p:attrName>style.visibility</p:attrName>
                                        </p:attrNameLst>
                                      </p:cBhvr>
                                      <p:to>
                                        <p:strVal val="visible"/>
                                      </p:to>
                                    </p:set>
                                    <p:animEffect transition="in" filter="wipe(up)">
                                      <p:cBhvr>
                                        <p:cTn id="59" dur="500"/>
                                        <p:tgtEl>
                                          <p:spTgt spid="18"/>
                                        </p:tgtEl>
                                      </p:cBhvr>
                                    </p:animEffect>
                                  </p:childTnLst>
                                </p:cTn>
                              </p:par>
                            </p:childTnLst>
                          </p:cTn>
                        </p:par>
                        <p:par>
                          <p:cTn id="60" fill="hold" nodeType="afterGroup">
                            <p:stCondLst>
                              <p:cond delay="45500"/>
                            </p:stCondLst>
                            <p:childTnLst>
                              <p:par>
                                <p:cTn id="61" presetID="22" presetClass="entr" presetSubtype="8" dur="500" fill="hold" grpId="6" nodeType="afterEffect">
                                  <p:stCondLst>
                                    <p:cond delay="7000"/>
                                  </p:stCondLst>
                                  <p:childTnLst>
                                    <p:set>
                                      <p:cBhvr>
                                        <p:cTn id="62" dur="1" fill="hold">
                                          <p:stCondLst>
                                            <p:cond delay="0"/>
                                          </p:stCondLst>
                                        </p:cTn>
                                        <p:tgtEl>
                                          <p:spTgt spid="52"/>
                                        </p:tgtEl>
                                        <p:attrNameLst>
                                          <p:attrName>style.visibility</p:attrName>
                                        </p:attrNameLst>
                                      </p:cBhvr>
                                      <p:to>
                                        <p:strVal val="visible"/>
                                      </p:to>
                                    </p:set>
                                    <p:animEffect transition="in" filter="wipe(left)">
                                      <p:cBhvr>
                                        <p:cTn id="63" dur="500"/>
                                        <p:tgtEl>
                                          <p:spTgt spid="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1"/>
      <p:bldP spid="17" grpId="2"/>
      <p:bldP spid="18" grpId="3"/>
      <p:bldP spid="22" grpId="4"/>
      <p:bldP spid="51" grpId="5"/>
      <p:bldP spid="52" grpId="6"/>
      <p:bldP spid="53" grpId="7"/>
      <p:bldP spid="54" grpId="8"/>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矩形 6"/>
          <p:cNvSpPr/>
          <p:nvPr/>
        </p:nvSpPr>
        <p:spPr>
          <a:xfrm>
            <a:off x="0" y="1643197"/>
            <a:ext cx="9144000" cy="1715205"/>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8" name="矩形 259"/>
          <p:cNvSpPr>
            <a:spLocks noChangeArrowheads="1"/>
          </p:cNvSpPr>
          <p:nvPr/>
        </p:nvSpPr>
        <p:spPr bwMode="auto">
          <a:xfrm>
            <a:off x="3995936" y="2143064"/>
            <a:ext cx="3604000" cy="5858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pc="300">
                <a:solidFill>
                  <a:schemeClr val="bg1"/>
                </a:solidFill>
                <a:latin typeface="Arial" pitchFamily="34" charset="0"/>
                <a:cs typeface="Arial" pitchFamily="34" charset="0"/>
              </a:rPr>
              <a:t>供给商质量分析</a:t>
            </a:r>
          </a:p>
        </p:txBody>
      </p:sp>
      <p:grpSp>
        <p:nvGrpSpPr>
          <p:cNvPr id="5" name="组合 4"/>
          <p:cNvGrpSpPr/>
          <p:nvPr/>
        </p:nvGrpSpPr>
        <p:grpSpPr>
          <a:xfrm>
            <a:off x="1093023" y="1129401"/>
            <a:ext cx="3160058" cy="3269826"/>
            <a:chOff x="1093023" y="1129401"/>
            <a:chExt cx="3160058" cy="3269826"/>
          </a:xfrm>
        </p:grpSpPr>
        <p:sp>
          <p:nvSpPr>
            <p:cNvPr id="12" name="椭圆 11"/>
            <p:cNvSpPr/>
            <p:nvPr/>
          </p:nvSpPr>
          <p:spPr>
            <a:xfrm flipH="1">
              <a:off x="2711936" y="1129401"/>
              <a:ext cx="386780" cy="386830"/>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3" name="椭圆 12"/>
            <p:cNvSpPr/>
            <p:nvPr/>
          </p:nvSpPr>
          <p:spPr>
            <a:xfrm flipH="1">
              <a:off x="2987824" y="2626731"/>
              <a:ext cx="386780" cy="386830"/>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4" name="椭圆 13"/>
            <p:cNvSpPr/>
            <p:nvPr/>
          </p:nvSpPr>
          <p:spPr>
            <a:xfrm flipH="1">
              <a:off x="1303261" y="2820146"/>
              <a:ext cx="354816" cy="354862"/>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5" name="椭圆 14"/>
            <p:cNvSpPr/>
            <p:nvPr/>
          </p:nvSpPr>
          <p:spPr>
            <a:xfrm flipH="1">
              <a:off x="1767701" y="3485368"/>
              <a:ext cx="409779" cy="409832"/>
            </a:xfrm>
            <a:prstGeom prst="ellipse">
              <a:avLst/>
            </a:prstGeom>
            <a:gradFill>
              <a:gsLst>
                <a:gs pos="0">
                  <a:srgbClr val="D7D9E1"/>
                </a:gs>
                <a:gs pos="100000">
                  <a:schemeClr val="bg1"/>
                </a:gs>
              </a:gsLst>
              <a:lin ang="5400000" scaled="1"/>
            </a:gradFill>
            <a:ln w="12700" cap="flat" cmpd="sng" algn="ctr">
              <a:solidFill>
                <a:schemeClr val="bg1"/>
              </a:solidFill>
              <a:prstDash val="solid"/>
              <a:miter lim="800000"/>
            </a:ln>
            <a:effectLst>
              <a:outerShdw blurRad="254000" dist="635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6" name="椭圆 15"/>
            <p:cNvSpPr/>
            <p:nvPr/>
          </p:nvSpPr>
          <p:spPr>
            <a:xfrm>
              <a:off x="1376693" y="1523906"/>
              <a:ext cx="1759176" cy="175917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10" name="图片 9"/>
            <p:cNvPicPr>
              <a:picLocks noChangeAspect="1"/>
            </p:cNvPicPr>
            <p:nvPr/>
          </p:nvPicPr>
          <p:blipFill>
            <a:blip r:embed="rId2">
              <a:extLst>
                <a:ext uri="{28A0092B-C50C-407E-A947-70E740481C1C}">
                  <a14:useLocalDpi xmlns:a14="http://schemas.microsoft.com/office/drawing/2010/main"/>
                </a:ext>
              </a:extLst>
            </a:blip>
            <a:stretch>
              <a:fillRect/>
            </a:stretch>
          </p:blipFill>
          <p:spPr>
            <a:xfrm rot="1162490">
              <a:off x="1093023" y="1581458"/>
              <a:ext cx="3160058" cy="2817769"/>
            </a:xfrm>
            <a:prstGeom prst="rect">
              <a:avLst/>
            </a:prstGeom>
          </p:spPr>
        </p:pic>
        <p:sp>
          <p:nvSpPr>
            <p:cNvPr id="18" name="椭圆 17"/>
            <p:cNvSpPr/>
            <p:nvPr/>
          </p:nvSpPr>
          <p:spPr>
            <a:xfrm flipH="1">
              <a:off x="1253057" y="1335843"/>
              <a:ext cx="514644" cy="514710"/>
            </a:xfrm>
            <a:prstGeom prst="ellipse">
              <a:avLst/>
            </a:prstGeom>
            <a:gradFill>
              <a:gsLst>
                <a:gs pos="0">
                  <a:srgbClr val="D7D9E1"/>
                </a:gs>
                <a:gs pos="100000">
                  <a:schemeClr val="bg1"/>
                </a:gs>
              </a:gsLst>
              <a:lin ang="5400000" scaled="1"/>
            </a:gradFill>
            <a:ln w="12700" cap="flat" cmpd="sng" algn="ctr">
              <a:solidFill>
                <a:schemeClr val="bg1"/>
              </a:solidFill>
              <a:prstDash val="solid"/>
              <a:miter lim="800000"/>
            </a:ln>
            <a:effectLst>
              <a:outerShdw blurRad="254000" dist="635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28" name="矩形 259"/>
          <p:cNvSpPr>
            <a:spLocks noChangeArrowheads="1"/>
          </p:cNvSpPr>
          <p:nvPr/>
        </p:nvSpPr>
        <p:spPr bwMode="auto">
          <a:xfrm>
            <a:off x="1475656" y="1785820"/>
            <a:ext cx="1561914" cy="1254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7200" cap="all" spc="213">
                <a:solidFill>
                  <a:srgbClr val="980000"/>
                </a:solidFill>
                <a:latin typeface="Impact" panose="020b0806030902050204" pitchFamily="34" charset="0"/>
                <a:cs typeface="Arial" pitchFamily="34" charset="0"/>
              </a:rPr>
              <a:t>03</a:t>
            </a:r>
            <a:endParaRPr lang="zh-CN" altLang="en-US" sz="7200" cap="all" spc="213">
              <a:solidFill>
                <a:srgbClr val="980000"/>
              </a:solidFill>
              <a:latin typeface="Impact" panose="020b0806030902050204" pitchFamily="34" charset="0"/>
              <a:cs typeface="Arial" pitchFamily="34" charset="0"/>
            </a:endParaRPr>
          </a:p>
        </p:txBody>
      </p:sp>
    </p:spTree>
    <p:extLst>
      <p:ext uri="{BB962C8B-B14F-4D97-AF65-F5344CB8AC3E}">
        <p14:creationId xmlns:p14="http://schemas.microsoft.com/office/powerpoint/2010/main" val="2459640847"/>
      </p:ext>
    </p:extLst>
  </p:cSld>
  <p:clrMapOvr>
    <a:masterClrMapping/>
  </p:clrMapOvr>
  <mc:AlternateContent>
    <mc:Choice xmlns:p14="http://schemas.microsoft.com/office/powerpoint/2010/main" Requires="p14">
      <p:transition spd="slow" advClick="0" advTm="3000" p14:dur="1250">
        <p14:flip dir="r"/>
      </p:transition>
    </mc:Choice>
    <mc:Fallback>
      <p:transition spd="slow" advClick="0" advTm="3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par>
                                <p:cTn id="8" presetID="42" presetClass="entr" presetSubtype="0" dur="100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1000"/>
                                        <p:tgtEl>
                                          <p:spTgt spid="5"/>
                                        </p:tgtEl>
                                      </p:cBhvr>
                                    </p:animEffect>
                                    <p:anim calcmode="lin" valueType="num">
                                      <p:cBhvr>
                                        <p:cTn id="11" dur="1000" fill="hold"/>
                                        <p:tgtEl>
                                          <p:spTgt spid="5"/>
                                        </p:tgtEl>
                                        <p:attrNameLst>
                                          <p:attrName>ppt_x</p:attrName>
                                        </p:attrNameLst>
                                      </p:cBhvr>
                                      <p:tavLst>
                                        <p:tav tm="0">
                                          <p:val>
                                            <p:strVal val="#ppt_x"/>
                                          </p:val>
                                        </p:tav>
                                        <p:tav tm="100000">
                                          <p:val>
                                            <p:strVal val="#ppt_x"/>
                                          </p:val>
                                        </p:tav>
                                      </p:tavLst>
                                    </p:anim>
                                    <p:anim calcmode="lin" valueType="num">
                                      <p:cBhvr>
                                        <p:cTn id="12" dur="1000" fill="hold"/>
                                        <p:tgtEl>
                                          <p:spTgt spid="5"/>
                                        </p:tgtEl>
                                        <p:attrNameLst>
                                          <p:attrName>ppt_y</p:attrName>
                                        </p:attrNameLst>
                                      </p:cBhvr>
                                      <p:tavLst>
                                        <p:tav tm="0">
                                          <p:val>
                                            <p:strVal val="#ppt_y+.1"/>
                                          </p:val>
                                        </p:tav>
                                        <p:tav tm="100000">
                                          <p:val>
                                            <p:strVal val="#ppt_y"/>
                                          </p:val>
                                        </p:tav>
                                      </p:tavLst>
                                    </p:anim>
                                  </p:childTnLst>
                                </p:cTn>
                              </p:par>
                            </p:childTnLst>
                          </p:cTn>
                        </p:par>
                        <p:par>
                          <p:cTn id="13" fill="hold" nodeType="afterGroup">
                            <p:stCondLst>
                              <p:cond delay="1000"/>
                            </p:stCondLst>
                            <p:childTnLst>
                              <p:par>
                                <p:cTn id="14" presetID="41" presetClass="entr" presetSubtype="0" dur="500" fill="hold" grpId="3" nodeType="afterEffect">
                                  <p:stCondLst>
                                    <p:cond delay="1000"/>
                                  </p:stCondLst>
                                  <p:iterate type="lt">
                                    <p:tmPct val="10000"/>
                                  </p:iterate>
                                  <p:childTnLst>
                                    <p:set>
                                      <p:cBhvr>
                                        <p:cTn id="15" dur="1" fill="hold">
                                          <p:stCondLst>
                                            <p:cond delay="0"/>
                                          </p:stCondLst>
                                        </p:cTn>
                                        <p:tgtEl>
                                          <p:spTgt spid="28"/>
                                        </p:tgtEl>
                                        <p:attrNameLst>
                                          <p:attrName>style.visibility</p:attrName>
                                        </p:attrNameLst>
                                      </p:cBhvr>
                                      <p:to>
                                        <p:strVal val="visible"/>
                                      </p:to>
                                    </p:set>
                                    <p:anim calcmode="lin" valueType="num">
                                      <p:cBhvr>
                                        <p:cTn id="16" dur="500" fill="hold"/>
                                        <p:tgtEl>
                                          <p:spTgt spid="28"/>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28"/>
                                        </p:tgtEl>
                                        <p:attrNameLst>
                                          <p:attrName>ppt_y</p:attrName>
                                        </p:attrNameLst>
                                      </p:cBhvr>
                                      <p:tavLst>
                                        <p:tav tm="0">
                                          <p:val>
                                            <p:strVal val="#ppt_y"/>
                                          </p:val>
                                        </p:tav>
                                        <p:tav tm="100000">
                                          <p:val>
                                            <p:strVal val="#ppt_y"/>
                                          </p:val>
                                        </p:tav>
                                      </p:tavLst>
                                    </p:anim>
                                    <p:anim calcmode="lin" valueType="num">
                                      <p:cBhvr>
                                        <p:cTn id="18" dur="500" fill="hold"/>
                                        <p:tgtEl>
                                          <p:spTgt spid="28"/>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28"/>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28"/>
                                        </p:tgtEl>
                                      </p:cBhvr>
                                    </p:animEffect>
                                  </p:childTnLst>
                                </p:cTn>
                              </p:par>
                            </p:childTnLst>
                          </p:cTn>
                        </p:par>
                        <p:par>
                          <p:cTn id="21" fill="hold" nodeType="afterGroup">
                            <p:stCondLst>
                              <p:cond delay="2500"/>
                            </p:stCondLst>
                            <p:childTnLst>
                              <p:par>
                                <p:cTn id="22" presetID="26" presetClass="emph" presetSubtype="0" dur="500" fill="hold" grpId="4" nodeType="afterEffect">
                                  <p:stCondLst>
                                    <p:cond delay="1550"/>
                                  </p:stCondLst>
                                  <p:iterate type="lt">
                                    <p:tmPct val="0"/>
                                  </p:iterate>
                                  <p:childTnLst>
                                    <p:animEffect transition="out" filter="fade">
                                      <p:cBhvr>
                                        <p:cTn id="23" dur="500" tmFilter="0, 0; .2, .5; .8, .5; 1, 0"/>
                                        <p:tgtEl>
                                          <p:spTgt spid="28"/>
                                        </p:tgtEl>
                                      </p:cBhvr>
                                    </p:animEffect>
                                    <p:animScale>
                                      <p:cBhvr>
                                        <p:cTn id="24" dur="250" autoRev="1" fill="hold"/>
                                        <p:tgtEl>
                                          <p:spTgt spid="28"/>
                                        </p:tgtEl>
                                      </p:cBhvr>
                                      <p:by x="105000" y="105000"/>
                                    </p:animScale>
                                  </p:childTnLst>
                                </p:cTn>
                              </p:par>
                            </p:childTnLst>
                          </p:cTn>
                        </p:par>
                      </p:childTnLst>
                    </p:cTn>
                  </p:par>
                  <p:par>
                    <p:cTn id="25" fill="hold" nodeType="clickPar">
                      <p:stCondLst>
                        <p:cond delay="indefinite"/>
                        <p:cond evt="onBegin" delay="0">
                          <p:tn val="24"/>
                        </p:cond>
                      </p:stCondLst>
                      <p:childTnLst>
                        <p:par>
                          <p:cTn id="26" fill="hold" nodeType="afterGroup">
                            <p:stCondLst>
                              <p:cond delay="0"/>
                            </p:stCondLst>
                            <p:childTnLst>
                              <p:par>
                                <p:cTn id="27" presetID="41" presetClass="entr" presetSubtype="0" dur="500" fill="hold" grpId="1" nodeType="clickEffect">
                                  <p:stCondLst>
                                    <p:cond delay="0"/>
                                  </p:stCondLst>
                                  <p:iterate type="lt">
                                    <p:tmPct val="10000"/>
                                  </p:iterate>
                                  <p:childTnLst>
                                    <p:set>
                                      <p:cBhvr>
                                        <p:cTn id="28" dur="1" fill="hold">
                                          <p:stCondLst>
                                            <p:cond delay="0"/>
                                          </p:stCondLst>
                                        </p:cTn>
                                        <p:tgtEl>
                                          <p:spTgt spid="8"/>
                                        </p:tgtEl>
                                        <p:attrNameLst>
                                          <p:attrName>style.visibility</p:attrName>
                                        </p:attrNameLst>
                                      </p:cBhvr>
                                      <p:to>
                                        <p:strVal val="visible"/>
                                      </p:to>
                                    </p:set>
                                    <p:anim calcmode="lin" valueType="num">
                                      <p:cBhvr>
                                        <p:cTn id="29"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30" dur="500" fill="hold"/>
                                        <p:tgtEl>
                                          <p:spTgt spid="8"/>
                                        </p:tgtEl>
                                        <p:attrNameLst>
                                          <p:attrName>ppt_y</p:attrName>
                                        </p:attrNameLst>
                                      </p:cBhvr>
                                      <p:tavLst>
                                        <p:tav tm="0">
                                          <p:val>
                                            <p:strVal val="#ppt_y"/>
                                          </p:val>
                                        </p:tav>
                                        <p:tav tm="100000">
                                          <p:val>
                                            <p:strVal val="#ppt_y"/>
                                          </p:val>
                                        </p:tav>
                                      </p:tavLst>
                                    </p:anim>
                                    <p:anim calcmode="lin" valueType="num">
                                      <p:cBhvr>
                                        <p:cTn id="31"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32"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33" dur="500" tmFilter="0,0; .5, 1; 1, 1"/>
                                        <p:tgtEl>
                                          <p:spTgt spid="8"/>
                                        </p:tgtEl>
                                      </p:cBhvr>
                                    </p:animEffect>
                                  </p:childTnLst>
                                </p:cTn>
                              </p:par>
                            </p:childTnLst>
                          </p:cTn>
                        </p:par>
                        <p:par>
                          <p:cTn id="34" fill="hold" nodeType="afterGroup">
                            <p:stCondLst>
                              <p:cond delay="500"/>
                            </p:stCondLst>
                            <p:childTnLst>
                              <p:par>
                                <p:cTn id="35" presetID="26" presetClass="emph" presetSubtype="0" dur="500" fill="hold" grpId="2" nodeType="afterEffect">
                                  <p:stCondLst>
                                    <p:cond delay="800"/>
                                  </p:stCondLst>
                                  <p:iterate type="lt">
                                    <p:tmPct val="0"/>
                                  </p:iterate>
                                  <p:childTnLst>
                                    <p:animEffect transition="out" filter="fade">
                                      <p:cBhvr>
                                        <p:cTn id="36" dur="500" tmFilter="0, 0; .2, .5; .8, .5; 1, 0"/>
                                        <p:tgtEl>
                                          <p:spTgt spid="8"/>
                                        </p:tgtEl>
                                      </p:cBhvr>
                                    </p:animEffect>
                                    <p:animScale>
                                      <p:cBhvr>
                                        <p:cTn id="37" dur="250" autoRev="1" fill="hold"/>
                                        <p:tgtEl>
                                          <p:spTgt spid="8"/>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8" grpId="2"/>
      <p:bldP spid="28" grpId="3"/>
      <p:bldP spid="28" grpId="4"/>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1" name="图表 10"/>
          <p:cNvGraphicFramePr/>
          <p:nvPr>
            <p:extLst>
              <p:ext uri="{D42A27DB-BD31-4B8C-83A1-F6EECF244321}">
                <p14:modId xmlns:p14="http://schemas.microsoft.com/office/powerpoint/2010/main" val="2353436394"/>
              </p:ext>
            </p:extLst>
          </p:nvPr>
        </p:nvGraphicFramePr>
        <p:xfrm>
          <a:off x="462061" y="1676165"/>
          <a:ext cx="5040560" cy="2707948"/>
        </p:xfrm>
        <a:graphic>
          <a:graphicData uri="http://schemas.openxmlformats.org/drawingml/2006/chart">
            <c:chart xmlns:c="http://schemas.openxmlformats.org/drawingml/2006/chart" r:id="rId2"/>
          </a:graphicData>
        </a:graphic>
      </p:graphicFrame>
      <p:grpSp>
        <p:nvGrpSpPr>
          <p:cNvPr id="8" name="组合 7"/>
          <p:cNvGrpSpPr/>
          <p:nvPr/>
        </p:nvGrpSpPr>
        <p:grpSpPr>
          <a:xfrm>
            <a:off x="0" y="51470"/>
            <a:ext cx="9144000" cy="969003"/>
            <a:chOff x="0" y="51470"/>
            <a:chExt cx="9144000" cy="969003"/>
          </a:xfrm>
        </p:grpSpPr>
        <p:sp>
          <p:nvSpPr>
            <p:cNvPr id="9" name="矩形 8"/>
            <p:cNvSpPr/>
            <p:nvPr/>
          </p:nvSpPr>
          <p:spPr>
            <a:xfrm>
              <a:off x="0" y="152914"/>
              <a:ext cx="9144000" cy="557248"/>
            </a:xfrm>
            <a:prstGeom prst="rect">
              <a:avLst/>
            </a:prstGeom>
            <a:solidFill>
              <a:srgbClr val="2336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sp>
          <p:nvSpPr>
            <p:cNvPr id="10" name="矩形 259"/>
            <p:cNvSpPr>
              <a:spLocks noChangeArrowheads="1"/>
            </p:cNvSpPr>
            <p:nvPr/>
          </p:nvSpPr>
          <p:spPr bwMode="auto">
            <a:xfrm>
              <a:off x="1547664" y="228223"/>
              <a:ext cx="3816424" cy="40498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nSpc>
                  <a:spcPct val="120000"/>
                </a:lnSpc>
                <a:spcBef>
                  <a:spcPct val="0"/>
                </a:spcBef>
                <a:buNone/>
              </a:pPr>
              <a:r>
                <a:rPr lang="zh-CN" altLang="en-US" sz="2400">
                  <a:solidFill>
                    <a:schemeClr val="bg1"/>
                  </a:solidFill>
                  <a:latin typeface="Arial" pitchFamily="34" charset="0"/>
                  <a:cs typeface="Arial" pitchFamily="34" charset="0"/>
                </a:rPr>
                <a:t>供应商质量表现</a:t>
              </a:r>
            </a:p>
          </p:txBody>
        </p:sp>
        <p:grpSp>
          <p:nvGrpSpPr>
            <p:cNvPr id="12" name="组合 11"/>
            <p:cNvGrpSpPr/>
            <p:nvPr/>
          </p:nvGrpSpPr>
          <p:grpSpPr>
            <a:xfrm>
              <a:off x="298181" y="51470"/>
              <a:ext cx="997645" cy="969003"/>
              <a:chOff x="1287126" y="850656"/>
              <a:chExt cx="997645" cy="969003"/>
            </a:xfrm>
          </p:grpSpPr>
          <p:sp>
            <p:nvSpPr>
              <p:cNvPr id="14" name="椭圆 13"/>
              <p:cNvSpPr/>
              <p:nvPr/>
            </p:nvSpPr>
            <p:spPr>
              <a:xfrm rot="5600404" flipH="1">
                <a:off x="2166160" y="1376744"/>
                <a:ext cx="118603" cy="118618"/>
              </a:xfrm>
              <a:prstGeom prst="ellipse">
                <a:avLst/>
              </a:prstGeom>
              <a:solidFill>
                <a:srgbClr val="980000"/>
              </a:solidFill>
              <a:ln w="19050" cap="flat" cmpd="sng" algn="ctr">
                <a:noFill/>
                <a:prstDash val="solid"/>
                <a:miter lim="800000"/>
              </a:ln>
              <a:effectLst>
                <a:outerShdw blurRad="127000" dist="254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5" name="椭圆 14"/>
              <p:cNvSpPr/>
              <p:nvPr/>
            </p:nvSpPr>
            <p:spPr>
              <a:xfrm rot="5600404" flipH="1">
                <a:off x="1702868" y="1434449"/>
                <a:ext cx="118603" cy="118618"/>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6" name="椭圆 15"/>
              <p:cNvSpPr/>
              <p:nvPr/>
            </p:nvSpPr>
            <p:spPr>
              <a:xfrm rot="5600404" flipH="1">
                <a:off x="1683835" y="915609"/>
                <a:ext cx="108801" cy="108815"/>
              </a:xfrm>
              <a:prstGeom prst="ellipse">
                <a:avLst/>
              </a:prstGeom>
              <a:solidFill>
                <a:srgbClr val="980000"/>
              </a:solidFill>
              <a:ln w="19050" cap="flat" cmpd="sng" algn="ctr">
                <a:noFill/>
                <a:prstDash val="solid"/>
                <a:miter lim="800000"/>
              </a:ln>
              <a:effectLst>
                <a:outerShdw blurRad="254000" dist="63500" dir="8100000" algn="tr"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7" name="椭圆 16"/>
              <p:cNvSpPr/>
              <p:nvPr/>
            </p:nvSpPr>
            <p:spPr>
              <a:xfrm rot="5600404" flipH="1">
                <a:off x="1454568" y="1045393"/>
                <a:ext cx="125655" cy="12567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sp>
            <p:nvSpPr>
              <p:cNvPr id="18" name="椭圆 17"/>
              <p:cNvSpPr/>
              <p:nvPr/>
            </p:nvSpPr>
            <p:spPr>
              <a:xfrm rot="5600404">
                <a:off x="1636522" y="948343"/>
                <a:ext cx="539435" cy="539436"/>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282" rtl="0" eaLnBrk="1" latinLnBrk="0" hangingPunct="1">
                  <a:defRPr sz="1800" kern="1200">
                    <a:solidFill>
                      <a:srgbClr val="FFFFFF"/>
                    </a:solidFill>
                    <a:latin typeface="Arial"/>
                    <a:ea typeface="+mn-ea"/>
                    <a:cs typeface="+mn-cs"/>
                  </a:defRPr>
                </a:lvl1pPr>
                <a:lvl2pPr marL="457140" algn="l" defTabSz="914282" rtl="0" eaLnBrk="1" latinLnBrk="0" hangingPunct="1">
                  <a:defRPr sz="1800" kern="1200">
                    <a:solidFill>
                      <a:srgbClr val="FFFFFF"/>
                    </a:solidFill>
                    <a:latin typeface="Arial"/>
                    <a:ea typeface="+mn-ea"/>
                    <a:cs typeface="+mn-cs"/>
                  </a:defRPr>
                </a:lvl2pPr>
                <a:lvl3pPr marL="914282" algn="l" defTabSz="914282" rtl="0" eaLnBrk="1" latinLnBrk="0" hangingPunct="1">
                  <a:defRPr sz="1800" kern="1200">
                    <a:solidFill>
                      <a:srgbClr val="FFFFFF"/>
                    </a:solidFill>
                    <a:latin typeface="Arial"/>
                    <a:ea typeface="+mn-ea"/>
                    <a:cs typeface="+mn-cs"/>
                  </a:defRPr>
                </a:lvl3pPr>
                <a:lvl4pPr marL="1371422" algn="l" defTabSz="914282" rtl="0" eaLnBrk="1" latinLnBrk="0" hangingPunct="1">
                  <a:defRPr sz="1800" kern="1200">
                    <a:solidFill>
                      <a:srgbClr val="FFFFFF"/>
                    </a:solidFill>
                    <a:latin typeface="Arial"/>
                    <a:ea typeface="+mn-ea"/>
                    <a:cs typeface="+mn-cs"/>
                  </a:defRPr>
                </a:lvl4pPr>
                <a:lvl5pPr marL="1828563" algn="l" defTabSz="914282" rtl="0" eaLnBrk="1" latinLnBrk="0" hangingPunct="1">
                  <a:defRPr sz="1800" kern="1200">
                    <a:solidFill>
                      <a:srgbClr val="FFFFFF"/>
                    </a:solidFill>
                    <a:latin typeface="Arial"/>
                    <a:ea typeface="+mn-ea"/>
                    <a:cs typeface="+mn-cs"/>
                  </a:defRPr>
                </a:lvl5pPr>
                <a:lvl6pPr marL="2285704" algn="l" defTabSz="914282" rtl="0" eaLnBrk="1" latinLnBrk="0" hangingPunct="1">
                  <a:defRPr sz="1800" kern="1200">
                    <a:solidFill>
                      <a:srgbClr val="FFFFFF"/>
                    </a:solidFill>
                    <a:latin typeface="Arial"/>
                    <a:ea typeface="+mn-ea"/>
                    <a:cs typeface="+mn-cs"/>
                  </a:defRPr>
                </a:lvl6pPr>
                <a:lvl7pPr marL="2742845" algn="l" defTabSz="914282" rtl="0" eaLnBrk="1" latinLnBrk="0" hangingPunct="1">
                  <a:defRPr sz="1800" kern="1200">
                    <a:solidFill>
                      <a:srgbClr val="FFFFFF"/>
                    </a:solidFill>
                    <a:latin typeface="Arial"/>
                    <a:ea typeface="+mn-ea"/>
                    <a:cs typeface="+mn-cs"/>
                  </a:defRPr>
                </a:lvl7pPr>
                <a:lvl8pPr marL="3199985" algn="l" defTabSz="914282" rtl="0" eaLnBrk="1" latinLnBrk="0" hangingPunct="1">
                  <a:defRPr sz="1800" kern="1200">
                    <a:solidFill>
                      <a:srgbClr val="FFFFFF"/>
                    </a:solidFill>
                    <a:latin typeface="Arial"/>
                    <a:ea typeface="+mn-ea"/>
                    <a:cs typeface="+mn-cs"/>
                  </a:defRPr>
                </a:lvl8pPr>
                <a:lvl9pPr marL="3657126" algn="l" defTabSz="914282" rtl="0" eaLnBrk="1" latinLnBrk="0" hangingPunct="1">
                  <a:defRPr sz="1800" kern="1200">
                    <a:solidFill>
                      <a:srgbClr val="FFFFFF"/>
                    </a:solidFill>
                    <a:latin typeface="Arial"/>
                    <a:ea typeface="+mn-ea"/>
                    <a:cs typeface="+mn-cs"/>
                  </a:defRPr>
                </a:lvl9pPr>
              </a:lstStyle>
              <a:p>
                <a:pPr algn="ctr">
                  <a:lnSpc>
                    <a:spcPct val="120000"/>
                  </a:lnSpc>
                </a:pPr>
                <a:endParaRPr lang="zh-CN" altLang="en-US"/>
              </a:p>
            </p:txBody>
          </p:sp>
          <p:pic>
            <p:nvPicPr>
              <p:cNvPr id="19" name="图片 18"/>
              <p:cNvPicPr>
                <a:picLocks noChangeAspect="1"/>
              </p:cNvPicPr>
              <p:nvPr/>
            </p:nvPicPr>
            <p:blipFill>
              <a:blip r:embed="rId3">
                <a:extLst>
                  <a:ext uri="{28A0092B-C50C-407E-A947-70E740481C1C}">
                    <a14:useLocalDpi xmlns:a14="http://schemas.microsoft.com/office/drawing/2010/main"/>
                  </a:ext>
                </a:extLst>
              </a:blip>
              <a:stretch>
                <a:fillRect/>
              </a:stretch>
            </p:blipFill>
            <p:spPr>
              <a:xfrm rot="6762894">
                <a:off x="1234646" y="903136"/>
                <a:ext cx="969003" cy="864044"/>
              </a:xfrm>
              <a:prstGeom prst="rect">
                <a:avLst/>
              </a:prstGeom>
            </p:spPr>
          </p:pic>
          <p:sp>
            <p:nvSpPr>
              <p:cNvPr id="20" name="椭圆 19"/>
              <p:cNvSpPr/>
              <p:nvPr/>
            </p:nvSpPr>
            <p:spPr>
              <a:xfrm rot="5600404" flipH="1">
                <a:off x="2088708" y="925286"/>
                <a:ext cx="157811" cy="157831"/>
              </a:xfrm>
              <a:prstGeom prst="ellipse">
                <a:avLst/>
              </a:prstGeom>
              <a:gradFill>
                <a:gsLst>
                  <a:gs pos="0">
                    <a:srgbClr val="D7D9E1"/>
                  </a:gs>
                  <a:gs pos="100000">
                    <a:schemeClr val="bg1"/>
                  </a:gs>
                </a:gsLst>
                <a:lin ang="5400000" scaled="1"/>
              </a:gradFill>
              <a:ln w="6350" cap="flat" cmpd="sng" algn="ctr">
                <a:solidFill>
                  <a:schemeClr val="bg1"/>
                </a:solidFill>
                <a:prstDash val="solid"/>
                <a:miter lim="800000"/>
              </a:ln>
              <a:effectLst>
                <a:outerShdw blurRad="127000" dist="25400" dir="2700000" algn="tl" rotWithShape="0">
                  <a:prstClr val="black">
                    <a:alpha val="40000"/>
                  </a:prstClr>
                </a:outerShdw>
              </a:effectLst>
            </p:spPr>
            <p:txBody>
              <a:bodyPr rtlCol="0" anchor="ct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gn="ctr" defTabSz="914103">
                  <a:lnSpc>
                    <a:spcPct val="120000"/>
                  </a:lnSpc>
                  <a:defRPr/>
                </a:pPr>
                <a:endParaRPr lang="zh-CN" altLang="en-US" sz="4999" kern="0">
                  <a:solidFill>
                    <a:sysClr val="window" lastClr="FFFFFF"/>
                  </a:solidFill>
                  <a:latin typeface="Agency FB"/>
                </a:endParaRPr>
              </a:p>
            </p:txBody>
          </p:sp>
        </p:grpSp>
        <p:sp>
          <p:nvSpPr>
            <p:cNvPr id="13" name="矩形 259"/>
            <p:cNvSpPr>
              <a:spLocks noChangeArrowheads="1"/>
            </p:cNvSpPr>
            <p:nvPr/>
          </p:nvSpPr>
          <p:spPr bwMode="auto">
            <a:xfrm>
              <a:off x="435402" y="202980"/>
              <a:ext cx="929612" cy="508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defPPr>
                <a:defRPr lang="zh-CN"/>
              </a:defPPr>
              <a:lvl1pPr marL="0" algn="l" defTabSz="914282" rtl="0" eaLnBrk="1" latinLnBrk="0" hangingPunct="1">
                <a:spcBef>
                  <a:spcPct val="20000"/>
                </a:spcBef>
                <a:buFont typeface="Arial" pitchFamily="34" charset="0"/>
                <a:buChar char="•"/>
                <a:defRPr sz="32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1pPr>
              <a:lvl2pPr marL="742950" indent="-285750" algn="l" defTabSz="914282" rtl="0" eaLnBrk="1" latinLnBrk="0" hangingPunct="1">
                <a:spcBef>
                  <a:spcPct val="20000"/>
                </a:spcBef>
                <a:buFont typeface="Arial" pitchFamily="34" charset="0"/>
                <a:buChar char="–"/>
                <a:defRPr sz="28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2pPr>
              <a:lvl3pPr marL="1143000" indent="-228600" algn="l" defTabSz="914282" rtl="0" eaLnBrk="1" latinLnBrk="0" hangingPunct="1">
                <a:spcBef>
                  <a:spcPct val="20000"/>
                </a:spcBef>
                <a:buFont typeface="Arial" pitchFamily="34" charset="0"/>
                <a:buChar char="•"/>
                <a:defRPr sz="24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3pPr>
              <a:lvl4pPr marL="16002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4pPr>
              <a:lvl5pPr marL="2057400" indent="-228600" algn="l" defTabSz="914282" rtl="0" eaLnBrk="1" latinLnBrk="0" hangingPunct="1">
                <a:spcBef>
                  <a:spcPct val="20000"/>
                </a:spcBef>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5pPr>
              <a:lvl6pPr marL="25146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6pPr>
              <a:lvl7pPr marL="29718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7pPr>
              <a:lvl8pPr marL="34290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8pPr>
              <a:lvl9pPr marL="3886200" indent="-228600" algn="l" defTabSz="914282" rtl="0" eaLnBrk="0" fontAlgn="base" latinLnBrk="0" hangingPunct="0">
                <a:spcBef>
                  <a:spcPct val="20000"/>
                </a:spcBef>
                <a:spcAft>
                  <a:spcPct val="0"/>
                </a:spcAft>
                <a:buFont typeface="Arial" pitchFamily="34" charset="0"/>
                <a:buChar char="»"/>
                <a:defRPr sz="2000" kern="1200">
                  <a:solidFill>
                    <a:schemeClr val="tx1"/>
                  </a:solidFill>
                  <a:latin typeface="微软雅黑" panose="020b0503020204020204" pitchFamily="34" charset="-122"/>
                  <a:ea typeface="微软雅黑" panose="020b0503020204020204" pitchFamily="34" charset="-122"/>
                  <a:cs typeface="+mn-cs"/>
                  <a:sym typeface="Calibri" panose="020f0502020204030204" pitchFamily="34" charset="0"/>
                </a:defRPr>
              </a:lvl9pPr>
            </a:lstStyle>
            <a:p>
              <a:pPr algn="ctr">
                <a:lnSpc>
                  <a:spcPct val="120000"/>
                </a:lnSpc>
                <a:spcBef>
                  <a:spcPct val="0"/>
                </a:spcBef>
                <a:buNone/>
              </a:pPr>
              <a:r>
                <a:rPr lang="en-US" altLang="zh-CN" sz="2400" cap="all">
                  <a:solidFill>
                    <a:srgbClr val="980000"/>
                  </a:solidFill>
                  <a:latin typeface="Impact" panose="020b0806030902050204" pitchFamily="34" charset="0"/>
                  <a:cs typeface="Arial" pitchFamily="34" charset="0"/>
                </a:rPr>
                <a:t>03</a:t>
              </a:r>
              <a:endParaRPr lang="zh-CN" altLang="en-US" sz="2400" cap="all">
                <a:solidFill>
                  <a:srgbClr val="980000"/>
                </a:solidFill>
                <a:latin typeface="Impact" panose="020b0806030902050204" pitchFamily="34" charset="0"/>
                <a:cs typeface="Arial" pitchFamily="34" charset="0"/>
              </a:endParaRPr>
            </a:p>
          </p:txBody>
        </p:sp>
      </p:grpSp>
      <p:sp>
        <p:nvSpPr>
          <p:cNvPr id="21" name="矩形 20"/>
          <p:cNvSpPr/>
          <p:nvPr/>
        </p:nvSpPr>
        <p:spPr>
          <a:xfrm>
            <a:off x="5724128" y="1563638"/>
            <a:ext cx="723275" cy="328551"/>
          </a:xfrm>
          <a:prstGeom prst="rect">
            <a:avLst/>
          </a:prstGeom>
        </p:spPr>
        <p:txBody>
          <a:bodyPr wrap="none">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zh-CN" altLang="en-US" sz="1400" b="1">
                <a:solidFill>
                  <a:srgbClr val="23363D"/>
                </a:solidFill>
              </a:rPr>
              <a:t>小结：</a:t>
            </a:r>
          </a:p>
        </p:txBody>
      </p:sp>
      <p:sp>
        <p:nvSpPr>
          <p:cNvPr id="22" name="文本框 21"/>
          <p:cNvSpPr txBox="1"/>
          <p:nvPr/>
        </p:nvSpPr>
        <p:spPr>
          <a:xfrm>
            <a:off x="5724129" y="1990572"/>
            <a:ext cx="2666961" cy="640720"/>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2018年11月来料共176批，涉及40家供给商，一次交检不良率3.41%，6个不合格批次产品涉及以下4家供给商：</a:t>
            </a:r>
          </a:p>
        </p:txBody>
      </p:sp>
      <p:sp>
        <p:nvSpPr>
          <p:cNvPr id="23" name="文本框 22"/>
          <p:cNvSpPr txBox="1"/>
          <p:nvPr/>
        </p:nvSpPr>
        <p:spPr>
          <a:xfrm>
            <a:off x="5724129" y="2745665"/>
            <a:ext cx="2666961" cy="457657"/>
          </a:xfrm>
          <a:prstGeom prst="rect">
            <a:avLst/>
          </a:prstGeom>
          <a:noFill/>
        </p:spPr>
        <p:txBody>
          <a:bodyPr wrap="square" rtlCol="0">
            <a:spAutoFit/>
          </a:bodyPr>
          <a:ls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a:lstStyle>
          <a:p>
            <a:pPr>
              <a:lnSpc>
                <a:spcPct val="120000"/>
              </a:lnSpc>
            </a:pPr>
            <a:r>
              <a:rPr lang="en-US" altLang="zh-CN" sz="1000">
                <a:solidFill>
                  <a:schemeClr val="tx1">
                    <a:lumMod val="65000"/>
                    <a:lumOff val="35000"/>
                  </a:schemeClr>
                </a:solidFill>
              </a:rPr>
              <a:t>6月外协件总共检验176批，不合格6批，不良率3.41%，见供给商质量分析；</a:t>
            </a:r>
          </a:p>
        </p:txBody>
      </p:sp>
    </p:spTree>
    <p:extLst>
      <p:ext uri="{BB962C8B-B14F-4D97-AF65-F5344CB8AC3E}">
        <p14:creationId xmlns:p14="http://schemas.microsoft.com/office/powerpoint/2010/main" val="732566414"/>
      </p:ext>
    </p:extLst>
  </p:cSld>
  <p:clrMapOvr>
    <a:masterClrMapping/>
  </p:clrMapOvr>
  <p:transition spd="slow" advClick="0" advTm="3000">
    <p:push/>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8" dur="500" fill="hold" grpId="0" nodeType="withEffect">
                                  <p:stCondLst>
                                    <p:cond delay="0"/>
                                  </p:stCondLst>
                                  <p:childTnLst>
                                    <p:set>
                                      <p:cBhvr>
                                        <p:cTn id="6" dur="1" fill="hold">
                                          <p:stCondLst>
                                            <p:cond delay="0"/>
                                          </p:stCondLst>
                                        </p:cTn>
                                        <p:tgtEl>
                                          <p:spTgt spid="11">
                                            <p:graphicEl>
                                              <a:chart bldStep="ptInSeries"/>
                                            </p:graphicEl>
                                          </p:spTgt>
                                        </p:tgtEl>
                                        <p:attrNameLst>
                                          <p:attrName>style.visibility</p:attrName>
                                        </p:attrNameLst>
                                      </p:cBhvr>
                                      <p:to>
                                        <p:strVal val="visible"/>
                                      </p:to>
                                    </p:set>
                                    <p:anim calcmode="lin" valueType="num">
                                      <p:cBhvr additive="base">
                                        <p:cTn id="7" dur="500" fill="hold"/>
                                        <p:tgtEl>
                                          <p:spTgt spid="11">
                                            <p:graphicEl>
                                              <a:chart bldStep="ptInSeries"/>
                                            </p:graphic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
                                            <p:graphicEl>
                                              <a:chart bldStep="ptInSeries"/>
                                            </p:graphic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nodeType="afterGroup">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par>
                                <p:cTn id="15" presetID="2" presetClass="entr" presetSubtype="4" dur="500" fill="hold" grpId="1" nodeType="withEffect">
                                  <p:stCondLst>
                                    <p:cond delay="0"/>
                                  </p:stCondLst>
                                  <p:childTnLst>
                                    <p:set>
                                      <p:cBhvr>
                                        <p:cTn id="16" dur="1" fill="hold">
                                          <p:stCondLst>
                                            <p:cond delay="0"/>
                                          </p:stCondLst>
                                        </p:cTn>
                                        <p:tgtEl>
                                          <p:spTgt spid="22"/>
                                        </p:tgtEl>
                                        <p:attrNameLst>
                                          <p:attrName>style.visibility</p:attrName>
                                        </p:attrNameLst>
                                      </p:cBhvr>
                                      <p:to>
                                        <p:strVal val="visible"/>
                                      </p:to>
                                    </p:set>
                                    <p:anim calcmode="lin" valueType="num">
                                      <p:cBhvr additive="base">
                                        <p:cTn id="17" dur="500" fill="hold"/>
                                        <p:tgtEl>
                                          <p:spTgt spid="22"/>
                                        </p:tgtEl>
                                        <p:attrNameLst>
                                          <p:attrName>ppt_x</p:attrName>
                                        </p:attrNameLst>
                                      </p:cBhvr>
                                      <p:tavLst>
                                        <p:tav tm="0">
                                          <p:val>
                                            <p:strVal val="#ppt_x"/>
                                          </p:val>
                                        </p:tav>
                                        <p:tav tm="100000">
                                          <p:val>
                                            <p:strVal val="#ppt_x"/>
                                          </p:val>
                                        </p:tav>
                                      </p:tavLst>
                                    </p:anim>
                                    <p:anim calcmode="lin" valueType="num">
                                      <p:cBhvr additive="base">
                                        <p:cTn id="18" dur="500" fill="hold"/>
                                        <p:tgtEl>
                                          <p:spTgt spid="22"/>
                                        </p:tgtEl>
                                        <p:attrNameLst>
                                          <p:attrName>ppt_y</p:attrName>
                                        </p:attrNameLst>
                                      </p:cBhvr>
                                      <p:tavLst>
                                        <p:tav tm="0">
                                          <p:val>
                                            <p:strVal val="1+#ppt_h/2"/>
                                          </p:val>
                                        </p:tav>
                                        <p:tav tm="100000">
                                          <p:val>
                                            <p:strVal val="#ppt_y"/>
                                          </p:val>
                                        </p:tav>
                                      </p:tavLst>
                                    </p:anim>
                                  </p:childTnLst>
                                </p:cTn>
                              </p:par>
                              <p:par>
                                <p:cTn id="19" presetID="2" presetClass="entr" presetSubtype="4" dur="500" fill="hold" grpId="2" nodeType="withEffect">
                                  <p:stCondLst>
                                    <p:cond delay="0"/>
                                  </p:stCondLst>
                                  <p:childTnLst>
                                    <p:set>
                                      <p:cBhvr>
                                        <p:cTn id="20" dur="1" fill="hold">
                                          <p:stCondLst>
                                            <p:cond delay="0"/>
                                          </p:stCondLst>
                                        </p:cTn>
                                        <p:tgtEl>
                                          <p:spTgt spid="23"/>
                                        </p:tgtEl>
                                        <p:attrNameLst>
                                          <p:attrName>style.visibility</p:attrName>
                                        </p:attrNameLst>
                                      </p:cBhvr>
                                      <p:to>
                                        <p:strVal val="visible"/>
                                      </p:to>
                                    </p:set>
                                    <p:anim calcmode="lin" valueType="num">
                                      <p:cBhvr additive="base">
                                        <p:cTn id="21" dur="500" fill="hold"/>
                                        <p:tgtEl>
                                          <p:spTgt spid="23"/>
                                        </p:tgtEl>
                                        <p:attrNameLst>
                                          <p:attrName>ppt_x</p:attrName>
                                        </p:attrNameLst>
                                      </p:cBhvr>
                                      <p:tavLst>
                                        <p:tav tm="0">
                                          <p:val>
                                            <p:strVal val="#ppt_x"/>
                                          </p:val>
                                        </p:tav>
                                        <p:tav tm="100000">
                                          <p:val>
                                            <p:strVal val="#ppt_x"/>
                                          </p:val>
                                        </p:tav>
                                      </p:tavLst>
                                    </p:anim>
                                    <p:anim calcmode="lin" valueType="num">
                                      <p:cBhvr additive="base">
                                        <p:cTn id="22"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1"/>
      <p:bldP spid="23" grpId="2"/>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https://d.book118.com/188111133014006037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1母版">
  <a:themeElements>
    <a:clrScheme name="自定义 1347">
      <a:dk1>
        <a:sysClr val="windowText" lastClr="000000"/>
      </a:dk1>
      <a:lt1>
        <a:sysClr val="window" lastClr="FFFFFF"/>
      </a:lt1>
      <a:dk2>
        <a:srgbClr val="004646"/>
      </a:dk2>
      <a:lt2>
        <a:srgbClr val="7F7F7F"/>
      </a:lt2>
      <a:accent1>
        <a:srgbClr val="4BC5B9"/>
      </a:accent1>
      <a:accent2>
        <a:srgbClr val="E98517"/>
      </a:accent2>
      <a:accent3>
        <a:srgbClr val="4BC5B9"/>
      </a:accent3>
      <a:accent4>
        <a:srgbClr val="E98517"/>
      </a:accent4>
      <a:accent5>
        <a:srgbClr val="4BC5B9"/>
      </a:accent5>
      <a:accent6>
        <a:srgbClr val="E98517"/>
      </a:accent6>
      <a:hlink>
        <a:srgbClr val="D9BE02"/>
      </a:hlink>
      <a:folHlink>
        <a:srgbClr val="F900F9"/>
      </a:folHlink>
    </a:clrScheme>
    <a:fontScheme name="自定义 1">
      <a:majorFont>
        <a:latin typeface="Arial Black" charset="0"/>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143</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Arial Black</vt:lpstr>
      <vt:lpstr>微软雅黑</vt:lpstr>
      <vt:lpstr>宋体</vt:lpstr>
      <vt:lpstr>Wingdings</vt:lpstr>
      <vt:lpstr>Agency FB</vt:lpstr>
      <vt:lpstr>华文中宋</vt:lpstr>
      <vt:lpstr>Impact</vt:lpstr>
      <vt:lpstr>LiHei Pro</vt:lpstr>
      <vt:lpstr>Haettenschweiler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2024-09-16T18:30:34.973</cp:lastPrinted>
  <dcterms:created xsi:type="dcterms:W3CDTF">2024-09-16T10:30:34Z</dcterms:created>
  <dcterms:modified xsi:type="dcterms:W3CDTF">2024-09-16T10:30:37Z</dcterms:modified>
</cp:coreProperties>
</file>