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CQDWO+MS-UIGothic"/>
      <p:regular r:id="rId15"/>
    </p:embeddedFont>
    <p:embeddedFont>
      <p:font typeface="FDJHEM+OMSINC+MicrosoftYaHei-Bold"/>
      <p:regular r:id="rId16"/>
    </p:embeddedFont>
    <p:embeddedFont>
      <p:font typeface="IFPQHN+VHASOK+ArialMT"/>
      <p:regular r:id="rId17"/>
    </p:embeddedFont>
    <p:embeddedFont>
      <p:font typeface="LFSNRS+FTAFEP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36FA7-268F-4E3E-9360-6B6F7DB15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D2A4A-906A-4F25-8423-4BBBEC770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BC55D-EB5F-4933-BA92-BED5C815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7D8D6-DB78-49F3-8A11-863960A48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0298D7-580F-43CD-95B1-E2EF9444D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925CE9-1477-4B67-A4F2-01EF720A1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4496CC-8439-4470-9D28-0E772AC9B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D9161-4EA6-4B2A-AFF2-9732D76CE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4189D-0C82-4210-B54D-21F8AF57C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B2075-6644-4CE1-ABC6-5E3D85094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29B4B-B83F-4FBD-9B7A-DCAF71E58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13143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1741959"/>
            <a:ext cx="1133350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DCQDWO+MS-UIGothic"/>
                <a:cs typeface="DCQDWO+MS-UIGothic"/>
              </a:rPr>
              <a:t>家装界三大困局直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击</a:t>
            </a:r>
            <a:r>
              <a:rPr sz="5150" spc="25">
                <a:solidFill>
                  <a:srgbClr val="00AF57"/>
                </a:solidFill>
                <a:latin typeface="DCQDWO+MS-UIGothic"/>
                <a:cs typeface="DCQDWO+MS-UIGothic"/>
              </a:rPr>
              <a:t>行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业</a:t>
            </a:r>
            <a:r>
              <a:rPr sz="5150" spc="25">
                <a:solidFill>
                  <a:srgbClr val="00AF57"/>
                </a:solidFill>
                <a:latin typeface="FDJHEM+OMSINC+MicrosoftYaHei-Bold"/>
                <a:cs typeface="FDJHEM+OMSINC+MicrosoftYaHei-Bold"/>
              </a:rPr>
              <a:t>“</a:t>
            </a:r>
            <a:r>
              <a:rPr sz="5150" spc="25">
                <a:solidFill>
                  <a:srgbClr val="00AF57"/>
                </a:solidFill>
                <a:latin typeface="DCQDWO+MS-UIGothic"/>
                <a:cs typeface="DCQDWO+MS-UIGothic"/>
              </a:rPr>
              <a:t>命脉</a:t>
            </a:r>
            <a:r>
              <a:rPr sz="5150">
                <a:solidFill>
                  <a:srgbClr val="00AF57"/>
                </a:solidFill>
                <a:latin typeface="FDJHEM+OMSINC+MicrosoftYaHei-Bold"/>
                <a:cs typeface="FDJHEM+OMSINC+MicrosoftYaHei-Bold"/>
              </a:rPr>
              <a:t>”</a:t>
            </a:r>
          </a:p>
          <a:p>
            <a:pPr marL="2299969" marR="0">
              <a:lnSpc>
                <a:spcPts val="5150"/>
              </a:lnSpc>
              <a:spcBef>
                <a:spcPts val="225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DCQDWO+MS-UIGothic"/>
                <a:cs typeface="DCQDWO+MS-UIGothic"/>
              </a:rPr>
              <a:t>平台失效有木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难</a:t>
            </a:r>
            <a:r>
              <a:rPr sz="5150">
                <a:solidFill>
                  <a:srgbClr val="00AF57"/>
                </a:solidFill>
                <a:latin typeface="DCQDWO+MS-UIGothic"/>
                <a:cs typeface="DCQDWO+MS-UIGothic"/>
              </a:rPr>
              <a:t>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318" cy="24299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FPQHN+VHASOK+ArialMT"/>
                <a:cs typeface="IFPQHN+VHASOK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CQDWO+MS-UIGothic"/>
                <a:cs typeface="DCQDWO+MS-UIGothic"/>
              </a:rPr>
              <a:t>家装行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59AE93"/>
                </a:solidFill>
                <a:latin typeface="DCQDWO+MS-UIGothic"/>
                <a:cs typeface="DCQDWO+MS-UIGothic"/>
              </a:rPr>
              <a:t>的困局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FPQHN+VHASOK+ArialMT"/>
                <a:cs typeface="IFPQHN+VHASOK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CQDWO+MS-UIGothic"/>
                <a:cs typeface="DCQDWO+MS-UIGothic"/>
              </a:rPr>
              <a:t>平台失效的原因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FPQHN+VHASOK+ArialMT"/>
                <a:cs typeface="IFPQHN+VHASOK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CQDWO+MS-UIGothic"/>
                <a:cs typeface="DCQDWO+MS-UIGothic"/>
              </a:rPr>
              <a:t>解决困局的策略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FPQHN+VHASOK+ArialMT"/>
                <a:cs typeface="IFPQHN+VHASOK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DCQDWO+MS-UIGothic"/>
                <a:cs typeface="DCQDWO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DCQDWO+MS-UIGothic"/>
                <a:cs typeface="DCQDWO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441217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FPQHN+VHASOK+ArialMT"/>
                <a:cs typeface="IFPQHN+VHASOK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59AE93"/>
                </a:solidFill>
                <a:latin typeface="DCQDWO+MS-UIGothic"/>
                <a:cs typeface="DCQDWO+MS-UIGothic"/>
              </a:rPr>
              <a:t>与建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9BDAC5"/>
                </a:solidFill>
                <a:latin typeface="FDJHEM+OMSINC+MicrosoftYaHei-Bold"/>
                <a:cs typeface="FDJHEM+OMSINC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FDJHEM+OMSINC+MicrosoftYaHei-Bold"/>
                <a:cs typeface="FDJHEM+OMSIN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DCQDWO+MS-UIGothic"/>
                <a:cs typeface="DCQDWO+MS-UIGothic"/>
              </a:rPr>
              <a:t>家装行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业</a:t>
            </a:r>
            <a:r>
              <a:rPr sz="5150" spc="25">
                <a:solidFill>
                  <a:srgbClr val="00AF57"/>
                </a:solidFill>
                <a:latin typeface="DCQDWO+MS-UIGothic"/>
                <a:cs typeface="DCQDWO+MS-UIGothic"/>
              </a:rPr>
              <a:t>的困局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CQDWO+MS-UIGothic"/>
                <a:cs typeface="DCQDWO+MS-UIGothic"/>
              </a:rPr>
              <a:t>价格不透明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43785" y="1627242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价格不透明是家装行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业长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期以来存在的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，由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73785" y="1820942"/>
            <a:ext cx="1575564" cy="5291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FDJHEM+OMSINC+MicrosoftYaHei-Bold"/>
                <a:cs typeface="FDJHEM+OMSINC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62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FDJHEM+OMSINC+MicrosoftYaHei-Bold"/>
                <a:cs typeface="FDJHEM+OMSINC+MicrosoftYaHei-Bold"/>
              </a:rPr>
              <a:t>2</a:t>
            </a:r>
          </a:p>
          <a:p>
            <a:pPr marL="29844" marR="0">
              <a:lnSpc>
                <a:spcPts val="5991"/>
              </a:lnSpc>
              <a:spcBef>
                <a:spcPts val="743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FDJHEM+OMSINC+MicrosoftYaHei-Bold"/>
                <a:cs typeface="FDJHEM+OMSINC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43785" y="1970142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于信息不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称，消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者往往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以了解装修的真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43785" y="231304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成本。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43785" y="3330947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一些家装公司利用模糊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价、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藏收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等手段，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在施工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程中不断追加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致消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者承担了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超出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期的成本。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43785" y="5061958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了解决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，需要推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家装行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的价格透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明化，建立合理的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价体系，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者明明白白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59AE93"/>
                </a:solidFill>
                <a:latin typeface="DCQDWO+MS-UIGothic"/>
                <a:cs typeface="DCQDWO+MS-UIGothic"/>
              </a:rPr>
              <a:t>量参差不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65009" y="1886322"/>
            <a:ext cx="40888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由于缺乏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一的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量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准和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管机制，消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者在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家装公司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时难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以判断其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量水平，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往往只能凭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和口碑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行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93139" y="3348092"/>
            <a:ext cx="37961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家装行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涉及的工种多、材料种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繁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致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量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以保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，一些不良商家使用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劣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材料和工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，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重影响了装修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57869" y="4276463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建立完善的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量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准和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管体系是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解决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一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的关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，同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需要加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行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自律和消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者教育，提高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家装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量的</a:t>
            </a:r>
            <a:r>
              <a:rPr sz="1500">
                <a:solidFill>
                  <a:srgbClr val="0838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83800"/>
                </a:solidFill>
                <a:latin typeface="DCQDWO+MS-UIGothic"/>
                <a:cs typeface="DCQDWO+MS-UIGothic"/>
              </a:rPr>
              <a:t>知和要求。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CQDWO+MS-UIGothic"/>
                <a:cs typeface="DCQDWO+MS-UIGothic"/>
              </a:rPr>
              <a:t>售后服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59AE93"/>
                </a:solidFill>
                <a:latin typeface="DCQDWO+MS-UIGothic"/>
                <a:cs typeface="DCQDWO+MS-UIGothic"/>
              </a:rPr>
              <a:t>不到位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家装行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售后服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一直是消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者关注的重点，一些家装公司承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诺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的售后服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务难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，消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者在遇到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问题时难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以得到及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有效的解决。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售后服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不到位不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影响了消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者的使用体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还对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家装公司的声誉和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展造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成了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面影响。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家装公司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售后服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，建立完善的售后服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体系，及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解决消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者在使用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中遇到的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，提高客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意度和忠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DCQDWO+MS-UIGothic"/>
                <a:cs typeface="DCQDWO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FDJHEM+OMSINC+MicrosoftYaHei-Bold"/>
                <a:cs typeface="FDJHEM+OMSIN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DCQDWO+MS-UIGothic"/>
                <a:cs typeface="DCQDWO+MS-UIGothic"/>
              </a:rPr>
              <a:t>平台失效的原因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59AE93"/>
                </a:solidFill>
                <a:latin typeface="DCQDWO+MS-UIGothic"/>
                <a:cs typeface="DCQDWO+MS-UIGothic"/>
              </a:rPr>
              <a:t>管不力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DCQDWO+MS-UIGothic"/>
                <a:cs typeface="DCQDWO+MS-UIGothic"/>
              </a:rPr>
              <a:t>缺乏有效的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监</a:t>
            </a:r>
            <a:r>
              <a:rPr sz="2300" spc="25">
                <a:solidFill>
                  <a:srgbClr val="59AE93"/>
                </a:solidFill>
                <a:latin typeface="DCQDWO+MS-UIGothic"/>
                <a:cs typeface="DCQDWO+MS-UIGothic"/>
              </a:rPr>
              <a:t>管机制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目前家装行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缺乏有效的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管机制，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致一些不良商家和个体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在市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违规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操作，侵害消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监</a:t>
            </a:r>
            <a:r>
              <a:rPr sz="2300" spc="25">
                <a:solidFill>
                  <a:srgbClr val="59AE93"/>
                </a:solidFill>
                <a:latin typeface="DCQDWO+MS-UIGothic"/>
                <a:cs typeface="DCQDWO+MS-UIGothic"/>
              </a:rPr>
              <a:t>管力度不足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有的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管机构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家装市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管力度不足，无法有效遏制不法行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致市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秩序混乱。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监</a:t>
            </a:r>
            <a:r>
              <a:rPr sz="2300" spc="25">
                <a:solidFill>
                  <a:srgbClr val="59AE93"/>
                </a:solidFill>
                <a:latin typeface="DCQDWO+MS-UIGothic"/>
                <a:cs typeface="DCQDWO+MS-UIGothic"/>
              </a:rPr>
              <a:t>管手段落后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1323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管手段落后，缺乏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代化、信息化的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管手段，无法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家装市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实时监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控和有效管理。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CQDWO+MS-UIGothic"/>
                <a:cs typeface="DCQDWO+MS-UIGothic"/>
              </a:rPr>
              <a:t>信息不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59AE93"/>
                </a:solidFill>
                <a:latin typeface="DCQDWO+MS-UIGothic"/>
                <a:cs typeface="DCQDWO+MS-UIGothic"/>
              </a:rPr>
              <a:t>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DCQDWO+MS-UIGothic"/>
                <a:cs typeface="DCQDWO+MS-UIGothic"/>
              </a:rPr>
              <a:t>消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费</a:t>
            </a:r>
            <a:r>
              <a:rPr sz="1600">
                <a:solidFill>
                  <a:srgbClr val="59AE93"/>
                </a:solidFill>
                <a:latin typeface="DCQDWO+MS-UIGothic"/>
                <a:cs typeface="DCQDWO+MS-UIGothic"/>
              </a:rPr>
              <a:t>者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获</a:t>
            </a:r>
            <a:r>
              <a:rPr sz="1600">
                <a:solidFill>
                  <a:srgbClr val="59AE93"/>
                </a:solidFill>
                <a:latin typeface="DCQDWO+MS-UIGothic"/>
                <a:cs typeface="DCQDWO+MS-UIGothic"/>
              </a:rPr>
              <a:t>取信息渠道有限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DJHEM+OMSINC+MicrosoftYaHei-Bold"/>
                <a:cs typeface="FDJHEM+OMSINC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DJHEM+OMSINC+MicrosoftYaHei-Bold"/>
                <a:cs typeface="FDJHEM+OMSINC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DJHEM+OMSINC+MicrosoftYaHei-Bold"/>
                <a:cs typeface="FDJHEM+OMSINC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家装市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信息不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重，消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取家装信息的渠道有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限，容易被不良商家欺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骗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DCQDWO+MS-UIGothic"/>
                <a:cs typeface="DCQDWO+MS-UIGothic"/>
              </a:rPr>
              <a:t>虚假宣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1600">
                <a:solidFill>
                  <a:srgbClr val="59AE93"/>
                </a:solidFill>
                <a:latin typeface="DCQDWO+MS-UIGothic"/>
                <a:cs typeface="DCQDWO+MS-UIGothic"/>
              </a:rPr>
              <a:t>泛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一些家装公司和个体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户为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了吸引客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，采用虚假宣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手段，夸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大自身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力和施工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致消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者上当受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骗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DCQDWO+MS-UIGothic"/>
                <a:cs typeface="DCQDWO+MS-UIGothic"/>
              </a:rPr>
              <a:t>信息透明度低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家装市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缺乏信息透明度，消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者无法全面了解施工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度、材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量等情况，容易引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发纠纷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和投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DCQDWO+MS-UIGothic"/>
                <a:cs typeface="DCQDWO+MS-UIGothic"/>
              </a:rPr>
              <a:t>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59AE93"/>
                </a:solidFill>
                <a:latin typeface="DCQDWO+MS-UIGothic"/>
                <a:cs typeface="DCQDWO+MS-UIGothic"/>
              </a:rPr>
              <a:t>水平低下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55301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DCQDWO+MS-UIGothic"/>
                <a:cs typeface="DCQDWO+MS-UIGothic"/>
              </a:rPr>
              <a:t>从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59AE93"/>
                </a:solidFill>
                <a:latin typeface="DCQDWO+MS-UIGothic"/>
                <a:cs typeface="DCQDWO+MS-UIGothic"/>
              </a:rPr>
              <a:t>人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59AE93"/>
                </a:solidFill>
                <a:latin typeface="DCQDWO+MS-UIGothic"/>
                <a:cs typeface="DCQDWO+MS-UIGothic"/>
              </a:rPr>
              <a:t>素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59AE93"/>
                </a:solidFill>
                <a:latin typeface="DCQDWO+MS-UIGothic"/>
                <a:cs typeface="DCQDWO+MS-UIGothic"/>
              </a:rPr>
              <a:t>参差不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10095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家装行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参差不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齐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，一些施工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伍缺乏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技能和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致施工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以保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20147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DCQDWO+MS-UIGothic"/>
                <a:cs typeface="DCQDWO+MS-UIGothic"/>
              </a:rPr>
              <a:t>服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务质</a:t>
            </a:r>
            <a:r>
              <a:rPr sz="2300" spc="23">
                <a:solidFill>
                  <a:srgbClr val="59AE93"/>
                </a:solidFill>
                <a:latin typeface="DCQDWO+MS-UIGothic"/>
                <a:cs typeface="DCQDWO+MS-UIGothic"/>
              </a:rPr>
              <a:t>量不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稳</a:t>
            </a:r>
            <a:r>
              <a:rPr sz="2300">
                <a:solidFill>
                  <a:srgbClr val="59AE93"/>
                </a:solidFill>
                <a:latin typeface="DCQDWO+MS-UIGothic"/>
                <a:cs typeface="DCQDWO+MS-UIGothic"/>
              </a:rPr>
              <a:t>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750047"/>
            <a:ext cx="61323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由于家装施工周期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多，一些家装公司的服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量不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定，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容易出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工期延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、施工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量不符合要求等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5437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DCQDWO+MS-UIGothic"/>
                <a:cs typeface="DCQDWO+MS-UIGothic"/>
              </a:rPr>
              <a:t>售后服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300">
                <a:solidFill>
                  <a:srgbClr val="59AE93"/>
                </a:solidFill>
                <a:latin typeface="DCQDWO+MS-UIGothic"/>
                <a:cs typeface="DCQDWO+MS-UIGothic"/>
              </a:rPr>
              <a:t>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40231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一些家装公司缺乏完善的售后服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体系，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者提出的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和投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诉处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理不及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、不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致消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益受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DCQDWO+MS-UIGothic"/>
                <a:cs typeface="DCQDW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https://d.book118.com/188113143026006046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DCQDWO+MS-UIGothic</vt:lpstr>
      <vt:lpstr>SimSun</vt:lpstr>
      <vt:lpstr>FDJHEM+OMSINC+MicrosoftYaHei-Bold</vt:lpstr>
      <vt:lpstr>IFPQHN+VHASOK+ArialMT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2024-09-26T23:48:08.309</cp:lastPrinted>
  <dcterms:created xsi:type="dcterms:W3CDTF">2024-09-26T15:48:08Z</dcterms:created>
  <dcterms:modified xsi:type="dcterms:W3CDTF">2024-09-26T15:48:09Z</dcterms:modified>
</cp:coreProperties>
</file>