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olors1.xml" ContentType="application/vnd.ms-office.chartcolorstyle+xml"/>
  <Override PartName="/ppt/charts/colors2.xml" ContentType="application/vnd.ms-office.chartcolorstyle+xml"/>
  <Override PartName="/ppt/charts/colors3.xml" ContentType="application/vnd.ms-office.chartcolorstyle+xml"/>
  <Override PartName="/ppt/charts/style1.xml" ContentType="application/vnd.ms-office.chartstyle+xml"/>
  <Override PartName="/ppt/charts/style2.xml" ContentType="application/vnd.ms-office.chartstyle+xml"/>
  <Override PartName="/ppt/charts/style3.xml" ContentType="application/vnd.ms-office.chartstyle+xml"/>
  <Override PartName="/ppt/drawings/drawing1.xml" ContentType="application/vnd.openxmlformats-officedocument.drawingml.chartshap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616DA210-FB5B-4158-B5E0-FEB733F419BA}" styleName="Light Style 3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fill>
          <a:solidFill>
            <a:schemeClr val="tx1">
              <a:alpha val="20000"/>
            </a:schemeClr>
          </a:solidFill>
        </a:fill>
      </a:tcStyle>
    </a:band1H>
    <a:band1V>
      <a:tcStyle>
        <a:fill>
          <a:solidFill>
            <a:schemeClr val="tx1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fill>
          <a:solidFill>
            <a:schemeClr val="accent1">
              <a:alpha val="20000"/>
            </a:schemeClr>
          </a:solidFill>
        </a:fill>
      </a:tcStyle>
    </a:band1H>
    <a:band1V>
      <a:tcStyle>
        <a:fill>
          <a:solidFill>
            <a:schemeClr val="accent1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Relationship Id="rId2" Type="http://schemas.microsoft.com/office/2011/relationships/chartColorStyle" Target="colors1.xml" /><Relationship Id="rId3" Type="http://schemas.microsoft.com/office/2011/relationships/chartStyle" Target="style1.xml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Relationship Id="rId2" Type="http://schemas.microsoft.com/office/2011/relationships/chartColorStyle" Target="colors2.xml" /><Relationship Id="rId3" Type="http://schemas.microsoft.com/office/2011/relationships/chartStyle" Target="style2.xml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Relationship Id="rId2" Type="http://schemas.openxmlformats.org/officeDocument/2006/relationships/chartUserShapes" Target="../drawings/drawing1.xml" /><Relationship Id="rId3" Type="http://schemas.microsoft.com/office/2011/relationships/chartColorStyle" Target="colors3.xml" /><Relationship Id="rId4" Type="http://schemas.microsoft.com/office/2011/relationships/chartStyle" Target="style3.xml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zh-CN"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altLang="zh-CN" sz="2000" b="1" i="0" u="none" strike="noStrike" baseline="0"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2020</a:t>
            </a:r>
            <a:r>
              <a:rPr lang="zh-CN" altLang="zh-CN" sz="2000" b="1" i="0" u="none" strike="noStrike" baseline="0"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年</a:t>
            </a:r>
            <a:r>
              <a:rPr lang="en-US" altLang="zh-CN" sz="2000" b="1" i="0" u="none" strike="noStrike" baseline="0"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10</a:t>
            </a:r>
            <a:r>
              <a:rPr lang="zh-CN" altLang="zh-CN" sz="2000" b="1" i="0" u="none" strike="noStrike" baseline="0"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月到</a:t>
            </a:r>
            <a:r>
              <a:rPr lang="en-US" altLang="zh-CN" sz="2000" b="1" i="0" u="none" strike="noStrike" baseline="0"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2020</a:t>
            </a:r>
            <a:r>
              <a:rPr lang="zh-CN" altLang="zh-CN" sz="2000" b="1" i="0" u="none" strike="noStrike" baseline="0"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年</a:t>
            </a:r>
            <a:r>
              <a:rPr lang="en-US" altLang="zh-CN" sz="2000" b="1" i="0" u="none" strike="noStrike" baseline="0"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9</a:t>
            </a:r>
            <a:r>
              <a:rPr lang="zh-CN" altLang="zh-CN" sz="2000" b="1" i="0" u="none" strike="noStrike" baseline="0"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月急诊生化</a:t>
            </a:r>
            <a:r>
              <a:rPr lang="zh-CN" altLang="en-US" sz="2000" b="1" i="0" u="none" strike="noStrike" baseline="0"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报告份数</a:t>
            </a:r>
            <a:endParaRPr lang="zh-CN" altLang="en-US" sz="2000" b="1">
              <a:latin typeface="黑体" panose="02010609060101010101" pitchFamily="49" charset="-122"/>
              <a:ea typeface="黑体" panose="02010609060101010101" pitchFamily="49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barChart>
        <c:barDir val="col"/>
        <c:grouping val="stack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120分钟内出报告数</c:v>
                </c:pt>
              </c:strCache>
            </c:strRef>
          </c:tx>
          <c:spPr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p>
                <a:pPr>
                  <a:def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9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numRef>
              <c:f>Sheet1!$B$1:$M$1</c:f>
              <c:numCache>
                <c:formatCode>General</c:formatCode>
                <c:ptCount val="12"/>
                <c:pt idx="0">
                  <c:v>2020.1</c:v>
                </c:pt>
                <c:pt idx="1">
                  <c:v>2020.11</c:v>
                </c:pt>
                <c:pt idx="2">
                  <c:v>2020.12</c:v>
                </c:pt>
                <c:pt idx="3">
                  <c:v>2021.01</c:v>
                </c:pt>
                <c:pt idx="4">
                  <c:v>2021.02</c:v>
                </c:pt>
                <c:pt idx="5">
                  <c:v>2021.03</c:v>
                </c:pt>
                <c:pt idx="6">
                  <c:v>2021.04</c:v>
                </c:pt>
                <c:pt idx="7">
                  <c:v>2021.05</c:v>
                </c:pt>
                <c:pt idx="8">
                  <c:v>2021.06</c:v>
                </c:pt>
                <c:pt idx="9">
                  <c:v>2021.07</c:v>
                </c:pt>
                <c:pt idx="10">
                  <c:v>2021.08</c:v>
                </c:pt>
                <c:pt idx="11">
                  <c:v>2021.09</c:v>
                </c:pt>
              </c:numCache>
            </c:numRef>
          </c:cat>
          <c:val>
            <c:numRef>
              <c:f>Sheet1!$B$2:$M$2</c:f>
              <c:numCache>
                <c:formatCode>General</c:formatCode>
                <c:ptCount val="12"/>
                <c:pt idx="0">
                  <c:v>551</c:v>
                </c:pt>
                <c:pt idx="1">
                  <c:v>523</c:v>
                </c:pt>
                <c:pt idx="2">
                  <c:v>704</c:v>
                </c:pt>
                <c:pt idx="3">
                  <c:v>794</c:v>
                </c:pt>
                <c:pt idx="4">
                  <c:v>694</c:v>
                </c:pt>
                <c:pt idx="5">
                  <c:v>825</c:v>
                </c:pt>
                <c:pt idx="6">
                  <c:v>928</c:v>
                </c:pt>
                <c:pt idx="7">
                  <c:v>989</c:v>
                </c:pt>
                <c:pt idx="8">
                  <c:v>1416</c:v>
                </c:pt>
                <c:pt idx="9">
                  <c:v>1048</c:v>
                </c:pt>
                <c:pt idx="10">
                  <c:v>922</c:v>
                </c:pt>
                <c:pt idx="11">
                  <c:v>1790</c:v>
                </c:pt>
              </c:numCache>
            </c:numRef>
          </c:val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&gt;120分钟出报告数</c:v>
                </c:pt>
              </c:strCache>
            </c:strRef>
          </c:tx>
          <c:spPr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p>
                <a:pPr>
                  <a:def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9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numRef>
              <c:f>Sheet1!$B$1:$M$1</c:f>
              <c:numCache>
                <c:formatCode>General</c:formatCode>
                <c:ptCount val="12"/>
                <c:pt idx="0">
                  <c:v>2020.1</c:v>
                </c:pt>
                <c:pt idx="1">
                  <c:v>2020.11</c:v>
                </c:pt>
                <c:pt idx="2">
                  <c:v>2020.12</c:v>
                </c:pt>
                <c:pt idx="3">
                  <c:v>2021.01</c:v>
                </c:pt>
                <c:pt idx="4">
                  <c:v>2021.02</c:v>
                </c:pt>
                <c:pt idx="5">
                  <c:v>2021.03</c:v>
                </c:pt>
                <c:pt idx="6">
                  <c:v>2021.04</c:v>
                </c:pt>
                <c:pt idx="7">
                  <c:v>2021.05</c:v>
                </c:pt>
                <c:pt idx="8">
                  <c:v>2021.06</c:v>
                </c:pt>
                <c:pt idx="9">
                  <c:v>2021.07</c:v>
                </c:pt>
                <c:pt idx="10">
                  <c:v>2021.08</c:v>
                </c:pt>
                <c:pt idx="11">
                  <c:v>2021.09</c:v>
                </c:pt>
              </c:numCache>
            </c:numRef>
          </c:cat>
          <c:val>
            <c:numRef>
              <c:f>Sheet1!$B$3:$M$3</c:f>
              <c:numCache>
                <c:formatCode>General</c:formatCode>
                <c:ptCount val="12"/>
                <c:pt idx="0">
                  <c:v>21</c:v>
                </c:pt>
                <c:pt idx="1">
                  <c:v>23</c:v>
                </c:pt>
                <c:pt idx="2">
                  <c:v>39</c:v>
                </c:pt>
                <c:pt idx="3">
                  <c:v>38</c:v>
                </c:pt>
                <c:pt idx="4">
                  <c:v>38</c:v>
                </c:pt>
                <c:pt idx="5">
                  <c:v>39</c:v>
                </c:pt>
                <c:pt idx="6">
                  <c:v>44</c:v>
                </c:pt>
                <c:pt idx="7">
                  <c:v>37</c:v>
                </c:pt>
                <c:pt idx="8">
                  <c:v>50</c:v>
                </c:pt>
                <c:pt idx="9">
                  <c:v>27</c:v>
                </c:pt>
                <c:pt idx="10">
                  <c:v>34</c:v>
                </c:pt>
                <c:pt idx="11">
                  <c:v>50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/>
        <c:overlap val="100"/>
        <c:axId val="302383007"/>
        <c:axId val="302371359"/>
      </c:barChart>
      <c:catAx>
        <c:axId val="302383007"/>
        <c:scaling>
          <c:orientation/>
        </c:scaling>
        <c:delete val="0"/>
        <c:axPos val="b"/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302371359"/>
        <c:crosses val="autoZero"/>
        <c:auto val="0"/>
        <c:lblAlgn val="ctr"/>
        <c:lblOffset/>
        <c:noMultiLvlLbl val="0"/>
      </c:catAx>
      <c:valAx>
        <c:axId val="302371359"/>
        <c:scaling>
          <c:orientation/>
        </c:scaling>
        <c:delete val="1"/>
        <c:axPos val="l"/>
        <c:numFmt formatCode="General" sourceLinked="1"/>
        <c:majorTickMark val="none"/>
        <c:minorTickMark val="none"/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302383007"/>
        <c:crossBetween val="between"/>
      </c:valAx>
      <c:spPr>
        <a:noFill/>
        <a:ln w="25400"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p>
          <a:pPr>
            <a:defRPr lang="zh-CN" sz="14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4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zh-CN" sz="132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120</a:t>
            </a:r>
            <a:r>
              <a:rPr 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分钟达标率</a:t>
            </a:r>
            <a:endParaRPr lang="zh-CN" sz="2000" b="1">
              <a:latin typeface="黑体" panose="02010609060101010101" pitchFamily="49" charset="-122"/>
              <a:ea typeface="黑体" panose="02010609060101010101" pitchFamily="49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ineChart>
        <c:grouping/>
        <c:varyColors val="0"/>
        <c:ser>
          <c:idx val="0"/>
          <c:order val="0"/>
          <c:tx>
            <c:strRef>
              <c:f>Sheet1!$A$6</c:f>
              <c:strCache>
                <c:ptCount val="1"/>
                <c:pt idx="0">
                  <c:v>120分钟达标率%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Sheet1!$B$5:$M$5</c:f>
              <c:numCache>
                <c:formatCode>General</c:formatCode>
                <c:ptCount val="12"/>
                <c:pt idx="0">
                  <c:v>2020.1</c:v>
                </c:pt>
                <c:pt idx="1">
                  <c:v>2020.11</c:v>
                </c:pt>
                <c:pt idx="2">
                  <c:v>2020.12</c:v>
                </c:pt>
                <c:pt idx="3">
                  <c:v>2021.01</c:v>
                </c:pt>
                <c:pt idx="4">
                  <c:v>2021.02</c:v>
                </c:pt>
                <c:pt idx="5">
                  <c:v>2021.03</c:v>
                </c:pt>
                <c:pt idx="6">
                  <c:v>2021.04</c:v>
                </c:pt>
                <c:pt idx="7">
                  <c:v>2021.05</c:v>
                </c:pt>
                <c:pt idx="8">
                  <c:v>2021.06</c:v>
                </c:pt>
                <c:pt idx="9">
                  <c:v>2021.07</c:v>
                </c:pt>
                <c:pt idx="10">
                  <c:v>2021.08</c:v>
                </c:pt>
                <c:pt idx="11">
                  <c:v>2021.09</c:v>
                </c:pt>
              </c:numCache>
            </c:numRef>
          </c:cat>
          <c:val>
            <c:numRef>
              <c:f>Sheet1!$B$6:$M$6</c:f>
              <c:numCache>
                <c:formatCode>0.00%</c:formatCode>
                <c:ptCount val="12"/>
                <c:pt idx="0">
                  <c:v>0.9632</c:v>
                </c:pt>
                <c:pt idx="1">
                  <c:v>0.9578</c:v>
                </c:pt>
                <c:pt idx="2">
                  <c:v>0.9475</c:v>
                </c:pt>
                <c:pt idx="3">
                  <c:v>0.9543</c:v>
                </c:pt>
                <c:pt idx="4">
                  <c:v>0.9554</c:v>
                </c:pt>
                <c:pt idx="5">
                  <c:v>0.9548</c:v>
                </c:pt>
                <c:pt idx="6">
                  <c:v>0.9547</c:v>
                </c:pt>
                <c:pt idx="7">
                  <c:v>0.9649</c:v>
                </c:pt>
                <c:pt idx="8">
                  <c:v>0.9658</c:v>
                </c:pt>
                <c:pt idx="9">
                  <c:v>0.9748</c:v>
                </c:pt>
                <c:pt idx="10">
                  <c:v>0.9644</c:v>
                </c:pt>
                <c:pt idx="11">
                  <c:v>0.9728</c:v>
                </c:pt>
              </c:numCache>
            </c:numRef>
          </c:val>
          <c:smooth val="0"/>
        </c:ser>
        <c:ser>
          <c:idx val="1"/>
          <c:order val="1"/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Sheet1!$B$5:$M$5</c:f>
              <c:numCache>
                <c:formatCode>General</c:formatCode>
                <c:ptCount val="12"/>
                <c:pt idx="0">
                  <c:v>2020.1</c:v>
                </c:pt>
                <c:pt idx="1">
                  <c:v>2020.11</c:v>
                </c:pt>
                <c:pt idx="2">
                  <c:v>2020.12</c:v>
                </c:pt>
                <c:pt idx="3">
                  <c:v>2021.01</c:v>
                </c:pt>
                <c:pt idx="4">
                  <c:v>2021.02</c:v>
                </c:pt>
                <c:pt idx="5">
                  <c:v>2021.03</c:v>
                </c:pt>
                <c:pt idx="6">
                  <c:v>2021.04</c:v>
                </c:pt>
                <c:pt idx="7">
                  <c:v>2021.05</c:v>
                </c:pt>
                <c:pt idx="8">
                  <c:v>2021.06</c:v>
                </c:pt>
                <c:pt idx="9">
                  <c:v>2021.07</c:v>
                </c:pt>
                <c:pt idx="10">
                  <c:v>2021.08</c:v>
                </c:pt>
                <c:pt idx="11">
                  <c:v>2021.09</c:v>
                </c:pt>
              </c:numCache>
            </c:numRef>
          </c:cat>
          <c:val>
            <c:numRef>
              <c:f>Sheet1!$B$7:$M$7</c:f>
              <c:numCache>
                <c:formatCode>0.00%</c:formatCode>
                <c:ptCount val="12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302372191"/>
        <c:axId val="302375103"/>
      </c:lineChart>
      <c:catAx>
        <c:axId val="302372191"/>
        <c:scaling>
          <c:orientation/>
        </c:scaling>
        <c:delete val="0"/>
        <c:axPos val="b"/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p>
            <a:pPr>
              <a:defRPr lang="zh-CN" sz="11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1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302375103"/>
        <c:crosses val="autoZero"/>
        <c:auto val="0"/>
        <c:lblAlgn val="ctr"/>
        <c:lblOffset/>
        <c:noMultiLvlLbl val="0"/>
      </c:catAx>
      <c:valAx>
        <c:axId val="302375103"/>
        <c:scaling>
          <c:orientation/>
          <c:max val="1"/>
        </c:scaling>
        <c:delete val="0"/>
        <c:axPos val="l"/>
        <c:numFmt formatCode="0.00%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p>
            <a:pPr>
              <a:defRPr lang="zh-CN" sz="11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1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30237219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1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p>
          <a:pPr>
            <a:defRPr lang="zh-CN" sz="16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6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p>
      <a:pPr>
        <a:defRPr lang="zh-CN" sz="1100" smtId="4294967295"/>
      </a:pPr>
      <a:endParaRPr lang="zh-CN" sz="1100" smtId="4294967295"/>
    </a:p>
  </c:txPr>
  <c:externalData r:id="rId1">
    <c:autoUpdate val="0"/>
  </c:externalData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zh-CN" sz="16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pPr>
            <a:r>
              <a:rPr lang="zh-CN" altLang="zh-CN" sz="1600" b="1" i="0" u="none" strike="noStrike" baseline="0"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原因分析</a:t>
            </a:r>
            <a:endParaRPr lang="zh-CN" altLang="en-US" sz="1600">
              <a:latin typeface="黑体" panose="02010609060101010101" pitchFamily="49" charset="-122"/>
              <a:ea typeface="黑体" panose="02010609060101010101" pitchFamily="49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得分</c:v>
                </c:pt>
              </c:strCache>
            </c:strRef>
          </c:tx>
          <c:spPr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accent1"/>
              </a:solidFill>
            </a:ln>
            <a:effectLst/>
          </c:spPr>
          <c:invertIfNegative val="0"/>
          <c:cat>
            <c:strRef>
              <c:f>Sheet1!$A$2:$A$8</c:f>
              <c:strCache>
                <c:ptCount val="7"/>
                <c:pt idx="0">
                  <c:v>标本规范化处理</c:v>
                </c:pt>
                <c:pt idx="1">
                  <c:v>仪器识别条码问题</c:v>
                </c:pt>
                <c:pt idx="2">
                  <c:v>仪器故障</c:v>
                </c:pt>
                <c:pt idx="3">
                  <c:v>未贴急诊标识</c:v>
                </c:pt>
                <c:pt idx="4">
                  <c:v>人员同时兼顾双岗位</c:v>
                </c:pt>
                <c:pt idx="5">
                  <c:v>标本溶血或凝固、量少</c:v>
                </c:pt>
                <c:pt idx="6">
                  <c:v>急诊项目管理制度未完善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26</c:v>
                </c:pt>
                <c:pt idx="1">
                  <c:v>17</c:v>
                </c:pt>
                <c:pt idx="2">
                  <c:v>14</c:v>
                </c:pt>
                <c:pt idx="3">
                  <c:v>7</c:v>
                </c:pt>
                <c:pt idx="4">
                  <c:v>5</c:v>
                </c:pt>
                <c:pt idx="5">
                  <c:v>4</c:v>
                </c:pt>
                <c:pt idx="6">
                  <c:v>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0"/>
        <c:overlap val="-27"/>
        <c:axId val="1820767552"/>
        <c:axId val="1820769632"/>
      </c:barChart>
      <c:lineChart>
        <c:grouping/>
        <c:varyColors val="0"/>
        <c:ser>
          <c:idx val="1"/>
          <c:order val="1"/>
          <c:tx>
            <c:strRef>
              <c:f>Sheet1!$D$1</c:f>
              <c:strCache>
                <c:ptCount val="1"/>
                <c:pt idx="0">
                  <c:v>累计比</c:v>
                </c:pt>
              </c:strCache>
            </c:strRef>
          </c:tx>
          <c:spPr>
            <a:ln w="22225" cap="rnd">
              <a:solidFill>
                <a:schemeClr val="accent5">
                  <a:lumMod val="75000"/>
                </a:schemeClr>
              </a:solidFill>
              <a:round/>
            </a:ln>
            <a:effectLst/>
          </c:spPr>
          <c:marker>
            <c:symbol val="none"/>
          </c:marker>
          <c:cat>
            <c:strRef>
              <c:f>Sheet1!$A$2:$A$8</c:f>
              <c:strCache>
                <c:ptCount val="7"/>
                <c:pt idx="0">
                  <c:v>标本规范化处理</c:v>
                </c:pt>
                <c:pt idx="1">
                  <c:v>仪器识别条码问题</c:v>
                </c:pt>
                <c:pt idx="2">
                  <c:v>仪器故障</c:v>
                </c:pt>
                <c:pt idx="3">
                  <c:v>未贴急诊标识</c:v>
                </c:pt>
                <c:pt idx="4">
                  <c:v>人员同时兼顾双岗位</c:v>
                </c:pt>
                <c:pt idx="5">
                  <c:v>标本溶血或凝固、量少</c:v>
                </c:pt>
                <c:pt idx="6">
                  <c:v>急诊项目管理制度未完善</c:v>
                </c:pt>
              </c:strCache>
            </c:strRef>
          </c:cat>
          <c:val>
            <c:numRef>
              <c:f>Sheet1!$D$1:$D$8</c:f>
              <c:numCache>
                <c:formatCode>General</c:formatCode>
                <c:ptCount val="8"/>
                <c:pt idx="0">
                  <c:v>0</c:v>
                </c:pt>
                <c:pt idx="1">
                  <c:v>0.346666666666667</c:v>
                </c:pt>
                <c:pt idx="2">
                  <c:v>0.573333333333333</c:v>
                </c:pt>
                <c:pt idx="3">
                  <c:v>0.76</c:v>
                </c:pt>
                <c:pt idx="4">
                  <c:v>0.853333333333333</c:v>
                </c:pt>
                <c:pt idx="5">
                  <c:v>0.92</c:v>
                </c:pt>
                <c:pt idx="6">
                  <c:v>0.973333333333333</c:v>
                </c:pt>
                <c:pt idx="7">
                  <c:v>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1820767968"/>
        <c:axId val="1820772128"/>
      </c:lineChart>
      <c:catAx>
        <c:axId val="1820767552"/>
        <c:scaling>
          <c:orientation/>
        </c:scaling>
        <c:delete val="0"/>
        <c:axPos val="b"/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c:txPr>
        <c:crossAx val="1820769632"/>
        <c:crosses val="autoZero"/>
        <c:auto val="0"/>
        <c:lblAlgn val="ctr"/>
        <c:lblOffset/>
        <c:noMultiLvlLbl val="0"/>
      </c:catAx>
      <c:valAx>
        <c:axId val="1820769632"/>
        <c:scaling>
          <c:orientation/>
          <c:max val="30"/>
          <c:min val="0"/>
        </c:scaling>
        <c:delete val="0"/>
        <c:axPos val="l"/>
        <c:numFmt formatCode="General" sourceLinked="1"/>
        <c:majorTickMark val="none"/>
        <c:minorTickMark val="none"/>
        <c:spPr>
          <a:noFill/>
          <a:ln>
            <a:solidFill>
              <a:schemeClr val="accent5">
                <a:lumMod val="75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1820767552"/>
        <c:crosses val="autoZero"/>
        <c:crossBetween val="between"/>
      </c:valAx>
      <c:valAx>
        <c:axId val="1820772128"/>
        <c:scaling>
          <c:orientation/>
          <c:max val="1"/>
        </c:scaling>
        <c:delete val="0"/>
        <c:axPos val="r"/>
        <c:numFmt formatCode="0%" sourceLinked="0"/>
        <c:majorTickMark val="out"/>
        <c:minorTickMark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1820767968"/>
        <c:crosses val="max"/>
        <c:crossBetween val="midCat"/>
      </c:valAx>
      <c:catAx>
        <c:axId val="1820767968"/>
        <c:scaling>
          <c:orientation/>
        </c:scaling>
        <c:delete val="0"/>
        <c:axPos val="t"/>
        <c:numFmt formatCode="General" sourceLinked="1"/>
        <c:majorTickMark val="out"/>
        <c:minorTickMark val="none"/>
        <c:tickLblPos val="none"/>
        <c:spPr>
          <a:noFill/>
          <a:ln w="9525" cap="flat" cmpd="sng" algn="ctr">
            <a:noFill/>
            <a:round/>
          </a:ln>
          <a:effectLst/>
        </c:spPr>
        <c:txPr>
          <a:bodyPr rot="-60000000" spcFirstLastPara="1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1820772128"/>
        <c:crosses val="max"/>
        <c:auto val="0"/>
        <c:lblAlgn val="ctr"/>
        <c:lblOffset/>
        <c:noMultiLvlLbl val="0"/>
      </c:cat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  <c:userShapes r:id="rId2"/>
</c:chartSpace>
</file>

<file path=ppt/charts/colors1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a="http://schemas.openxmlformats.org/drawingml/2006/main" xmlns:r="http://schemas.openxmlformats.org/officeDocument/2006/relationships" xmlns:cs="http://schemas.microsoft.com/office/drawing/2012/chartStyle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a="http://schemas.openxmlformats.org/drawingml/2006/main" xmlns:r="http://schemas.openxmlformats.org/officeDocument/2006/relationships" xmlns:cs="http://schemas.microsoft.com/office/drawing/2012/chartStyle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drawing1.xml><?xml version="1.0" encoding="utf-8"?>
<c:userShapes xmlns:cdr="http://schemas.openxmlformats.org/drawingml/2006/chartDrawing"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c="http://schemas.openxmlformats.org/drawingml/2006/chart">
  <cdr:relSizeAnchor>
    <cdr:from>
      <cdr:x>0.51914</cdr:x>
      <cdr:y>0.21773</cdr:y>
    </cdr:from>
    <cdr:to>
      <cdr:x>0.51914</cdr:x>
      <cdr:y>0.66089</cdr:y>
    </cdr:to>
    <cdr:sp>
      <cdr:nvSpPr>
        <cdr:cNvPr id="2" name="直接连接符 1"/>
        <cdr:cNvSpPr/>
      </cdr:nvSpPr>
      <cdr:spPr>
        <a:xfrm flipH="1">
          <a:off x="3916934" y="1003173"/>
          <a:ext cx="0" cy="2041906"/>
        </a:xfrm>
        <a:prstGeom prst="line">
          <a:avLst/>
        </a:prstGeom>
        <a:ln w="57150">
          <a:solidFill>
            <a:schemeClr val="accent2">
              <a:lumMod val="60000"/>
              <a:lumOff val="40000"/>
            </a:schemeClr>
          </a:solidFill>
          <a:prstDash val="dash"/>
        </a:ln>
      </cdr:spPr>
      <c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cdr:style>
      <cdr:txBody>
        <a:bodyPr/>
        <a:lstStyle/>
        <a:p/>
      </cdr:txBody>
    </cdr:sp>
  </cdr:relSizeAnchor>
</c:userShape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5AA2BD-D9F0-4D3C-ADDF-A7FBAC57B6F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DACB64-87EF-4F71-AB23-995643D0E029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DACB64-87EF-4F71-AB23-995643D0E029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56F87-64AF-4D57-BE1A-BE8D0CC7C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4F02A-9378-4C20-A118-A3973A4FF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8A78E-5796-4025-A812-BFABF8CFC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93569-0CA1-48A8-9DB8-2F9788BBC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AAFFE3-85DF-446E-9E58-D15960A50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4F8B52-7008-4BBA-B1A5-0BEB8CAA4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6CBD7F-8722-42AD-B277-32DA305B2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862AD-283C-469D-9916-071BA7426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AAA56-B807-43DD-ABB9-3D2B33250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DA787-E8A9-4587-B922-75B89DFA3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9B6FD-32A5-440F-BA7C-0FE0D089A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1054-18FD-4463-ADD1-186251E58C0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1F067-477D-4B8D-B20B-2F6ED959D39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1054-18FD-4463-ADD1-186251E58C0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1F067-477D-4B8D-B20B-2F6ED959D39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1054-18FD-4463-ADD1-186251E58C0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1F067-477D-4B8D-B20B-2F6ED959D39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1054-18FD-4463-ADD1-186251E58C0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1F067-477D-4B8D-B20B-2F6ED959D39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1054-18FD-4463-ADD1-186251E58C0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1F067-477D-4B8D-B20B-2F6ED959D39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1054-18FD-4463-ADD1-186251E58C0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1F067-477D-4B8D-B20B-2F6ED959D39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1054-18FD-4463-ADD1-186251E58C0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1F067-477D-4B8D-B20B-2F6ED959D39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1054-18FD-4463-ADD1-186251E58C0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1F067-477D-4B8D-B20B-2F6ED959D39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1054-18FD-4463-ADD1-186251E58C0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1F067-477D-4B8D-B20B-2F6ED959D39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1054-18FD-4463-ADD1-186251E58C0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1F067-477D-4B8D-B20B-2F6ED959D39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1054-18FD-4463-ADD1-186251E58C0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1F067-477D-4B8D-B20B-2F6ED959D39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2E61054-18FD-4463-ADD1-186251E58C0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91F067-477D-4B8D-B20B-2F6ED959D392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3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1.png" /><Relationship Id="rId7" Type="http://schemas.openxmlformats.org/officeDocument/2006/relationships/tags" Target="../tags/tag5.xml" /><Relationship Id="rId8" Type="http://schemas.openxmlformats.org/officeDocument/2006/relationships/image" Target="../media/image2.png" /><Relationship Id="rId9" Type="http://schemas.openxmlformats.org/officeDocument/2006/relationships/tags" Target="../tags/tag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.xml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3.xml" /><Relationship Id="rId3" Type="http://schemas.openxmlformats.org/officeDocument/2006/relationships/image" Target="../media/image6.pn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2300311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PA_矩形 3"/>
          <p:cNvSpPr/>
          <p:nvPr>
            <p:custDataLst>
              <p:tags r:id="rId2"/>
            </p:custDataLst>
          </p:nvPr>
        </p:nvSpPr>
        <p:spPr>
          <a:xfrm>
            <a:off x="494514" y="3238101"/>
            <a:ext cx="8802410" cy="95410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600" b="1">
                <a:solidFill>
                  <a:schemeClr val="accent1">
                    <a:lumMod val="75000"/>
                  </a:schemeClr>
                </a:solidFill>
              </a:rPr>
              <a:t>降低急诊生化室内周转时间</a:t>
            </a:r>
            <a:endParaRPr lang="zh-CN" altLang="en-US" sz="5600" b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Oval 10"/>
          <p:cNvSpPr/>
          <p:nvPr/>
        </p:nvSpPr>
        <p:spPr>
          <a:xfrm>
            <a:off x="656774" y="1177290"/>
            <a:ext cx="1916810" cy="1910288"/>
          </a:xfrm>
          <a:prstGeom prst="ellipse">
            <a:avLst/>
          </a:prstGeom>
          <a:noFill/>
          <a:ln>
            <a:solidFill>
              <a:srgbClr val="595959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>
              <a:latin typeface="Impact" panose="020b0806030902050204" pitchFamily="34" charset="0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784733" y="1303140"/>
            <a:ext cx="1660892" cy="1658588"/>
            <a:chOff x="1032570" y="681060"/>
            <a:chExt cx="2003112" cy="2007162"/>
          </a:xfrm>
        </p:grpSpPr>
        <p:grpSp>
          <p:nvGrpSpPr>
            <p:cNvPr id="7" name="组合 79"/>
            <p:cNvGrpSpPr/>
            <p:nvPr/>
          </p:nvGrpSpPr>
          <p:grpSpPr>
            <a:xfrm>
              <a:off x="1032570" y="681060"/>
              <a:ext cx="2003112" cy="2007162"/>
              <a:chOff x="6379729" y="2488774"/>
              <a:chExt cx="2513016" cy="2513016"/>
            </a:xfrm>
          </p:grpSpPr>
          <p:sp>
            <p:nvSpPr>
              <p:cNvPr id="9" name="任意多边形 82"/>
              <p:cNvSpPr/>
              <p:nvPr/>
            </p:nvSpPr>
            <p:spPr>
              <a:xfrm rot="3738964">
                <a:off x="6379729" y="2488774"/>
                <a:ext cx="2513016" cy="2513016"/>
              </a:xfrm>
              <a:custGeom>
                <a:gdLst>
                  <a:gd name="connsiteX0" fmla="*/ 0 w 1800200"/>
                  <a:gd name="connsiteY0" fmla="*/ 900100 h 1800200"/>
                  <a:gd name="connsiteX1" fmla="*/ 263634 w 1800200"/>
                  <a:gd name="connsiteY1" fmla="*/ 263633 h 1800200"/>
                  <a:gd name="connsiteX2" fmla="*/ 900101 w 1800200"/>
                  <a:gd name="connsiteY2" fmla="*/ 1 h 1800200"/>
                  <a:gd name="connsiteX3" fmla="*/ 1536568 w 1800200"/>
                  <a:gd name="connsiteY3" fmla="*/ 263635 h 1800200"/>
                  <a:gd name="connsiteX4" fmla="*/ 1800200 w 1800200"/>
                  <a:gd name="connsiteY4" fmla="*/ 900102 h 1800200"/>
                  <a:gd name="connsiteX5" fmla="*/ 1536567 w 1800200"/>
                  <a:gd name="connsiteY5" fmla="*/ 1536569 h 1800200"/>
                  <a:gd name="connsiteX6" fmla="*/ 900100 w 1800200"/>
                  <a:gd name="connsiteY6" fmla="*/ 1800202 h 1800200"/>
                  <a:gd name="connsiteX7" fmla="*/ 263633 w 1800200"/>
                  <a:gd name="connsiteY7" fmla="*/ 1536568 h 1800200"/>
                  <a:gd name="connsiteX8" fmla="*/ 0 w 1800200"/>
                  <a:gd name="connsiteY8" fmla="*/ 900101 h 1800200"/>
                  <a:gd name="connsiteX9" fmla="*/ 0 w 1800200"/>
                  <a:gd name="connsiteY9" fmla="*/ 900100 h 180020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800200" h="1800200">
                    <a:moveTo>
                      <a:pt x="0" y="900100"/>
                    </a:moveTo>
                    <a:cubicBezTo>
                      <a:pt x="0" y="661379"/>
                      <a:pt x="94832" y="432435"/>
                      <a:pt x="263634" y="263633"/>
                    </a:cubicBezTo>
                    <a:cubicBezTo>
                      <a:pt x="432436" y="94832"/>
                      <a:pt x="661380" y="0"/>
                      <a:pt x="900101" y="1"/>
                    </a:cubicBezTo>
                    <a:cubicBezTo>
                      <a:pt x="1138822" y="1"/>
                      <a:pt x="1367766" y="94833"/>
                      <a:pt x="1536568" y="263635"/>
                    </a:cubicBezTo>
                    <a:cubicBezTo>
                      <a:pt x="1705369" y="432437"/>
                      <a:pt x="1800201" y="661381"/>
                      <a:pt x="1800200" y="900102"/>
                    </a:cubicBezTo>
                    <a:cubicBezTo>
                      <a:pt x="1800200" y="1138823"/>
                      <a:pt x="1705368" y="1367767"/>
                      <a:pt x="1536567" y="1536569"/>
                    </a:cubicBezTo>
                    <a:cubicBezTo>
                      <a:pt x="1367765" y="1705371"/>
                      <a:pt x="1138821" y="1800202"/>
                      <a:pt x="900100" y="1800202"/>
                    </a:cubicBezTo>
                    <a:cubicBezTo>
                      <a:pt x="661379" y="1800202"/>
                      <a:pt x="432435" y="1705370"/>
                      <a:pt x="263633" y="1536568"/>
                    </a:cubicBezTo>
                    <a:cubicBezTo>
                      <a:pt x="94832" y="1367766"/>
                      <a:pt x="0" y="1138822"/>
                      <a:pt x="0" y="900101"/>
                    </a:cubicBezTo>
                    <a:lnTo>
                      <a:pt x="0" y="900100"/>
                    </a:lnTo>
                    <a:close/>
                  </a:path>
                </a:pathLst>
              </a:custGeom>
              <a:gradFill flip="none" rotWithShape="1">
                <a:gsLst>
                  <a:gs pos="17000">
                    <a:srgbClr val="FFFFFF"/>
                  </a:gs>
                  <a:gs pos="88000">
                    <a:srgbClr val="FFFFFF">
                      <a:lumMod val="72000"/>
                    </a:srgbClr>
                  </a:gs>
                </a:gsLst>
                <a:lin ang="2700000" scaled="1"/>
              </a:gradFill>
              <a:ln w="25400" cap="flat" cmpd="sng" algn="ctr">
                <a:noFill/>
                <a:prstDash val="solid"/>
              </a:ln>
              <a:effectLst>
                <a:outerShdw blurRad="127000" dist="63500" dir="7380000" sx="102000" sy="102000" algn="tr" rotWithShape="0">
                  <a:prstClr val="black">
                    <a:alpha val="39000"/>
                  </a:prstClr>
                </a:outerShdw>
              </a:effec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Impact" panose="020b0806030902050204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10" name="任意多边形 83"/>
              <p:cNvSpPr/>
              <p:nvPr/>
            </p:nvSpPr>
            <p:spPr>
              <a:xfrm rot="16377237">
                <a:off x="6409518" y="2506880"/>
                <a:ext cx="2476803" cy="2476800"/>
              </a:xfrm>
              <a:custGeom>
                <a:gdLst>
                  <a:gd name="connsiteX0" fmla="*/ 0 w 1800200"/>
                  <a:gd name="connsiteY0" fmla="*/ 900100 h 1800200"/>
                  <a:gd name="connsiteX1" fmla="*/ 263634 w 1800200"/>
                  <a:gd name="connsiteY1" fmla="*/ 263633 h 1800200"/>
                  <a:gd name="connsiteX2" fmla="*/ 900101 w 1800200"/>
                  <a:gd name="connsiteY2" fmla="*/ 1 h 1800200"/>
                  <a:gd name="connsiteX3" fmla="*/ 1536568 w 1800200"/>
                  <a:gd name="connsiteY3" fmla="*/ 263635 h 1800200"/>
                  <a:gd name="connsiteX4" fmla="*/ 1800200 w 1800200"/>
                  <a:gd name="connsiteY4" fmla="*/ 900102 h 1800200"/>
                  <a:gd name="connsiteX5" fmla="*/ 1536567 w 1800200"/>
                  <a:gd name="connsiteY5" fmla="*/ 1536569 h 1800200"/>
                  <a:gd name="connsiteX6" fmla="*/ 900100 w 1800200"/>
                  <a:gd name="connsiteY6" fmla="*/ 1800202 h 1800200"/>
                  <a:gd name="connsiteX7" fmla="*/ 263633 w 1800200"/>
                  <a:gd name="connsiteY7" fmla="*/ 1536568 h 1800200"/>
                  <a:gd name="connsiteX8" fmla="*/ 0 w 1800200"/>
                  <a:gd name="connsiteY8" fmla="*/ 900101 h 1800200"/>
                  <a:gd name="connsiteX9" fmla="*/ 0 w 1800200"/>
                  <a:gd name="connsiteY9" fmla="*/ 900100 h 180020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800200" h="1800200">
                    <a:moveTo>
                      <a:pt x="0" y="900100"/>
                    </a:moveTo>
                    <a:cubicBezTo>
                      <a:pt x="0" y="661379"/>
                      <a:pt x="94832" y="432435"/>
                      <a:pt x="263634" y="263633"/>
                    </a:cubicBezTo>
                    <a:cubicBezTo>
                      <a:pt x="432436" y="94832"/>
                      <a:pt x="661380" y="0"/>
                      <a:pt x="900101" y="1"/>
                    </a:cubicBezTo>
                    <a:cubicBezTo>
                      <a:pt x="1138822" y="1"/>
                      <a:pt x="1367766" y="94833"/>
                      <a:pt x="1536568" y="263635"/>
                    </a:cubicBezTo>
                    <a:cubicBezTo>
                      <a:pt x="1705369" y="432437"/>
                      <a:pt x="1800201" y="661381"/>
                      <a:pt x="1800200" y="900102"/>
                    </a:cubicBezTo>
                    <a:cubicBezTo>
                      <a:pt x="1800200" y="1138823"/>
                      <a:pt x="1705368" y="1367767"/>
                      <a:pt x="1536567" y="1536569"/>
                    </a:cubicBezTo>
                    <a:cubicBezTo>
                      <a:pt x="1367765" y="1705371"/>
                      <a:pt x="1138821" y="1800202"/>
                      <a:pt x="900100" y="1800202"/>
                    </a:cubicBezTo>
                    <a:cubicBezTo>
                      <a:pt x="661379" y="1800202"/>
                      <a:pt x="432435" y="1705370"/>
                      <a:pt x="263633" y="1536568"/>
                    </a:cubicBezTo>
                    <a:cubicBezTo>
                      <a:pt x="94832" y="1367766"/>
                      <a:pt x="0" y="1138822"/>
                      <a:pt x="0" y="900101"/>
                    </a:cubicBezTo>
                    <a:lnTo>
                      <a:pt x="0" y="900100"/>
                    </a:lnTo>
                    <a:close/>
                  </a:path>
                </a:pathLst>
              </a:custGeom>
              <a:gradFill flip="none" rotWithShape="1">
                <a:gsLst>
                  <a:gs pos="29000">
                    <a:srgbClr val="FFFFFF"/>
                  </a:gs>
                  <a:gs pos="98000">
                    <a:srgbClr val="FFFFFF">
                      <a:lumMod val="75000"/>
                    </a:srgbClr>
                  </a:gs>
                </a:gsLst>
                <a:lin ang="2700000" scaled="1"/>
              </a:gradFill>
              <a:ln w="25400" cap="flat" cmpd="sng" algn="ctr">
                <a:noFill/>
                <a:prstDash val="solid"/>
              </a:ln>
              <a:effectLst>
                <a:softEdge rad="0"/>
              </a:effec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Impact" panose="020b0806030902050204" pitchFamily="34" charset="0"/>
                </a:endParaRPr>
              </a:p>
            </p:txBody>
          </p:sp>
        </p:grpSp>
        <p:sp>
          <p:nvSpPr>
            <p:cNvPr id="8" name="椭圆 80"/>
            <p:cNvSpPr/>
            <p:nvPr/>
          </p:nvSpPr>
          <p:spPr bwMode="auto">
            <a:xfrm>
              <a:off x="1188372" y="837173"/>
              <a:ext cx="1691508" cy="1694936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>
              <a:innerShdw blurRad="63500" dist="25400" dir="18660000">
                <a:prstClr val="black">
                  <a:alpha val="35000"/>
                </a:prstClr>
              </a:inn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R="0" lvl="0" indent="0" algn="ctr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9600" kern="0">
                  <a:solidFill>
                    <a:srgbClr val="FFFFFF"/>
                  </a:solidFill>
                  <a:latin typeface="Impact" panose="020b0806030902050204" pitchFamily="34" charset="0"/>
                  <a:ea typeface="经典综艺体简" panose="02010609000101010101" pitchFamily="49" charset="-122"/>
                  <a:cs typeface="经典综艺体简" panose="02010609000101010101" pitchFamily="49" charset="-122"/>
                </a:rPr>
                <a:t>P</a:t>
              </a:r>
              <a:endParaRPr lang="zh-CN" altLang="en-US" sz="9600" kern="0">
                <a:solidFill>
                  <a:srgbClr val="FFFFFF"/>
                </a:solidFill>
                <a:latin typeface="Impact" panose="020b0806030902050204" pitchFamily="34" charset="0"/>
                <a:ea typeface="经典综艺体简" panose="02010609000101010101" pitchFamily="49" charset="-122"/>
                <a:cs typeface="经典综艺体简" panose="02010609000101010101" pitchFamily="49" charset="-122"/>
              </a:endParaRPr>
            </a:p>
          </p:txBody>
        </p:sp>
      </p:grpSp>
      <p:sp>
        <p:nvSpPr>
          <p:cNvPr id="11" name="Oval 10"/>
          <p:cNvSpPr/>
          <p:nvPr/>
        </p:nvSpPr>
        <p:spPr>
          <a:xfrm>
            <a:off x="2744160" y="1177290"/>
            <a:ext cx="1916810" cy="1910288"/>
          </a:xfrm>
          <a:prstGeom prst="ellipse">
            <a:avLst/>
          </a:prstGeom>
          <a:noFill/>
          <a:ln>
            <a:solidFill>
              <a:srgbClr val="595959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>
              <a:latin typeface="Impact" panose="020b0806030902050204" pitchFamily="34" charset="0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2843674" y="1274734"/>
            <a:ext cx="1717782" cy="1715399"/>
            <a:chOff x="3336794" y="242686"/>
            <a:chExt cx="1865706" cy="1869478"/>
          </a:xfrm>
        </p:grpSpPr>
        <p:grpSp>
          <p:nvGrpSpPr>
            <p:cNvPr id="13" name="组合 79"/>
            <p:cNvGrpSpPr/>
            <p:nvPr/>
          </p:nvGrpSpPr>
          <p:grpSpPr>
            <a:xfrm>
              <a:off x="3336794" y="242686"/>
              <a:ext cx="1865706" cy="1869478"/>
              <a:chOff x="6379729" y="2488774"/>
              <a:chExt cx="2513016" cy="2513016"/>
            </a:xfrm>
          </p:grpSpPr>
          <p:sp>
            <p:nvSpPr>
              <p:cNvPr id="15" name="任意多边形 82"/>
              <p:cNvSpPr/>
              <p:nvPr/>
            </p:nvSpPr>
            <p:spPr>
              <a:xfrm rot="3738964">
                <a:off x="6379729" y="2488774"/>
                <a:ext cx="2513016" cy="2513016"/>
              </a:xfrm>
              <a:custGeom>
                <a:gdLst>
                  <a:gd name="connsiteX0" fmla="*/ 0 w 1800200"/>
                  <a:gd name="connsiteY0" fmla="*/ 900100 h 1800200"/>
                  <a:gd name="connsiteX1" fmla="*/ 263634 w 1800200"/>
                  <a:gd name="connsiteY1" fmla="*/ 263633 h 1800200"/>
                  <a:gd name="connsiteX2" fmla="*/ 900101 w 1800200"/>
                  <a:gd name="connsiteY2" fmla="*/ 1 h 1800200"/>
                  <a:gd name="connsiteX3" fmla="*/ 1536568 w 1800200"/>
                  <a:gd name="connsiteY3" fmla="*/ 263635 h 1800200"/>
                  <a:gd name="connsiteX4" fmla="*/ 1800200 w 1800200"/>
                  <a:gd name="connsiteY4" fmla="*/ 900102 h 1800200"/>
                  <a:gd name="connsiteX5" fmla="*/ 1536567 w 1800200"/>
                  <a:gd name="connsiteY5" fmla="*/ 1536569 h 1800200"/>
                  <a:gd name="connsiteX6" fmla="*/ 900100 w 1800200"/>
                  <a:gd name="connsiteY6" fmla="*/ 1800202 h 1800200"/>
                  <a:gd name="connsiteX7" fmla="*/ 263633 w 1800200"/>
                  <a:gd name="connsiteY7" fmla="*/ 1536568 h 1800200"/>
                  <a:gd name="connsiteX8" fmla="*/ 0 w 1800200"/>
                  <a:gd name="connsiteY8" fmla="*/ 900101 h 1800200"/>
                  <a:gd name="connsiteX9" fmla="*/ 0 w 1800200"/>
                  <a:gd name="connsiteY9" fmla="*/ 900100 h 180020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800200" h="1800200">
                    <a:moveTo>
                      <a:pt x="0" y="900100"/>
                    </a:moveTo>
                    <a:cubicBezTo>
                      <a:pt x="0" y="661379"/>
                      <a:pt x="94832" y="432435"/>
                      <a:pt x="263634" y="263633"/>
                    </a:cubicBezTo>
                    <a:cubicBezTo>
                      <a:pt x="432436" y="94832"/>
                      <a:pt x="661380" y="0"/>
                      <a:pt x="900101" y="1"/>
                    </a:cubicBezTo>
                    <a:cubicBezTo>
                      <a:pt x="1138822" y="1"/>
                      <a:pt x="1367766" y="94833"/>
                      <a:pt x="1536568" y="263635"/>
                    </a:cubicBezTo>
                    <a:cubicBezTo>
                      <a:pt x="1705369" y="432437"/>
                      <a:pt x="1800201" y="661381"/>
                      <a:pt x="1800200" y="900102"/>
                    </a:cubicBezTo>
                    <a:cubicBezTo>
                      <a:pt x="1800200" y="1138823"/>
                      <a:pt x="1705368" y="1367767"/>
                      <a:pt x="1536567" y="1536569"/>
                    </a:cubicBezTo>
                    <a:cubicBezTo>
                      <a:pt x="1367765" y="1705371"/>
                      <a:pt x="1138821" y="1800202"/>
                      <a:pt x="900100" y="1800202"/>
                    </a:cubicBezTo>
                    <a:cubicBezTo>
                      <a:pt x="661379" y="1800202"/>
                      <a:pt x="432435" y="1705370"/>
                      <a:pt x="263633" y="1536568"/>
                    </a:cubicBezTo>
                    <a:cubicBezTo>
                      <a:pt x="94832" y="1367766"/>
                      <a:pt x="0" y="1138822"/>
                      <a:pt x="0" y="900101"/>
                    </a:cubicBezTo>
                    <a:lnTo>
                      <a:pt x="0" y="900100"/>
                    </a:lnTo>
                    <a:close/>
                  </a:path>
                </a:pathLst>
              </a:custGeom>
              <a:gradFill flip="none" rotWithShape="1">
                <a:gsLst>
                  <a:gs pos="17000">
                    <a:srgbClr val="FFFFFF"/>
                  </a:gs>
                  <a:gs pos="88000">
                    <a:srgbClr val="FFFFFF">
                      <a:lumMod val="72000"/>
                    </a:srgbClr>
                  </a:gs>
                </a:gsLst>
                <a:lin ang="2700000" scaled="1"/>
              </a:gradFill>
              <a:ln w="25400" cap="flat" cmpd="sng" algn="ctr">
                <a:noFill/>
                <a:prstDash val="solid"/>
              </a:ln>
              <a:effectLst>
                <a:outerShdw blurRad="127000" dist="63500" dir="7380000" sx="102000" sy="102000" algn="tr" rotWithShape="0">
                  <a:prstClr val="black">
                    <a:alpha val="39000"/>
                  </a:prstClr>
                </a:outerShdw>
              </a:effec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Impact" panose="020b0806030902050204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16" name="任意多边形 83"/>
              <p:cNvSpPr/>
              <p:nvPr/>
            </p:nvSpPr>
            <p:spPr>
              <a:xfrm rot="16377237">
                <a:off x="6409518" y="2506880"/>
                <a:ext cx="2476803" cy="2476800"/>
              </a:xfrm>
              <a:custGeom>
                <a:gdLst>
                  <a:gd name="connsiteX0" fmla="*/ 0 w 1800200"/>
                  <a:gd name="connsiteY0" fmla="*/ 900100 h 1800200"/>
                  <a:gd name="connsiteX1" fmla="*/ 263634 w 1800200"/>
                  <a:gd name="connsiteY1" fmla="*/ 263633 h 1800200"/>
                  <a:gd name="connsiteX2" fmla="*/ 900101 w 1800200"/>
                  <a:gd name="connsiteY2" fmla="*/ 1 h 1800200"/>
                  <a:gd name="connsiteX3" fmla="*/ 1536568 w 1800200"/>
                  <a:gd name="connsiteY3" fmla="*/ 263635 h 1800200"/>
                  <a:gd name="connsiteX4" fmla="*/ 1800200 w 1800200"/>
                  <a:gd name="connsiteY4" fmla="*/ 900102 h 1800200"/>
                  <a:gd name="connsiteX5" fmla="*/ 1536567 w 1800200"/>
                  <a:gd name="connsiteY5" fmla="*/ 1536569 h 1800200"/>
                  <a:gd name="connsiteX6" fmla="*/ 900100 w 1800200"/>
                  <a:gd name="connsiteY6" fmla="*/ 1800202 h 1800200"/>
                  <a:gd name="connsiteX7" fmla="*/ 263633 w 1800200"/>
                  <a:gd name="connsiteY7" fmla="*/ 1536568 h 1800200"/>
                  <a:gd name="connsiteX8" fmla="*/ 0 w 1800200"/>
                  <a:gd name="connsiteY8" fmla="*/ 900101 h 1800200"/>
                  <a:gd name="connsiteX9" fmla="*/ 0 w 1800200"/>
                  <a:gd name="connsiteY9" fmla="*/ 900100 h 180020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800200" h="1800200">
                    <a:moveTo>
                      <a:pt x="0" y="900100"/>
                    </a:moveTo>
                    <a:cubicBezTo>
                      <a:pt x="0" y="661379"/>
                      <a:pt x="94832" y="432435"/>
                      <a:pt x="263634" y="263633"/>
                    </a:cubicBezTo>
                    <a:cubicBezTo>
                      <a:pt x="432436" y="94832"/>
                      <a:pt x="661380" y="0"/>
                      <a:pt x="900101" y="1"/>
                    </a:cubicBezTo>
                    <a:cubicBezTo>
                      <a:pt x="1138822" y="1"/>
                      <a:pt x="1367766" y="94833"/>
                      <a:pt x="1536568" y="263635"/>
                    </a:cubicBezTo>
                    <a:cubicBezTo>
                      <a:pt x="1705369" y="432437"/>
                      <a:pt x="1800201" y="661381"/>
                      <a:pt x="1800200" y="900102"/>
                    </a:cubicBezTo>
                    <a:cubicBezTo>
                      <a:pt x="1800200" y="1138823"/>
                      <a:pt x="1705368" y="1367767"/>
                      <a:pt x="1536567" y="1536569"/>
                    </a:cubicBezTo>
                    <a:cubicBezTo>
                      <a:pt x="1367765" y="1705371"/>
                      <a:pt x="1138821" y="1800202"/>
                      <a:pt x="900100" y="1800202"/>
                    </a:cubicBezTo>
                    <a:cubicBezTo>
                      <a:pt x="661379" y="1800202"/>
                      <a:pt x="432435" y="1705370"/>
                      <a:pt x="263633" y="1536568"/>
                    </a:cubicBezTo>
                    <a:cubicBezTo>
                      <a:pt x="94832" y="1367766"/>
                      <a:pt x="0" y="1138822"/>
                      <a:pt x="0" y="900101"/>
                    </a:cubicBezTo>
                    <a:lnTo>
                      <a:pt x="0" y="900100"/>
                    </a:lnTo>
                    <a:close/>
                  </a:path>
                </a:pathLst>
              </a:custGeom>
              <a:gradFill flip="none" rotWithShape="1">
                <a:gsLst>
                  <a:gs pos="29000">
                    <a:srgbClr val="FFFFFF"/>
                  </a:gs>
                  <a:gs pos="98000">
                    <a:srgbClr val="FFFFFF">
                      <a:lumMod val="75000"/>
                    </a:srgbClr>
                  </a:gs>
                </a:gsLst>
                <a:lin ang="2700000" scaled="1"/>
              </a:gradFill>
              <a:ln w="25400" cap="flat" cmpd="sng" algn="ctr">
                <a:noFill/>
                <a:prstDash val="solid"/>
              </a:ln>
              <a:effectLst>
                <a:softEdge rad="0"/>
              </a:effec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Impact" panose="020b0806030902050204" pitchFamily="34" charset="0"/>
                </a:endParaRPr>
              </a:p>
            </p:txBody>
          </p:sp>
        </p:grpSp>
        <p:sp>
          <p:nvSpPr>
            <p:cNvPr id="14" name="椭圆 80"/>
            <p:cNvSpPr/>
            <p:nvPr/>
          </p:nvSpPr>
          <p:spPr bwMode="auto">
            <a:xfrm>
              <a:off x="3481909" y="388091"/>
              <a:ext cx="1575477" cy="1578669"/>
            </a:xfrm>
            <a:prstGeom prst="ellipse">
              <a:avLst/>
            </a:prstGeom>
            <a:solidFill>
              <a:schemeClr val="accent5"/>
            </a:solidFill>
            <a:ln w="25400" cap="flat" cmpd="sng" algn="ctr">
              <a:noFill/>
              <a:prstDash val="solid"/>
            </a:ln>
            <a:effectLst>
              <a:innerShdw blurRad="63500" dist="25400" dir="18660000">
                <a:prstClr val="black">
                  <a:alpha val="35000"/>
                </a:prstClr>
              </a:inn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914400"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9600" kern="0">
                  <a:solidFill>
                    <a:srgbClr val="FFFFFF"/>
                  </a:solidFill>
                  <a:latin typeface="Impact" panose="020b0806030902050204" pitchFamily="34" charset="0"/>
                  <a:ea typeface="经典综艺体简" panose="02010609000101010101" pitchFamily="49" charset="-122"/>
                  <a:cs typeface="经典综艺体简" panose="02010609000101010101" pitchFamily="49" charset="-122"/>
                </a:rPr>
                <a:t>D</a:t>
              </a:r>
              <a:endParaRPr lang="zh-CN" altLang="en-US" sz="9600" kern="0">
                <a:solidFill>
                  <a:srgbClr val="FFFFFF"/>
                </a:solidFill>
                <a:latin typeface="Impact" panose="020b0806030902050204" pitchFamily="34" charset="0"/>
                <a:ea typeface="经典综艺体简" panose="02010609000101010101" pitchFamily="49" charset="-122"/>
                <a:cs typeface="经典综艺体简" panose="02010609000101010101" pitchFamily="49" charset="-122"/>
              </a:endParaRPr>
            </a:p>
          </p:txBody>
        </p:sp>
      </p:grpSp>
      <p:sp>
        <p:nvSpPr>
          <p:cNvPr id="17" name="Oval 9"/>
          <p:cNvSpPr/>
          <p:nvPr/>
        </p:nvSpPr>
        <p:spPr>
          <a:xfrm>
            <a:off x="6918931" y="1177290"/>
            <a:ext cx="1916810" cy="1910288"/>
          </a:xfrm>
          <a:prstGeom prst="ellipse">
            <a:avLst/>
          </a:prstGeom>
          <a:noFill/>
          <a:ln>
            <a:solidFill>
              <a:srgbClr val="595959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>
              <a:latin typeface="Impact" panose="020b0806030902050204" pitchFamily="34" charset="0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7045308" y="1301560"/>
            <a:ext cx="1664056" cy="1661748"/>
            <a:chOff x="6215176" y="552635"/>
            <a:chExt cx="2015041" cy="2019115"/>
          </a:xfrm>
        </p:grpSpPr>
        <p:grpSp>
          <p:nvGrpSpPr>
            <p:cNvPr id="19" name="组合 79"/>
            <p:cNvGrpSpPr/>
            <p:nvPr/>
          </p:nvGrpSpPr>
          <p:grpSpPr>
            <a:xfrm>
              <a:off x="6215176" y="552635"/>
              <a:ext cx="2015041" cy="2019115"/>
              <a:chOff x="6379729" y="2488774"/>
              <a:chExt cx="2513016" cy="2513016"/>
            </a:xfrm>
          </p:grpSpPr>
          <p:sp>
            <p:nvSpPr>
              <p:cNvPr id="21" name="任意多边形 82"/>
              <p:cNvSpPr/>
              <p:nvPr/>
            </p:nvSpPr>
            <p:spPr>
              <a:xfrm rot="3738964">
                <a:off x="6379729" y="2488774"/>
                <a:ext cx="2513016" cy="2513016"/>
              </a:xfrm>
              <a:custGeom>
                <a:gdLst>
                  <a:gd name="connsiteX0" fmla="*/ 0 w 1800200"/>
                  <a:gd name="connsiteY0" fmla="*/ 900100 h 1800200"/>
                  <a:gd name="connsiteX1" fmla="*/ 263634 w 1800200"/>
                  <a:gd name="connsiteY1" fmla="*/ 263633 h 1800200"/>
                  <a:gd name="connsiteX2" fmla="*/ 900101 w 1800200"/>
                  <a:gd name="connsiteY2" fmla="*/ 1 h 1800200"/>
                  <a:gd name="connsiteX3" fmla="*/ 1536568 w 1800200"/>
                  <a:gd name="connsiteY3" fmla="*/ 263635 h 1800200"/>
                  <a:gd name="connsiteX4" fmla="*/ 1800200 w 1800200"/>
                  <a:gd name="connsiteY4" fmla="*/ 900102 h 1800200"/>
                  <a:gd name="connsiteX5" fmla="*/ 1536567 w 1800200"/>
                  <a:gd name="connsiteY5" fmla="*/ 1536569 h 1800200"/>
                  <a:gd name="connsiteX6" fmla="*/ 900100 w 1800200"/>
                  <a:gd name="connsiteY6" fmla="*/ 1800202 h 1800200"/>
                  <a:gd name="connsiteX7" fmla="*/ 263633 w 1800200"/>
                  <a:gd name="connsiteY7" fmla="*/ 1536568 h 1800200"/>
                  <a:gd name="connsiteX8" fmla="*/ 0 w 1800200"/>
                  <a:gd name="connsiteY8" fmla="*/ 900101 h 1800200"/>
                  <a:gd name="connsiteX9" fmla="*/ 0 w 1800200"/>
                  <a:gd name="connsiteY9" fmla="*/ 900100 h 180020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800200" h="1800200">
                    <a:moveTo>
                      <a:pt x="0" y="900100"/>
                    </a:moveTo>
                    <a:cubicBezTo>
                      <a:pt x="0" y="661379"/>
                      <a:pt x="94832" y="432435"/>
                      <a:pt x="263634" y="263633"/>
                    </a:cubicBezTo>
                    <a:cubicBezTo>
                      <a:pt x="432436" y="94832"/>
                      <a:pt x="661380" y="0"/>
                      <a:pt x="900101" y="1"/>
                    </a:cubicBezTo>
                    <a:cubicBezTo>
                      <a:pt x="1138822" y="1"/>
                      <a:pt x="1367766" y="94833"/>
                      <a:pt x="1536568" y="263635"/>
                    </a:cubicBezTo>
                    <a:cubicBezTo>
                      <a:pt x="1705369" y="432437"/>
                      <a:pt x="1800201" y="661381"/>
                      <a:pt x="1800200" y="900102"/>
                    </a:cubicBezTo>
                    <a:cubicBezTo>
                      <a:pt x="1800200" y="1138823"/>
                      <a:pt x="1705368" y="1367767"/>
                      <a:pt x="1536567" y="1536569"/>
                    </a:cubicBezTo>
                    <a:cubicBezTo>
                      <a:pt x="1367765" y="1705371"/>
                      <a:pt x="1138821" y="1800202"/>
                      <a:pt x="900100" y="1800202"/>
                    </a:cubicBezTo>
                    <a:cubicBezTo>
                      <a:pt x="661379" y="1800202"/>
                      <a:pt x="432435" y="1705370"/>
                      <a:pt x="263633" y="1536568"/>
                    </a:cubicBezTo>
                    <a:cubicBezTo>
                      <a:pt x="94832" y="1367766"/>
                      <a:pt x="0" y="1138822"/>
                      <a:pt x="0" y="900101"/>
                    </a:cubicBezTo>
                    <a:lnTo>
                      <a:pt x="0" y="900100"/>
                    </a:lnTo>
                    <a:close/>
                  </a:path>
                </a:pathLst>
              </a:custGeom>
              <a:gradFill flip="none" rotWithShape="1">
                <a:gsLst>
                  <a:gs pos="17000">
                    <a:srgbClr val="FFFFFF"/>
                  </a:gs>
                  <a:gs pos="88000">
                    <a:srgbClr val="FFFFFF">
                      <a:lumMod val="72000"/>
                    </a:srgbClr>
                  </a:gs>
                </a:gsLst>
                <a:lin ang="2700000" scaled="1"/>
              </a:gradFill>
              <a:ln w="25400" cap="flat" cmpd="sng" algn="ctr">
                <a:noFill/>
                <a:prstDash val="solid"/>
              </a:ln>
              <a:effectLst>
                <a:outerShdw blurRad="127000" dist="63500" dir="7380000" sx="102000" sy="102000" algn="tr" rotWithShape="0">
                  <a:prstClr val="black">
                    <a:alpha val="39000"/>
                  </a:prstClr>
                </a:outerShdw>
              </a:effec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Impact" panose="020b0806030902050204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22" name="任意多边形 83"/>
              <p:cNvSpPr/>
              <p:nvPr/>
            </p:nvSpPr>
            <p:spPr>
              <a:xfrm rot="16377237">
                <a:off x="6409518" y="2506880"/>
                <a:ext cx="2476803" cy="2476800"/>
              </a:xfrm>
              <a:custGeom>
                <a:gdLst>
                  <a:gd name="connsiteX0" fmla="*/ 0 w 1800200"/>
                  <a:gd name="connsiteY0" fmla="*/ 900100 h 1800200"/>
                  <a:gd name="connsiteX1" fmla="*/ 263634 w 1800200"/>
                  <a:gd name="connsiteY1" fmla="*/ 263633 h 1800200"/>
                  <a:gd name="connsiteX2" fmla="*/ 900101 w 1800200"/>
                  <a:gd name="connsiteY2" fmla="*/ 1 h 1800200"/>
                  <a:gd name="connsiteX3" fmla="*/ 1536568 w 1800200"/>
                  <a:gd name="connsiteY3" fmla="*/ 263635 h 1800200"/>
                  <a:gd name="connsiteX4" fmla="*/ 1800200 w 1800200"/>
                  <a:gd name="connsiteY4" fmla="*/ 900102 h 1800200"/>
                  <a:gd name="connsiteX5" fmla="*/ 1536567 w 1800200"/>
                  <a:gd name="connsiteY5" fmla="*/ 1536569 h 1800200"/>
                  <a:gd name="connsiteX6" fmla="*/ 900100 w 1800200"/>
                  <a:gd name="connsiteY6" fmla="*/ 1800202 h 1800200"/>
                  <a:gd name="connsiteX7" fmla="*/ 263633 w 1800200"/>
                  <a:gd name="connsiteY7" fmla="*/ 1536568 h 1800200"/>
                  <a:gd name="connsiteX8" fmla="*/ 0 w 1800200"/>
                  <a:gd name="connsiteY8" fmla="*/ 900101 h 1800200"/>
                  <a:gd name="connsiteX9" fmla="*/ 0 w 1800200"/>
                  <a:gd name="connsiteY9" fmla="*/ 900100 h 180020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800200" h="1800200">
                    <a:moveTo>
                      <a:pt x="0" y="900100"/>
                    </a:moveTo>
                    <a:cubicBezTo>
                      <a:pt x="0" y="661379"/>
                      <a:pt x="94832" y="432435"/>
                      <a:pt x="263634" y="263633"/>
                    </a:cubicBezTo>
                    <a:cubicBezTo>
                      <a:pt x="432436" y="94832"/>
                      <a:pt x="661380" y="0"/>
                      <a:pt x="900101" y="1"/>
                    </a:cubicBezTo>
                    <a:cubicBezTo>
                      <a:pt x="1138822" y="1"/>
                      <a:pt x="1367766" y="94833"/>
                      <a:pt x="1536568" y="263635"/>
                    </a:cubicBezTo>
                    <a:cubicBezTo>
                      <a:pt x="1705369" y="432437"/>
                      <a:pt x="1800201" y="661381"/>
                      <a:pt x="1800200" y="900102"/>
                    </a:cubicBezTo>
                    <a:cubicBezTo>
                      <a:pt x="1800200" y="1138823"/>
                      <a:pt x="1705368" y="1367767"/>
                      <a:pt x="1536567" y="1536569"/>
                    </a:cubicBezTo>
                    <a:cubicBezTo>
                      <a:pt x="1367765" y="1705371"/>
                      <a:pt x="1138821" y="1800202"/>
                      <a:pt x="900100" y="1800202"/>
                    </a:cubicBezTo>
                    <a:cubicBezTo>
                      <a:pt x="661379" y="1800202"/>
                      <a:pt x="432435" y="1705370"/>
                      <a:pt x="263633" y="1536568"/>
                    </a:cubicBezTo>
                    <a:cubicBezTo>
                      <a:pt x="94832" y="1367766"/>
                      <a:pt x="0" y="1138822"/>
                      <a:pt x="0" y="900101"/>
                    </a:cubicBezTo>
                    <a:lnTo>
                      <a:pt x="0" y="900100"/>
                    </a:lnTo>
                    <a:close/>
                  </a:path>
                </a:pathLst>
              </a:custGeom>
              <a:gradFill flip="none" rotWithShape="1">
                <a:gsLst>
                  <a:gs pos="29000">
                    <a:srgbClr val="FFFFFF"/>
                  </a:gs>
                  <a:gs pos="98000">
                    <a:srgbClr val="FFFFFF">
                      <a:lumMod val="75000"/>
                    </a:srgbClr>
                  </a:gs>
                </a:gsLst>
                <a:lin ang="2700000" scaled="1"/>
              </a:gradFill>
              <a:ln w="25400" cap="flat" cmpd="sng" algn="ctr">
                <a:noFill/>
                <a:prstDash val="solid"/>
              </a:ln>
              <a:effectLst>
                <a:softEdge rad="0"/>
              </a:effec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Impact" panose="020b0806030902050204" pitchFamily="34" charset="0"/>
                </a:endParaRPr>
              </a:p>
            </p:txBody>
          </p:sp>
        </p:grpSp>
        <p:sp>
          <p:nvSpPr>
            <p:cNvPr id="20" name="椭圆 80"/>
            <p:cNvSpPr/>
            <p:nvPr/>
          </p:nvSpPr>
          <p:spPr bwMode="auto">
            <a:xfrm>
              <a:off x="6371905" y="709677"/>
              <a:ext cx="1701582" cy="1705030"/>
            </a:xfrm>
            <a:prstGeom prst="ellipse">
              <a:avLst/>
            </a:prstGeom>
            <a:solidFill>
              <a:schemeClr val="accent4"/>
            </a:solidFill>
            <a:ln w="25400" cap="flat" cmpd="sng" algn="ctr">
              <a:noFill/>
              <a:prstDash val="solid"/>
            </a:ln>
            <a:effectLst>
              <a:innerShdw blurRad="63500" dist="25400" dir="18660000">
                <a:prstClr val="black">
                  <a:alpha val="35000"/>
                </a:prstClr>
              </a:inn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96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Impact" panose="020b0806030902050204" pitchFamily="34" charset="0"/>
                  <a:ea typeface="经典综艺体简" panose="02010609000101010101" pitchFamily="49" charset="-122"/>
                  <a:cs typeface="经典综艺体简" panose="02010609000101010101" pitchFamily="49" charset="-122"/>
                </a:rPr>
                <a:t>A</a:t>
              </a:r>
              <a:endParaRPr kumimoji="0" lang="zh-CN" altLang="en-US" sz="96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Impact" panose="020b0806030902050204" pitchFamily="34" charset="0"/>
                <a:ea typeface="经典综艺体简" panose="02010609000101010101" pitchFamily="49" charset="-122"/>
                <a:cs typeface="经典综艺体简" panose="02010609000101010101" pitchFamily="49" charset="-122"/>
              </a:endParaRPr>
            </a:p>
          </p:txBody>
        </p:sp>
      </p:grpSp>
      <p:sp>
        <p:nvSpPr>
          <p:cNvPr id="23" name="Oval 9"/>
          <p:cNvSpPr/>
          <p:nvPr/>
        </p:nvSpPr>
        <p:spPr>
          <a:xfrm>
            <a:off x="4831546" y="1177290"/>
            <a:ext cx="1916810" cy="1910288"/>
          </a:xfrm>
          <a:prstGeom prst="ellipse">
            <a:avLst/>
          </a:prstGeom>
          <a:noFill/>
          <a:ln>
            <a:solidFill>
              <a:srgbClr val="595959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>
              <a:latin typeface="Impact" panose="020b0806030902050204" pitchFamily="34" charset="0"/>
            </a:endParaRPr>
          </a:p>
        </p:txBody>
      </p:sp>
      <p:grpSp>
        <p:nvGrpSpPr>
          <p:cNvPr id="24" name="组合 23"/>
          <p:cNvGrpSpPr/>
          <p:nvPr/>
        </p:nvGrpSpPr>
        <p:grpSpPr>
          <a:xfrm>
            <a:off x="4945153" y="1288807"/>
            <a:ext cx="1689597" cy="1687253"/>
            <a:chOff x="4868646" y="1787330"/>
            <a:chExt cx="1643502" cy="1646825"/>
          </a:xfrm>
        </p:grpSpPr>
        <p:grpSp>
          <p:nvGrpSpPr>
            <p:cNvPr id="25" name="组合 79"/>
            <p:cNvGrpSpPr/>
            <p:nvPr/>
          </p:nvGrpSpPr>
          <p:grpSpPr>
            <a:xfrm>
              <a:off x="4868646" y="1787330"/>
              <a:ext cx="1643502" cy="1646825"/>
              <a:chOff x="6379729" y="2488774"/>
              <a:chExt cx="2513016" cy="2513016"/>
            </a:xfrm>
          </p:grpSpPr>
          <p:sp>
            <p:nvSpPr>
              <p:cNvPr id="27" name="任意多边形 82"/>
              <p:cNvSpPr/>
              <p:nvPr/>
            </p:nvSpPr>
            <p:spPr>
              <a:xfrm rot="3738964">
                <a:off x="6379729" y="2488774"/>
                <a:ext cx="2513016" cy="2513016"/>
              </a:xfrm>
              <a:custGeom>
                <a:gdLst>
                  <a:gd name="connsiteX0" fmla="*/ 0 w 1800200"/>
                  <a:gd name="connsiteY0" fmla="*/ 900100 h 1800200"/>
                  <a:gd name="connsiteX1" fmla="*/ 263634 w 1800200"/>
                  <a:gd name="connsiteY1" fmla="*/ 263633 h 1800200"/>
                  <a:gd name="connsiteX2" fmla="*/ 900101 w 1800200"/>
                  <a:gd name="connsiteY2" fmla="*/ 1 h 1800200"/>
                  <a:gd name="connsiteX3" fmla="*/ 1536568 w 1800200"/>
                  <a:gd name="connsiteY3" fmla="*/ 263635 h 1800200"/>
                  <a:gd name="connsiteX4" fmla="*/ 1800200 w 1800200"/>
                  <a:gd name="connsiteY4" fmla="*/ 900102 h 1800200"/>
                  <a:gd name="connsiteX5" fmla="*/ 1536567 w 1800200"/>
                  <a:gd name="connsiteY5" fmla="*/ 1536569 h 1800200"/>
                  <a:gd name="connsiteX6" fmla="*/ 900100 w 1800200"/>
                  <a:gd name="connsiteY6" fmla="*/ 1800202 h 1800200"/>
                  <a:gd name="connsiteX7" fmla="*/ 263633 w 1800200"/>
                  <a:gd name="connsiteY7" fmla="*/ 1536568 h 1800200"/>
                  <a:gd name="connsiteX8" fmla="*/ 0 w 1800200"/>
                  <a:gd name="connsiteY8" fmla="*/ 900101 h 1800200"/>
                  <a:gd name="connsiteX9" fmla="*/ 0 w 1800200"/>
                  <a:gd name="connsiteY9" fmla="*/ 900100 h 180020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800200" h="1800200">
                    <a:moveTo>
                      <a:pt x="0" y="900100"/>
                    </a:moveTo>
                    <a:cubicBezTo>
                      <a:pt x="0" y="661379"/>
                      <a:pt x="94832" y="432435"/>
                      <a:pt x="263634" y="263633"/>
                    </a:cubicBezTo>
                    <a:cubicBezTo>
                      <a:pt x="432436" y="94832"/>
                      <a:pt x="661380" y="0"/>
                      <a:pt x="900101" y="1"/>
                    </a:cubicBezTo>
                    <a:cubicBezTo>
                      <a:pt x="1138822" y="1"/>
                      <a:pt x="1367766" y="94833"/>
                      <a:pt x="1536568" y="263635"/>
                    </a:cubicBezTo>
                    <a:cubicBezTo>
                      <a:pt x="1705369" y="432437"/>
                      <a:pt x="1800201" y="661381"/>
                      <a:pt x="1800200" y="900102"/>
                    </a:cubicBezTo>
                    <a:cubicBezTo>
                      <a:pt x="1800200" y="1138823"/>
                      <a:pt x="1705368" y="1367767"/>
                      <a:pt x="1536567" y="1536569"/>
                    </a:cubicBezTo>
                    <a:cubicBezTo>
                      <a:pt x="1367765" y="1705371"/>
                      <a:pt x="1138821" y="1800202"/>
                      <a:pt x="900100" y="1800202"/>
                    </a:cubicBezTo>
                    <a:cubicBezTo>
                      <a:pt x="661379" y="1800202"/>
                      <a:pt x="432435" y="1705370"/>
                      <a:pt x="263633" y="1536568"/>
                    </a:cubicBezTo>
                    <a:cubicBezTo>
                      <a:pt x="94832" y="1367766"/>
                      <a:pt x="0" y="1138822"/>
                      <a:pt x="0" y="900101"/>
                    </a:cubicBezTo>
                    <a:lnTo>
                      <a:pt x="0" y="900100"/>
                    </a:lnTo>
                    <a:close/>
                  </a:path>
                </a:pathLst>
              </a:custGeom>
              <a:gradFill flip="none" rotWithShape="1">
                <a:gsLst>
                  <a:gs pos="17000">
                    <a:srgbClr val="FFFFFF"/>
                  </a:gs>
                  <a:gs pos="88000">
                    <a:srgbClr val="FFFFFF">
                      <a:lumMod val="72000"/>
                    </a:srgbClr>
                  </a:gs>
                </a:gsLst>
                <a:lin ang="2700000" scaled="1"/>
              </a:gradFill>
              <a:ln w="25400" cap="flat" cmpd="sng" algn="ctr">
                <a:noFill/>
                <a:prstDash val="solid"/>
              </a:ln>
              <a:effectLst>
                <a:outerShdw blurRad="127000" dist="63500" dir="7380000" sx="102000" sy="102000" algn="tr" rotWithShape="0">
                  <a:prstClr val="black">
                    <a:alpha val="39000"/>
                  </a:prstClr>
                </a:outerShdw>
              </a:effec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Impact" panose="020b0806030902050204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28" name="任意多边形 83"/>
              <p:cNvSpPr/>
              <p:nvPr/>
            </p:nvSpPr>
            <p:spPr>
              <a:xfrm rot="16377237">
                <a:off x="6409518" y="2506880"/>
                <a:ext cx="2476803" cy="2476800"/>
              </a:xfrm>
              <a:custGeom>
                <a:gdLst>
                  <a:gd name="connsiteX0" fmla="*/ 0 w 1800200"/>
                  <a:gd name="connsiteY0" fmla="*/ 900100 h 1800200"/>
                  <a:gd name="connsiteX1" fmla="*/ 263634 w 1800200"/>
                  <a:gd name="connsiteY1" fmla="*/ 263633 h 1800200"/>
                  <a:gd name="connsiteX2" fmla="*/ 900101 w 1800200"/>
                  <a:gd name="connsiteY2" fmla="*/ 1 h 1800200"/>
                  <a:gd name="connsiteX3" fmla="*/ 1536568 w 1800200"/>
                  <a:gd name="connsiteY3" fmla="*/ 263635 h 1800200"/>
                  <a:gd name="connsiteX4" fmla="*/ 1800200 w 1800200"/>
                  <a:gd name="connsiteY4" fmla="*/ 900102 h 1800200"/>
                  <a:gd name="connsiteX5" fmla="*/ 1536567 w 1800200"/>
                  <a:gd name="connsiteY5" fmla="*/ 1536569 h 1800200"/>
                  <a:gd name="connsiteX6" fmla="*/ 900100 w 1800200"/>
                  <a:gd name="connsiteY6" fmla="*/ 1800202 h 1800200"/>
                  <a:gd name="connsiteX7" fmla="*/ 263633 w 1800200"/>
                  <a:gd name="connsiteY7" fmla="*/ 1536568 h 1800200"/>
                  <a:gd name="connsiteX8" fmla="*/ 0 w 1800200"/>
                  <a:gd name="connsiteY8" fmla="*/ 900101 h 1800200"/>
                  <a:gd name="connsiteX9" fmla="*/ 0 w 1800200"/>
                  <a:gd name="connsiteY9" fmla="*/ 900100 h 180020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800200" h="1800200">
                    <a:moveTo>
                      <a:pt x="0" y="900100"/>
                    </a:moveTo>
                    <a:cubicBezTo>
                      <a:pt x="0" y="661379"/>
                      <a:pt x="94832" y="432435"/>
                      <a:pt x="263634" y="263633"/>
                    </a:cubicBezTo>
                    <a:cubicBezTo>
                      <a:pt x="432436" y="94832"/>
                      <a:pt x="661380" y="0"/>
                      <a:pt x="900101" y="1"/>
                    </a:cubicBezTo>
                    <a:cubicBezTo>
                      <a:pt x="1138822" y="1"/>
                      <a:pt x="1367766" y="94833"/>
                      <a:pt x="1536568" y="263635"/>
                    </a:cubicBezTo>
                    <a:cubicBezTo>
                      <a:pt x="1705369" y="432437"/>
                      <a:pt x="1800201" y="661381"/>
                      <a:pt x="1800200" y="900102"/>
                    </a:cubicBezTo>
                    <a:cubicBezTo>
                      <a:pt x="1800200" y="1138823"/>
                      <a:pt x="1705368" y="1367767"/>
                      <a:pt x="1536567" y="1536569"/>
                    </a:cubicBezTo>
                    <a:cubicBezTo>
                      <a:pt x="1367765" y="1705371"/>
                      <a:pt x="1138821" y="1800202"/>
                      <a:pt x="900100" y="1800202"/>
                    </a:cubicBezTo>
                    <a:cubicBezTo>
                      <a:pt x="661379" y="1800202"/>
                      <a:pt x="432435" y="1705370"/>
                      <a:pt x="263633" y="1536568"/>
                    </a:cubicBezTo>
                    <a:cubicBezTo>
                      <a:pt x="94832" y="1367766"/>
                      <a:pt x="0" y="1138822"/>
                      <a:pt x="0" y="900101"/>
                    </a:cubicBezTo>
                    <a:lnTo>
                      <a:pt x="0" y="900100"/>
                    </a:lnTo>
                    <a:close/>
                  </a:path>
                </a:pathLst>
              </a:custGeom>
              <a:gradFill flip="none" rotWithShape="1">
                <a:gsLst>
                  <a:gs pos="29000">
                    <a:srgbClr val="FFFFFF"/>
                  </a:gs>
                  <a:gs pos="98000">
                    <a:srgbClr val="FFFFFF">
                      <a:lumMod val="75000"/>
                    </a:srgbClr>
                  </a:gs>
                </a:gsLst>
                <a:lin ang="2700000" scaled="1"/>
              </a:gradFill>
              <a:ln w="25400" cap="flat" cmpd="sng" algn="ctr">
                <a:noFill/>
                <a:prstDash val="solid"/>
              </a:ln>
              <a:effectLst>
                <a:softEdge rad="0"/>
              </a:effec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Impact" panose="020b0806030902050204" pitchFamily="34" charset="0"/>
                </a:endParaRPr>
              </a:p>
            </p:txBody>
          </p:sp>
        </p:grpSp>
        <p:sp>
          <p:nvSpPr>
            <p:cNvPr id="26" name="椭圆 80"/>
            <p:cNvSpPr/>
            <p:nvPr/>
          </p:nvSpPr>
          <p:spPr bwMode="auto">
            <a:xfrm>
              <a:off x="4996477" y="1915417"/>
              <a:ext cx="1387840" cy="1390651"/>
            </a:xfrm>
            <a:prstGeom prst="ellipse">
              <a:avLst/>
            </a:prstGeom>
            <a:solidFill>
              <a:schemeClr val="accent3"/>
            </a:solidFill>
            <a:ln w="25400" cap="flat" cmpd="sng" algn="ctr">
              <a:noFill/>
              <a:prstDash val="solid"/>
            </a:ln>
            <a:effectLst>
              <a:innerShdw blurRad="63500" dist="25400" dir="18660000">
                <a:prstClr val="black">
                  <a:alpha val="35000"/>
                </a:prstClr>
              </a:inn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96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Impact" panose="020b0806030902050204" pitchFamily="34" charset="0"/>
                  <a:ea typeface="经典综艺体简" panose="02010609000101010101" pitchFamily="49" charset="-122"/>
                  <a:cs typeface="经典综艺体简" panose="02010609000101010101" pitchFamily="49" charset="-122"/>
                </a:rPr>
                <a:t>C</a:t>
              </a:r>
              <a:endParaRPr kumimoji="0" lang="zh-CN" altLang="en-US" sz="96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Impact" panose="020b0806030902050204" pitchFamily="34" charset="0"/>
                <a:ea typeface="经典综艺体简" panose="02010609000101010101" pitchFamily="49" charset="-122"/>
                <a:cs typeface="经典综艺体简" panose="02010609000101010101" pitchFamily="49" charset="-122"/>
              </a:endParaRPr>
            </a:p>
          </p:txBody>
        </p:sp>
      </p:grpSp>
      <p:sp>
        <p:nvSpPr>
          <p:cNvPr id="29" name="PA_矩形 20"/>
          <p:cNvSpPr/>
          <p:nvPr>
            <p:custDataLst>
              <p:tags r:id="rId3"/>
            </p:custDataLst>
          </p:nvPr>
        </p:nvSpPr>
        <p:spPr>
          <a:xfrm>
            <a:off x="2790301" y="4428331"/>
            <a:ext cx="2139288" cy="3683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ker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科室：检验科</a:t>
            </a:r>
            <a:endParaRPr lang="zh-CN" altLang="en-US" sz="700" kern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0" name="PA_矩形 21"/>
          <p:cNvSpPr/>
          <p:nvPr>
            <p:custDataLst>
              <p:tags r:id="rId4"/>
            </p:custDataLst>
          </p:nvPr>
        </p:nvSpPr>
        <p:spPr>
          <a:xfrm>
            <a:off x="5792898" y="4428331"/>
            <a:ext cx="2318103" cy="3683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ker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时间：</a:t>
            </a:r>
            <a:r>
              <a:rPr lang="en-US" altLang="zh-CN" ker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2022</a:t>
            </a:r>
            <a:r>
              <a:rPr lang="zh-CN" altLang="en-US" ker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年</a:t>
            </a:r>
            <a:r>
              <a:rPr lang="en-US" altLang="zh-CN" ker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9</a:t>
            </a:r>
            <a:r>
              <a:rPr lang="zh-CN" altLang="en-US" ker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月</a:t>
            </a:r>
            <a:endParaRPr lang="zh-CN" altLang="en-US" sz="700" kern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1" name="PA_组合 47"/>
          <p:cNvGrpSpPr/>
          <p:nvPr>
            <p:custDataLst>
              <p:tags r:id="rId5"/>
            </p:custDataLst>
          </p:nvPr>
        </p:nvGrpSpPr>
        <p:grpSpPr>
          <a:xfrm>
            <a:off x="2369264" y="4383170"/>
            <a:ext cx="412627" cy="413461"/>
            <a:chOff x="2389024" y="5358142"/>
            <a:chExt cx="412627" cy="413461"/>
          </a:xfrm>
        </p:grpSpPr>
        <p:grpSp>
          <p:nvGrpSpPr>
            <p:cNvPr id="32" name="组合 31"/>
            <p:cNvGrpSpPr/>
            <p:nvPr/>
          </p:nvGrpSpPr>
          <p:grpSpPr>
            <a:xfrm>
              <a:off x="2389024" y="5358142"/>
              <a:ext cx="412627" cy="413461"/>
              <a:chOff x="1032570" y="681060"/>
              <a:chExt cx="2003112" cy="2007162"/>
            </a:xfrm>
          </p:grpSpPr>
          <p:grpSp>
            <p:nvGrpSpPr>
              <p:cNvPr id="34" name="组合 79"/>
              <p:cNvGrpSpPr/>
              <p:nvPr/>
            </p:nvGrpSpPr>
            <p:grpSpPr>
              <a:xfrm>
                <a:off x="1032570" y="681060"/>
                <a:ext cx="2003112" cy="2007162"/>
                <a:chOff x="6379729" y="2488774"/>
                <a:chExt cx="2513016" cy="2513016"/>
              </a:xfrm>
            </p:grpSpPr>
            <p:sp>
              <p:nvSpPr>
                <p:cNvPr id="36" name="任意多边形 82"/>
                <p:cNvSpPr/>
                <p:nvPr/>
              </p:nvSpPr>
              <p:spPr>
                <a:xfrm rot="3738964">
                  <a:off x="6379729" y="2488774"/>
                  <a:ext cx="2513016" cy="2513016"/>
                </a:xfrm>
                <a:custGeom>
                  <a:gdLst>
                    <a:gd name="connsiteX0" fmla="*/ 0 w 1800200"/>
                    <a:gd name="connsiteY0" fmla="*/ 900100 h 1800200"/>
                    <a:gd name="connsiteX1" fmla="*/ 263634 w 1800200"/>
                    <a:gd name="connsiteY1" fmla="*/ 263633 h 1800200"/>
                    <a:gd name="connsiteX2" fmla="*/ 900101 w 1800200"/>
                    <a:gd name="connsiteY2" fmla="*/ 1 h 1800200"/>
                    <a:gd name="connsiteX3" fmla="*/ 1536568 w 1800200"/>
                    <a:gd name="connsiteY3" fmla="*/ 263635 h 1800200"/>
                    <a:gd name="connsiteX4" fmla="*/ 1800200 w 1800200"/>
                    <a:gd name="connsiteY4" fmla="*/ 900102 h 1800200"/>
                    <a:gd name="connsiteX5" fmla="*/ 1536567 w 1800200"/>
                    <a:gd name="connsiteY5" fmla="*/ 1536569 h 1800200"/>
                    <a:gd name="connsiteX6" fmla="*/ 900100 w 1800200"/>
                    <a:gd name="connsiteY6" fmla="*/ 1800202 h 1800200"/>
                    <a:gd name="connsiteX7" fmla="*/ 263633 w 1800200"/>
                    <a:gd name="connsiteY7" fmla="*/ 1536568 h 1800200"/>
                    <a:gd name="connsiteX8" fmla="*/ 0 w 1800200"/>
                    <a:gd name="connsiteY8" fmla="*/ 900101 h 1800200"/>
                    <a:gd name="connsiteX9" fmla="*/ 0 w 1800200"/>
                    <a:gd name="connsiteY9" fmla="*/ 900100 h 180020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800200" h="1800200">
                      <a:moveTo>
                        <a:pt x="0" y="900100"/>
                      </a:moveTo>
                      <a:cubicBezTo>
                        <a:pt x="0" y="661379"/>
                        <a:pt x="94832" y="432435"/>
                        <a:pt x="263634" y="263633"/>
                      </a:cubicBezTo>
                      <a:cubicBezTo>
                        <a:pt x="432436" y="94832"/>
                        <a:pt x="661380" y="0"/>
                        <a:pt x="900101" y="1"/>
                      </a:cubicBezTo>
                      <a:cubicBezTo>
                        <a:pt x="1138822" y="1"/>
                        <a:pt x="1367766" y="94833"/>
                        <a:pt x="1536568" y="263635"/>
                      </a:cubicBezTo>
                      <a:cubicBezTo>
                        <a:pt x="1705369" y="432437"/>
                        <a:pt x="1800201" y="661381"/>
                        <a:pt x="1800200" y="900102"/>
                      </a:cubicBezTo>
                      <a:cubicBezTo>
                        <a:pt x="1800200" y="1138823"/>
                        <a:pt x="1705368" y="1367767"/>
                        <a:pt x="1536567" y="1536569"/>
                      </a:cubicBezTo>
                      <a:cubicBezTo>
                        <a:pt x="1367765" y="1705371"/>
                        <a:pt x="1138821" y="1800202"/>
                        <a:pt x="900100" y="1800202"/>
                      </a:cubicBezTo>
                      <a:cubicBezTo>
                        <a:pt x="661379" y="1800202"/>
                        <a:pt x="432435" y="1705370"/>
                        <a:pt x="263633" y="1536568"/>
                      </a:cubicBezTo>
                      <a:cubicBezTo>
                        <a:pt x="94832" y="1367766"/>
                        <a:pt x="0" y="1138822"/>
                        <a:pt x="0" y="900101"/>
                      </a:cubicBezTo>
                      <a:lnTo>
                        <a:pt x="0" y="900100"/>
                      </a:lnTo>
                      <a:close/>
                    </a:path>
                  </a:pathLst>
                </a:custGeom>
                <a:gradFill flip="none" rotWithShape="1">
                  <a:gsLst>
                    <a:gs pos="17000">
                      <a:srgbClr val="FFFFFF"/>
                    </a:gs>
                    <a:gs pos="88000">
                      <a:srgbClr val="FFFFFF">
                        <a:lumMod val="72000"/>
                      </a:srgbClr>
                    </a:gs>
                  </a:gsLst>
                  <a:lin ang="2700000" scaled="1"/>
                </a:gradFill>
                <a:ln w="25400" cap="flat" cmpd="sng" algn="ctr">
                  <a:noFill/>
                  <a:prstDash val="solid"/>
                </a:ln>
                <a:effectLst>
                  <a:outerShdw blurRad="127000" dist="63500" dir="7380000" sx="102000" sy="102000" algn="tr" rotWithShape="0">
                    <a:prstClr val="black">
                      <a:alpha val="39000"/>
                    </a:prstClr>
                  </a:outerShdw>
                </a:effec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7" name="任意多边形 83"/>
                <p:cNvSpPr/>
                <p:nvPr/>
              </p:nvSpPr>
              <p:spPr>
                <a:xfrm rot="16377237">
                  <a:off x="6409518" y="2506880"/>
                  <a:ext cx="2476803" cy="2476800"/>
                </a:xfrm>
                <a:custGeom>
                  <a:gdLst>
                    <a:gd name="connsiteX0" fmla="*/ 0 w 1800200"/>
                    <a:gd name="connsiteY0" fmla="*/ 900100 h 1800200"/>
                    <a:gd name="connsiteX1" fmla="*/ 263634 w 1800200"/>
                    <a:gd name="connsiteY1" fmla="*/ 263633 h 1800200"/>
                    <a:gd name="connsiteX2" fmla="*/ 900101 w 1800200"/>
                    <a:gd name="connsiteY2" fmla="*/ 1 h 1800200"/>
                    <a:gd name="connsiteX3" fmla="*/ 1536568 w 1800200"/>
                    <a:gd name="connsiteY3" fmla="*/ 263635 h 1800200"/>
                    <a:gd name="connsiteX4" fmla="*/ 1800200 w 1800200"/>
                    <a:gd name="connsiteY4" fmla="*/ 900102 h 1800200"/>
                    <a:gd name="connsiteX5" fmla="*/ 1536567 w 1800200"/>
                    <a:gd name="connsiteY5" fmla="*/ 1536569 h 1800200"/>
                    <a:gd name="connsiteX6" fmla="*/ 900100 w 1800200"/>
                    <a:gd name="connsiteY6" fmla="*/ 1800202 h 1800200"/>
                    <a:gd name="connsiteX7" fmla="*/ 263633 w 1800200"/>
                    <a:gd name="connsiteY7" fmla="*/ 1536568 h 1800200"/>
                    <a:gd name="connsiteX8" fmla="*/ 0 w 1800200"/>
                    <a:gd name="connsiteY8" fmla="*/ 900101 h 1800200"/>
                    <a:gd name="connsiteX9" fmla="*/ 0 w 1800200"/>
                    <a:gd name="connsiteY9" fmla="*/ 900100 h 180020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800200" h="1800200">
                      <a:moveTo>
                        <a:pt x="0" y="900100"/>
                      </a:moveTo>
                      <a:cubicBezTo>
                        <a:pt x="0" y="661379"/>
                        <a:pt x="94832" y="432435"/>
                        <a:pt x="263634" y="263633"/>
                      </a:cubicBezTo>
                      <a:cubicBezTo>
                        <a:pt x="432436" y="94832"/>
                        <a:pt x="661380" y="0"/>
                        <a:pt x="900101" y="1"/>
                      </a:cubicBezTo>
                      <a:cubicBezTo>
                        <a:pt x="1138822" y="1"/>
                        <a:pt x="1367766" y="94833"/>
                        <a:pt x="1536568" y="263635"/>
                      </a:cubicBezTo>
                      <a:cubicBezTo>
                        <a:pt x="1705369" y="432437"/>
                        <a:pt x="1800201" y="661381"/>
                        <a:pt x="1800200" y="900102"/>
                      </a:cubicBezTo>
                      <a:cubicBezTo>
                        <a:pt x="1800200" y="1138823"/>
                        <a:pt x="1705368" y="1367767"/>
                        <a:pt x="1536567" y="1536569"/>
                      </a:cubicBezTo>
                      <a:cubicBezTo>
                        <a:pt x="1367765" y="1705371"/>
                        <a:pt x="1138821" y="1800202"/>
                        <a:pt x="900100" y="1800202"/>
                      </a:cubicBezTo>
                      <a:cubicBezTo>
                        <a:pt x="661379" y="1800202"/>
                        <a:pt x="432435" y="1705370"/>
                        <a:pt x="263633" y="1536568"/>
                      </a:cubicBezTo>
                      <a:cubicBezTo>
                        <a:pt x="94832" y="1367766"/>
                        <a:pt x="0" y="1138822"/>
                        <a:pt x="0" y="900101"/>
                      </a:cubicBezTo>
                      <a:lnTo>
                        <a:pt x="0" y="900100"/>
                      </a:lnTo>
                      <a:close/>
                    </a:path>
                  </a:pathLst>
                </a:custGeom>
                <a:gradFill flip="none" rotWithShape="1">
                  <a:gsLst>
                    <a:gs pos="29000">
                      <a:srgbClr val="FFFFFF"/>
                    </a:gs>
                    <a:gs pos="98000">
                      <a:srgbClr val="FFFFFF">
                        <a:lumMod val="75000"/>
                      </a:srgbClr>
                    </a:gs>
                  </a:gsLst>
                  <a:lin ang="2700000" scaled="1"/>
                </a:gradFill>
                <a:ln w="25400" cap="flat" cmpd="sng" algn="ctr">
                  <a:noFill/>
                  <a:prstDash val="solid"/>
                </a:ln>
                <a:effectLst>
                  <a:softEdge rad="0"/>
                </a:effec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</p:grpSp>
          <p:sp>
            <p:nvSpPr>
              <p:cNvPr id="35" name="椭圆 80"/>
              <p:cNvSpPr/>
              <p:nvPr/>
            </p:nvSpPr>
            <p:spPr bwMode="auto">
              <a:xfrm>
                <a:off x="1188372" y="837173"/>
                <a:ext cx="1691508" cy="1694936"/>
              </a:xfrm>
              <a:prstGeom prst="ellipse">
                <a:avLst/>
              </a:prstGeom>
              <a:solidFill>
                <a:schemeClr val="tx1">
                  <a:lumMod val="65000"/>
                  <a:lumOff val="35000"/>
                </a:schemeClr>
              </a:solidFill>
              <a:ln w="25400" cap="flat" cmpd="sng" algn="ctr">
                <a:noFill/>
                <a:prstDash val="solid"/>
              </a:ln>
              <a:effectLst>
                <a:innerShdw blurRad="63500" dist="25400" dir="18660000">
                  <a:prstClr val="black">
                    <a:alpha val="35000"/>
                  </a:prstClr>
                </a:innerShdw>
              </a:effec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R="0" lvl="0" indent="0" algn="ctr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lang="zh-CN" altLang="en-US" sz="9600" kern="0">
                  <a:solidFill>
                    <a:srgbClr val="FFFFFF"/>
                  </a:solidFill>
                  <a:latin typeface="经典综艺体简" panose="02010609000101010101" pitchFamily="49" charset="-122"/>
                  <a:ea typeface="经典综艺体简" panose="02010609000101010101" pitchFamily="49" charset="-122"/>
                  <a:cs typeface="经典综艺体简" panose="02010609000101010101" pitchFamily="49" charset="-122"/>
                </a:endParaRPr>
              </a:p>
            </p:txBody>
          </p:sp>
        </p:grpSp>
        <p:pic>
          <p:nvPicPr>
            <p:cNvPr id="33" name="图形 24" descr="无线话筒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467912" y="5439531"/>
              <a:ext cx="260062" cy="2600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38" name="PA_组合 62"/>
          <p:cNvGrpSpPr/>
          <p:nvPr>
            <p:custDataLst>
              <p:tags r:id="rId7"/>
            </p:custDataLst>
          </p:nvPr>
        </p:nvGrpSpPr>
        <p:grpSpPr>
          <a:xfrm>
            <a:off x="5345048" y="4384148"/>
            <a:ext cx="412627" cy="413461"/>
            <a:chOff x="4851072" y="4924730"/>
            <a:chExt cx="412627" cy="413461"/>
          </a:xfrm>
        </p:grpSpPr>
        <p:grpSp>
          <p:nvGrpSpPr>
            <p:cNvPr id="39" name="组合 38"/>
            <p:cNvGrpSpPr/>
            <p:nvPr/>
          </p:nvGrpSpPr>
          <p:grpSpPr>
            <a:xfrm>
              <a:off x="4851072" y="4924730"/>
              <a:ext cx="412627" cy="413461"/>
              <a:chOff x="1032570" y="681060"/>
              <a:chExt cx="2003112" cy="2007162"/>
            </a:xfrm>
          </p:grpSpPr>
          <p:grpSp>
            <p:nvGrpSpPr>
              <p:cNvPr id="47" name="组合 79"/>
              <p:cNvGrpSpPr/>
              <p:nvPr/>
            </p:nvGrpSpPr>
            <p:grpSpPr>
              <a:xfrm>
                <a:off x="1032570" y="681060"/>
                <a:ext cx="2003112" cy="2007162"/>
                <a:chOff x="6379729" y="2488774"/>
                <a:chExt cx="2513016" cy="2513016"/>
              </a:xfrm>
            </p:grpSpPr>
            <p:sp>
              <p:nvSpPr>
                <p:cNvPr id="49" name="任意多边形 82"/>
                <p:cNvSpPr/>
                <p:nvPr/>
              </p:nvSpPr>
              <p:spPr>
                <a:xfrm rot="3738964">
                  <a:off x="6379729" y="2488774"/>
                  <a:ext cx="2513016" cy="2513016"/>
                </a:xfrm>
                <a:custGeom>
                  <a:gdLst>
                    <a:gd name="connsiteX0" fmla="*/ 0 w 1800200"/>
                    <a:gd name="connsiteY0" fmla="*/ 900100 h 1800200"/>
                    <a:gd name="connsiteX1" fmla="*/ 263634 w 1800200"/>
                    <a:gd name="connsiteY1" fmla="*/ 263633 h 1800200"/>
                    <a:gd name="connsiteX2" fmla="*/ 900101 w 1800200"/>
                    <a:gd name="connsiteY2" fmla="*/ 1 h 1800200"/>
                    <a:gd name="connsiteX3" fmla="*/ 1536568 w 1800200"/>
                    <a:gd name="connsiteY3" fmla="*/ 263635 h 1800200"/>
                    <a:gd name="connsiteX4" fmla="*/ 1800200 w 1800200"/>
                    <a:gd name="connsiteY4" fmla="*/ 900102 h 1800200"/>
                    <a:gd name="connsiteX5" fmla="*/ 1536567 w 1800200"/>
                    <a:gd name="connsiteY5" fmla="*/ 1536569 h 1800200"/>
                    <a:gd name="connsiteX6" fmla="*/ 900100 w 1800200"/>
                    <a:gd name="connsiteY6" fmla="*/ 1800202 h 1800200"/>
                    <a:gd name="connsiteX7" fmla="*/ 263633 w 1800200"/>
                    <a:gd name="connsiteY7" fmla="*/ 1536568 h 1800200"/>
                    <a:gd name="connsiteX8" fmla="*/ 0 w 1800200"/>
                    <a:gd name="connsiteY8" fmla="*/ 900101 h 1800200"/>
                    <a:gd name="connsiteX9" fmla="*/ 0 w 1800200"/>
                    <a:gd name="connsiteY9" fmla="*/ 900100 h 180020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800200" h="1800200">
                      <a:moveTo>
                        <a:pt x="0" y="900100"/>
                      </a:moveTo>
                      <a:cubicBezTo>
                        <a:pt x="0" y="661379"/>
                        <a:pt x="94832" y="432435"/>
                        <a:pt x="263634" y="263633"/>
                      </a:cubicBezTo>
                      <a:cubicBezTo>
                        <a:pt x="432436" y="94832"/>
                        <a:pt x="661380" y="0"/>
                        <a:pt x="900101" y="1"/>
                      </a:cubicBezTo>
                      <a:cubicBezTo>
                        <a:pt x="1138822" y="1"/>
                        <a:pt x="1367766" y="94833"/>
                        <a:pt x="1536568" y="263635"/>
                      </a:cubicBezTo>
                      <a:cubicBezTo>
                        <a:pt x="1705369" y="432437"/>
                        <a:pt x="1800201" y="661381"/>
                        <a:pt x="1800200" y="900102"/>
                      </a:cubicBezTo>
                      <a:cubicBezTo>
                        <a:pt x="1800200" y="1138823"/>
                        <a:pt x="1705368" y="1367767"/>
                        <a:pt x="1536567" y="1536569"/>
                      </a:cubicBezTo>
                      <a:cubicBezTo>
                        <a:pt x="1367765" y="1705371"/>
                        <a:pt x="1138821" y="1800202"/>
                        <a:pt x="900100" y="1800202"/>
                      </a:cubicBezTo>
                      <a:cubicBezTo>
                        <a:pt x="661379" y="1800202"/>
                        <a:pt x="432435" y="1705370"/>
                        <a:pt x="263633" y="1536568"/>
                      </a:cubicBezTo>
                      <a:cubicBezTo>
                        <a:pt x="94832" y="1367766"/>
                        <a:pt x="0" y="1138822"/>
                        <a:pt x="0" y="900101"/>
                      </a:cubicBezTo>
                      <a:lnTo>
                        <a:pt x="0" y="900100"/>
                      </a:lnTo>
                      <a:close/>
                    </a:path>
                  </a:pathLst>
                </a:custGeom>
                <a:gradFill flip="none" rotWithShape="1">
                  <a:gsLst>
                    <a:gs pos="17000">
                      <a:srgbClr val="FFFFFF"/>
                    </a:gs>
                    <a:gs pos="88000">
                      <a:srgbClr val="FFFFFF">
                        <a:lumMod val="72000"/>
                      </a:srgbClr>
                    </a:gs>
                  </a:gsLst>
                  <a:lin ang="2700000" scaled="1"/>
                </a:gradFill>
                <a:ln w="25400" cap="flat" cmpd="sng" algn="ctr">
                  <a:noFill/>
                  <a:prstDash val="solid"/>
                </a:ln>
                <a:effectLst>
                  <a:outerShdw blurRad="127000" dist="63500" dir="7380000" sx="102000" sy="102000" algn="tr" rotWithShape="0">
                    <a:prstClr val="black">
                      <a:alpha val="39000"/>
                    </a:prstClr>
                  </a:outerShdw>
                </a:effec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50" name="任意多边形 83"/>
                <p:cNvSpPr/>
                <p:nvPr/>
              </p:nvSpPr>
              <p:spPr>
                <a:xfrm rot="16377237">
                  <a:off x="6409518" y="2506880"/>
                  <a:ext cx="2476803" cy="2476800"/>
                </a:xfrm>
                <a:custGeom>
                  <a:gdLst>
                    <a:gd name="connsiteX0" fmla="*/ 0 w 1800200"/>
                    <a:gd name="connsiteY0" fmla="*/ 900100 h 1800200"/>
                    <a:gd name="connsiteX1" fmla="*/ 263634 w 1800200"/>
                    <a:gd name="connsiteY1" fmla="*/ 263633 h 1800200"/>
                    <a:gd name="connsiteX2" fmla="*/ 900101 w 1800200"/>
                    <a:gd name="connsiteY2" fmla="*/ 1 h 1800200"/>
                    <a:gd name="connsiteX3" fmla="*/ 1536568 w 1800200"/>
                    <a:gd name="connsiteY3" fmla="*/ 263635 h 1800200"/>
                    <a:gd name="connsiteX4" fmla="*/ 1800200 w 1800200"/>
                    <a:gd name="connsiteY4" fmla="*/ 900102 h 1800200"/>
                    <a:gd name="connsiteX5" fmla="*/ 1536567 w 1800200"/>
                    <a:gd name="connsiteY5" fmla="*/ 1536569 h 1800200"/>
                    <a:gd name="connsiteX6" fmla="*/ 900100 w 1800200"/>
                    <a:gd name="connsiteY6" fmla="*/ 1800202 h 1800200"/>
                    <a:gd name="connsiteX7" fmla="*/ 263633 w 1800200"/>
                    <a:gd name="connsiteY7" fmla="*/ 1536568 h 1800200"/>
                    <a:gd name="connsiteX8" fmla="*/ 0 w 1800200"/>
                    <a:gd name="connsiteY8" fmla="*/ 900101 h 1800200"/>
                    <a:gd name="connsiteX9" fmla="*/ 0 w 1800200"/>
                    <a:gd name="connsiteY9" fmla="*/ 900100 h 180020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800200" h="1800200">
                      <a:moveTo>
                        <a:pt x="0" y="900100"/>
                      </a:moveTo>
                      <a:cubicBezTo>
                        <a:pt x="0" y="661379"/>
                        <a:pt x="94832" y="432435"/>
                        <a:pt x="263634" y="263633"/>
                      </a:cubicBezTo>
                      <a:cubicBezTo>
                        <a:pt x="432436" y="94832"/>
                        <a:pt x="661380" y="0"/>
                        <a:pt x="900101" y="1"/>
                      </a:cubicBezTo>
                      <a:cubicBezTo>
                        <a:pt x="1138822" y="1"/>
                        <a:pt x="1367766" y="94833"/>
                        <a:pt x="1536568" y="263635"/>
                      </a:cubicBezTo>
                      <a:cubicBezTo>
                        <a:pt x="1705369" y="432437"/>
                        <a:pt x="1800201" y="661381"/>
                        <a:pt x="1800200" y="900102"/>
                      </a:cubicBezTo>
                      <a:cubicBezTo>
                        <a:pt x="1800200" y="1138823"/>
                        <a:pt x="1705368" y="1367767"/>
                        <a:pt x="1536567" y="1536569"/>
                      </a:cubicBezTo>
                      <a:cubicBezTo>
                        <a:pt x="1367765" y="1705371"/>
                        <a:pt x="1138821" y="1800202"/>
                        <a:pt x="900100" y="1800202"/>
                      </a:cubicBezTo>
                      <a:cubicBezTo>
                        <a:pt x="661379" y="1800202"/>
                        <a:pt x="432435" y="1705370"/>
                        <a:pt x="263633" y="1536568"/>
                      </a:cubicBezTo>
                      <a:cubicBezTo>
                        <a:pt x="94832" y="1367766"/>
                        <a:pt x="0" y="1138822"/>
                        <a:pt x="0" y="900101"/>
                      </a:cubicBezTo>
                      <a:lnTo>
                        <a:pt x="0" y="900100"/>
                      </a:lnTo>
                      <a:close/>
                    </a:path>
                  </a:pathLst>
                </a:custGeom>
                <a:gradFill flip="none" rotWithShape="1">
                  <a:gsLst>
                    <a:gs pos="29000">
                      <a:srgbClr val="FFFFFF"/>
                    </a:gs>
                    <a:gs pos="98000">
                      <a:srgbClr val="FFFFFF">
                        <a:lumMod val="75000"/>
                      </a:srgbClr>
                    </a:gs>
                  </a:gsLst>
                  <a:lin ang="2700000" scaled="1"/>
                </a:gradFill>
                <a:ln w="25400" cap="flat" cmpd="sng" algn="ctr">
                  <a:noFill/>
                  <a:prstDash val="solid"/>
                </a:ln>
                <a:effectLst>
                  <a:softEdge rad="0"/>
                </a:effec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</p:grpSp>
          <p:sp>
            <p:nvSpPr>
              <p:cNvPr id="48" name="椭圆 80"/>
              <p:cNvSpPr/>
              <p:nvPr/>
            </p:nvSpPr>
            <p:spPr bwMode="auto">
              <a:xfrm>
                <a:off x="1188372" y="837173"/>
                <a:ext cx="1691508" cy="1694936"/>
              </a:xfrm>
              <a:prstGeom prst="ellipse">
                <a:avLst/>
              </a:prstGeom>
              <a:solidFill>
                <a:schemeClr val="tx1">
                  <a:lumMod val="65000"/>
                  <a:lumOff val="35000"/>
                </a:schemeClr>
              </a:solidFill>
              <a:ln w="25400" cap="flat" cmpd="sng" algn="ctr">
                <a:noFill/>
                <a:prstDash val="solid"/>
              </a:ln>
              <a:effectLst>
                <a:innerShdw blurRad="63500" dist="25400" dir="18660000">
                  <a:prstClr val="black">
                    <a:alpha val="35000"/>
                  </a:prstClr>
                </a:innerShdw>
              </a:effec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R="0" lvl="0" indent="0" algn="ctr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lang="zh-CN" altLang="en-US" sz="9600" kern="0">
                  <a:solidFill>
                    <a:srgbClr val="FFFFFF"/>
                  </a:solidFill>
                  <a:latin typeface="经典综艺体简" panose="02010609000101010101" pitchFamily="49" charset="-122"/>
                  <a:ea typeface="经典综艺体简" panose="02010609000101010101" pitchFamily="49" charset="-122"/>
                  <a:cs typeface="经典综艺体简" panose="02010609000101010101" pitchFamily="49" charset="-122"/>
                </a:endParaRPr>
              </a:p>
            </p:txBody>
          </p:sp>
        </p:grpSp>
        <p:grpSp>
          <p:nvGrpSpPr>
            <p:cNvPr id="40" name="Group 4"/>
            <p:cNvGrpSpPr>
              <a:grpSpLocks noChangeAspect="1"/>
            </p:cNvGrpSpPr>
            <p:nvPr/>
          </p:nvGrpSpPr>
          <p:grpSpPr>
            <a:xfrm>
              <a:off x="4967996" y="5042472"/>
              <a:ext cx="185858" cy="185072"/>
              <a:chOff x="3661" y="2388"/>
              <a:chExt cx="221" cy="221"/>
            </a:xfrm>
            <a:solidFill>
              <a:schemeClr val="bg1"/>
            </a:solidFill>
          </p:grpSpPr>
          <p:sp>
            <p:nvSpPr>
              <p:cNvPr id="41" name="Freeform 5"/>
              <p:cNvSpPr/>
              <p:nvPr/>
            </p:nvSpPr>
            <p:spPr bwMode="auto">
              <a:xfrm>
                <a:off x="3715" y="2426"/>
                <a:ext cx="35" cy="43"/>
              </a:xfrm>
              <a:custGeom>
                <a:gdLst>
                  <a:gd name="T0" fmla="*/ 52 w 424"/>
                  <a:gd name="T1" fmla="*/ 319 h 522"/>
                  <a:gd name="T2" fmla="*/ 372 w 424"/>
                  <a:gd name="T3" fmla="*/ 319 h 522"/>
                  <a:gd name="T4" fmla="*/ 420 w 424"/>
                  <a:gd name="T5" fmla="*/ 245 h 522"/>
                  <a:gd name="T6" fmla="*/ 392 w 424"/>
                  <a:gd name="T7" fmla="*/ 176 h 522"/>
                  <a:gd name="T8" fmla="*/ 214 w 424"/>
                  <a:gd name="T9" fmla="*/ 0 h 522"/>
                  <a:gd name="T10" fmla="*/ 32 w 424"/>
                  <a:gd name="T11" fmla="*/ 176 h 522"/>
                  <a:gd name="T12" fmla="*/ 4 w 424"/>
                  <a:gd name="T13" fmla="*/ 245 h 522"/>
                  <a:gd name="T14" fmla="*/ 52 w 424"/>
                  <a:gd name="T15" fmla="*/ 319 h 5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22" h="522">
                    <a:moveTo>
                      <a:pt x="52" y="319"/>
                    </a:moveTo>
                    <a:cubicBezTo>
                      <a:pt x="119" y="522"/>
                      <a:pt x="305" y="522"/>
                      <a:pt x="372" y="319"/>
                    </a:cubicBezTo>
                    <a:cubicBezTo>
                      <a:pt x="394" y="308"/>
                      <a:pt x="417" y="273"/>
                      <a:pt x="420" y="245"/>
                    </a:cubicBezTo>
                    <a:cubicBezTo>
                      <a:pt x="424" y="215"/>
                      <a:pt x="422" y="176"/>
                      <a:pt x="392" y="176"/>
                    </a:cubicBezTo>
                    <a:cubicBezTo>
                      <a:pt x="385" y="81"/>
                      <a:pt x="333" y="0"/>
                      <a:pt x="214" y="0"/>
                    </a:cubicBezTo>
                    <a:cubicBezTo>
                      <a:pt x="98" y="0"/>
                      <a:pt x="39" y="70"/>
                      <a:pt x="32" y="176"/>
                    </a:cubicBezTo>
                    <a:cubicBezTo>
                      <a:pt x="2" y="176"/>
                      <a:pt x="0" y="215"/>
                      <a:pt x="4" y="245"/>
                    </a:cubicBezTo>
                    <a:cubicBezTo>
                      <a:pt x="7" y="273"/>
                      <a:pt x="30" y="308"/>
                      <a:pt x="52" y="31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/>
                <a:endParaRPr lang="zh-CN" altLang="en-US" noProof="1"/>
              </a:p>
            </p:txBody>
          </p:sp>
          <p:sp>
            <p:nvSpPr>
              <p:cNvPr id="42" name="Freeform 6"/>
              <p:cNvSpPr/>
              <p:nvPr/>
            </p:nvSpPr>
            <p:spPr bwMode="auto">
              <a:xfrm>
                <a:off x="3698" y="2465"/>
                <a:ext cx="115" cy="83"/>
              </a:xfrm>
              <a:custGeom>
                <a:gdLst>
                  <a:gd name="T0" fmla="*/ 681 w 1384"/>
                  <a:gd name="T1" fmla="*/ 1016 h 1016"/>
                  <a:gd name="T2" fmla="*/ 681 w 1384"/>
                  <a:gd name="T3" fmla="*/ 946 h 1016"/>
                  <a:gd name="T4" fmla="*/ 822 w 1384"/>
                  <a:gd name="T5" fmla="*/ 805 h 1016"/>
                  <a:gd name="T6" fmla="*/ 822 w 1384"/>
                  <a:gd name="T7" fmla="*/ 800 h 1016"/>
                  <a:gd name="T8" fmla="*/ 1369 w 1384"/>
                  <a:gd name="T9" fmla="*/ 253 h 1016"/>
                  <a:gd name="T10" fmla="*/ 1369 w 1384"/>
                  <a:gd name="T11" fmla="*/ 199 h 1016"/>
                  <a:gd name="T12" fmla="*/ 1316 w 1384"/>
                  <a:gd name="T13" fmla="*/ 199 h 1016"/>
                  <a:gd name="T14" fmla="*/ 822 w 1384"/>
                  <a:gd name="T15" fmla="*/ 693 h 1016"/>
                  <a:gd name="T16" fmla="*/ 822 w 1384"/>
                  <a:gd name="T17" fmla="*/ 227 h 1016"/>
                  <a:gd name="T18" fmla="*/ 644 w 1384"/>
                  <a:gd name="T19" fmla="*/ 16 h 1016"/>
                  <a:gd name="T20" fmla="*/ 569 w 1384"/>
                  <a:gd name="T21" fmla="*/ 0 h 1016"/>
                  <a:gd name="T22" fmla="*/ 411 w 1384"/>
                  <a:gd name="T23" fmla="*/ 314 h 1016"/>
                  <a:gd name="T24" fmla="*/ 253 w 1384"/>
                  <a:gd name="T25" fmla="*/ 0 h 1016"/>
                  <a:gd name="T26" fmla="*/ 178 w 1384"/>
                  <a:gd name="T27" fmla="*/ 16 h 1016"/>
                  <a:gd name="T28" fmla="*/ 0 w 1384"/>
                  <a:gd name="T29" fmla="*/ 227 h 1016"/>
                  <a:gd name="T30" fmla="*/ 0 w 1384"/>
                  <a:gd name="T31" fmla="*/ 805 h 1016"/>
                  <a:gd name="T32" fmla="*/ 141 w 1384"/>
                  <a:gd name="T33" fmla="*/ 946 h 1016"/>
                  <a:gd name="T34" fmla="*/ 141 w 1384"/>
                  <a:gd name="T35" fmla="*/ 1016 h 1016"/>
                  <a:gd name="T36" fmla="*/ 681 w 1384"/>
                  <a:gd name="T37" fmla="*/ 1016 h 10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384" h="1016">
                    <a:moveTo>
                      <a:pt x="681" y="1016"/>
                    </a:moveTo>
                    <a:cubicBezTo>
                      <a:pt x="681" y="946"/>
                      <a:pt x="681" y="946"/>
                      <a:pt x="681" y="946"/>
                    </a:cubicBezTo>
                    <a:cubicBezTo>
                      <a:pt x="759" y="946"/>
                      <a:pt x="822" y="883"/>
                      <a:pt x="822" y="805"/>
                    </a:cubicBezTo>
                    <a:cubicBezTo>
                      <a:pt x="822" y="800"/>
                      <a:pt x="822" y="800"/>
                      <a:pt x="822" y="800"/>
                    </a:cubicBezTo>
                    <a:cubicBezTo>
                      <a:pt x="1369" y="253"/>
                      <a:pt x="1369" y="253"/>
                      <a:pt x="1369" y="253"/>
                    </a:cubicBezTo>
                    <a:cubicBezTo>
                      <a:pt x="1384" y="238"/>
                      <a:pt x="1384" y="214"/>
                      <a:pt x="1369" y="199"/>
                    </a:cubicBezTo>
                    <a:cubicBezTo>
                      <a:pt x="1354" y="184"/>
                      <a:pt x="1330" y="184"/>
                      <a:pt x="1316" y="199"/>
                    </a:cubicBezTo>
                    <a:cubicBezTo>
                      <a:pt x="822" y="693"/>
                      <a:pt x="822" y="693"/>
                      <a:pt x="822" y="693"/>
                    </a:cubicBezTo>
                    <a:cubicBezTo>
                      <a:pt x="822" y="227"/>
                      <a:pt x="822" y="227"/>
                      <a:pt x="822" y="227"/>
                    </a:cubicBezTo>
                    <a:cubicBezTo>
                      <a:pt x="822" y="125"/>
                      <a:pt x="748" y="38"/>
                      <a:pt x="644" y="16"/>
                    </a:cubicBezTo>
                    <a:cubicBezTo>
                      <a:pt x="569" y="0"/>
                      <a:pt x="569" y="0"/>
                      <a:pt x="569" y="0"/>
                    </a:cubicBezTo>
                    <a:cubicBezTo>
                      <a:pt x="411" y="314"/>
                      <a:pt x="411" y="314"/>
                      <a:pt x="411" y="314"/>
                    </a:cubicBezTo>
                    <a:cubicBezTo>
                      <a:pt x="253" y="0"/>
                      <a:pt x="253" y="0"/>
                      <a:pt x="253" y="0"/>
                    </a:cubicBezTo>
                    <a:cubicBezTo>
                      <a:pt x="178" y="16"/>
                      <a:pt x="178" y="16"/>
                      <a:pt x="178" y="16"/>
                    </a:cubicBezTo>
                    <a:cubicBezTo>
                      <a:pt x="74" y="38"/>
                      <a:pt x="0" y="125"/>
                      <a:pt x="0" y="227"/>
                    </a:cubicBezTo>
                    <a:cubicBezTo>
                      <a:pt x="0" y="805"/>
                      <a:pt x="0" y="805"/>
                      <a:pt x="0" y="805"/>
                    </a:cubicBezTo>
                    <a:cubicBezTo>
                      <a:pt x="0" y="883"/>
                      <a:pt x="63" y="946"/>
                      <a:pt x="141" y="946"/>
                    </a:cubicBezTo>
                    <a:cubicBezTo>
                      <a:pt x="141" y="1016"/>
                      <a:pt x="141" y="1016"/>
                      <a:pt x="141" y="1016"/>
                    </a:cubicBezTo>
                    <a:cubicBezTo>
                      <a:pt x="681" y="1016"/>
                      <a:pt x="681" y="1016"/>
                      <a:pt x="681" y="10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/>
                <a:endParaRPr lang="zh-CN" altLang="en-US" noProof="1"/>
              </a:p>
            </p:txBody>
          </p:sp>
          <p:sp>
            <p:nvSpPr>
              <p:cNvPr id="43" name="Freeform 7"/>
              <p:cNvSpPr/>
              <p:nvPr/>
            </p:nvSpPr>
            <p:spPr bwMode="auto">
              <a:xfrm>
                <a:off x="3661" y="2388"/>
                <a:ext cx="220" cy="153"/>
              </a:xfrm>
              <a:custGeom>
                <a:gdLst>
                  <a:gd name="T0" fmla="*/ 0 w 2651"/>
                  <a:gd name="T1" fmla="*/ 1455 h 1847"/>
                  <a:gd name="T2" fmla="*/ 392 w 2651"/>
                  <a:gd name="T3" fmla="*/ 1847 h 1847"/>
                  <a:gd name="T4" fmla="*/ 396 w 2651"/>
                  <a:gd name="T5" fmla="*/ 1847 h 1847"/>
                  <a:gd name="T6" fmla="*/ 363 w 2651"/>
                  <a:gd name="T7" fmla="*/ 1731 h 1847"/>
                  <a:gd name="T8" fmla="*/ 363 w 2651"/>
                  <a:gd name="T9" fmla="*/ 1677 h 1847"/>
                  <a:gd name="T10" fmla="*/ 167 w 2651"/>
                  <a:gd name="T11" fmla="*/ 1455 h 1847"/>
                  <a:gd name="T12" fmla="*/ 167 w 2651"/>
                  <a:gd name="T13" fmla="*/ 391 h 1847"/>
                  <a:gd name="T14" fmla="*/ 392 w 2651"/>
                  <a:gd name="T15" fmla="*/ 167 h 1847"/>
                  <a:gd name="T16" fmla="*/ 2260 w 2651"/>
                  <a:gd name="T17" fmla="*/ 167 h 1847"/>
                  <a:gd name="T18" fmla="*/ 2484 w 2651"/>
                  <a:gd name="T19" fmla="*/ 391 h 1847"/>
                  <a:gd name="T20" fmla="*/ 2484 w 2651"/>
                  <a:gd name="T21" fmla="*/ 1455 h 1847"/>
                  <a:gd name="T22" fmla="*/ 2260 w 2651"/>
                  <a:gd name="T23" fmla="*/ 1680 h 1847"/>
                  <a:gd name="T24" fmla="*/ 1432 w 2651"/>
                  <a:gd name="T25" fmla="*/ 1680 h 1847"/>
                  <a:gd name="T26" fmla="*/ 1348 w 2651"/>
                  <a:gd name="T27" fmla="*/ 1764 h 1847"/>
                  <a:gd name="T28" fmla="*/ 1316 w 2651"/>
                  <a:gd name="T29" fmla="*/ 1847 h 1847"/>
                  <a:gd name="T30" fmla="*/ 2260 w 2651"/>
                  <a:gd name="T31" fmla="*/ 1847 h 1847"/>
                  <a:gd name="T32" fmla="*/ 2651 w 2651"/>
                  <a:gd name="T33" fmla="*/ 1455 h 1847"/>
                  <a:gd name="T34" fmla="*/ 2651 w 2651"/>
                  <a:gd name="T35" fmla="*/ 391 h 1847"/>
                  <a:gd name="T36" fmla="*/ 2260 w 2651"/>
                  <a:gd name="T37" fmla="*/ 0 h 1847"/>
                  <a:gd name="T38" fmla="*/ 392 w 2651"/>
                  <a:gd name="T39" fmla="*/ 0 h 1847"/>
                  <a:gd name="T40" fmla="*/ 0 w 2651"/>
                  <a:gd name="T41" fmla="*/ 391 h 1847"/>
                  <a:gd name="T42" fmla="*/ 0 w 2651"/>
                  <a:gd name="T43" fmla="*/ 1455 h 18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651" h="1847">
                    <a:moveTo>
                      <a:pt x="0" y="1455"/>
                    </a:moveTo>
                    <a:cubicBezTo>
                      <a:pt x="0" y="1671"/>
                      <a:pt x="176" y="1847"/>
                      <a:pt x="392" y="1847"/>
                    </a:cubicBezTo>
                    <a:cubicBezTo>
                      <a:pt x="396" y="1847"/>
                      <a:pt x="396" y="1847"/>
                      <a:pt x="396" y="1847"/>
                    </a:cubicBezTo>
                    <a:cubicBezTo>
                      <a:pt x="375" y="1813"/>
                      <a:pt x="363" y="1773"/>
                      <a:pt x="363" y="1731"/>
                    </a:cubicBezTo>
                    <a:cubicBezTo>
                      <a:pt x="363" y="1677"/>
                      <a:pt x="363" y="1677"/>
                      <a:pt x="363" y="1677"/>
                    </a:cubicBezTo>
                    <a:cubicBezTo>
                      <a:pt x="253" y="1663"/>
                      <a:pt x="167" y="1570"/>
                      <a:pt x="167" y="1455"/>
                    </a:cubicBezTo>
                    <a:cubicBezTo>
                      <a:pt x="167" y="391"/>
                      <a:pt x="167" y="391"/>
                      <a:pt x="167" y="391"/>
                    </a:cubicBezTo>
                    <a:cubicBezTo>
                      <a:pt x="167" y="268"/>
                      <a:pt x="268" y="167"/>
                      <a:pt x="392" y="167"/>
                    </a:cubicBezTo>
                    <a:cubicBezTo>
                      <a:pt x="2260" y="167"/>
                      <a:pt x="2260" y="167"/>
                      <a:pt x="2260" y="167"/>
                    </a:cubicBezTo>
                    <a:cubicBezTo>
                      <a:pt x="2383" y="167"/>
                      <a:pt x="2484" y="268"/>
                      <a:pt x="2484" y="391"/>
                    </a:cubicBezTo>
                    <a:cubicBezTo>
                      <a:pt x="2484" y="1455"/>
                      <a:pt x="2484" y="1455"/>
                      <a:pt x="2484" y="1455"/>
                    </a:cubicBezTo>
                    <a:cubicBezTo>
                      <a:pt x="2484" y="1579"/>
                      <a:pt x="2383" y="1680"/>
                      <a:pt x="2260" y="1680"/>
                    </a:cubicBezTo>
                    <a:cubicBezTo>
                      <a:pt x="1432" y="1680"/>
                      <a:pt x="1432" y="1680"/>
                      <a:pt x="1432" y="1680"/>
                    </a:cubicBezTo>
                    <a:cubicBezTo>
                      <a:pt x="1348" y="1764"/>
                      <a:pt x="1348" y="1764"/>
                      <a:pt x="1348" y="1764"/>
                    </a:cubicBezTo>
                    <a:cubicBezTo>
                      <a:pt x="1343" y="1794"/>
                      <a:pt x="1331" y="1822"/>
                      <a:pt x="1316" y="1847"/>
                    </a:cubicBezTo>
                    <a:cubicBezTo>
                      <a:pt x="2260" y="1847"/>
                      <a:pt x="2260" y="1847"/>
                      <a:pt x="2260" y="1847"/>
                    </a:cubicBezTo>
                    <a:cubicBezTo>
                      <a:pt x="2475" y="1847"/>
                      <a:pt x="2651" y="1671"/>
                      <a:pt x="2651" y="1455"/>
                    </a:cubicBezTo>
                    <a:cubicBezTo>
                      <a:pt x="2651" y="391"/>
                      <a:pt x="2651" y="391"/>
                      <a:pt x="2651" y="391"/>
                    </a:cubicBezTo>
                    <a:cubicBezTo>
                      <a:pt x="2651" y="176"/>
                      <a:pt x="2475" y="0"/>
                      <a:pt x="2260" y="0"/>
                    </a:cubicBezTo>
                    <a:cubicBezTo>
                      <a:pt x="392" y="0"/>
                      <a:pt x="392" y="0"/>
                      <a:pt x="392" y="0"/>
                    </a:cubicBezTo>
                    <a:cubicBezTo>
                      <a:pt x="176" y="0"/>
                      <a:pt x="0" y="176"/>
                      <a:pt x="0" y="391"/>
                    </a:cubicBezTo>
                    <a:cubicBezTo>
                      <a:pt x="0" y="1455"/>
                      <a:pt x="0" y="1455"/>
                      <a:pt x="0" y="145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/>
                <a:endParaRPr lang="zh-CN" altLang="en-US" noProof="1"/>
              </a:p>
            </p:txBody>
          </p:sp>
          <p:sp>
            <p:nvSpPr>
              <p:cNvPr id="44" name="Freeform 8"/>
              <p:cNvSpPr/>
              <p:nvPr/>
            </p:nvSpPr>
            <p:spPr bwMode="auto">
              <a:xfrm>
                <a:off x="3661" y="2560"/>
                <a:ext cx="67" cy="49"/>
              </a:xfrm>
              <a:custGeom>
                <a:gdLst>
                  <a:gd name="T0" fmla="*/ 548 w 804"/>
                  <a:gd name="T1" fmla="*/ 0 h 594"/>
                  <a:gd name="T2" fmla="*/ 256 w 804"/>
                  <a:gd name="T3" fmla="*/ 0 h 594"/>
                  <a:gd name="T4" fmla="*/ 0 w 804"/>
                  <a:gd name="T5" fmla="*/ 256 h 594"/>
                  <a:gd name="T6" fmla="*/ 0 w 804"/>
                  <a:gd name="T7" fmla="*/ 594 h 594"/>
                  <a:gd name="T8" fmla="*/ 804 w 804"/>
                  <a:gd name="T9" fmla="*/ 594 h 594"/>
                  <a:gd name="T10" fmla="*/ 804 w 804"/>
                  <a:gd name="T11" fmla="*/ 256 h 594"/>
                  <a:gd name="T12" fmla="*/ 548 w 804"/>
                  <a:gd name="T13" fmla="*/ 0 h 5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04" h="594">
                    <a:moveTo>
                      <a:pt x="548" y="0"/>
                    </a:moveTo>
                    <a:cubicBezTo>
                      <a:pt x="256" y="0"/>
                      <a:pt x="256" y="0"/>
                      <a:pt x="256" y="0"/>
                    </a:cubicBezTo>
                    <a:cubicBezTo>
                      <a:pt x="115" y="0"/>
                      <a:pt x="0" y="114"/>
                      <a:pt x="0" y="256"/>
                    </a:cubicBezTo>
                    <a:cubicBezTo>
                      <a:pt x="0" y="594"/>
                      <a:pt x="0" y="594"/>
                      <a:pt x="0" y="594"/>
                    </a:cubicBezTo>
                    <a:cubicBezTo>
                      <a:pt x="804" y="594"/>
                      <a:pt x="804" y="594"/>
                      <a:pt x="804" y="594"/>
                    </a:cubicBezTo>
                    <a:cubicBezTo>
                      <a:pt x="804" y="256"/>
                      <a:pt x="804" y="256"/>
                      <a:pt x="804" y="256"/>
                    </a:cubicBezTo>
                    <a:cubicBezTo>
                      <a:pt x="804" y="114"/>
                      <a:pt x="690" y="0"/>
                      <a:pt x="54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/>
                <a:endParaRPr lang="zh-CN" altLang="en-US" noProof="1"/>
              </a:p>
            </p:txBody>
          </p:sp>
          <p:sp>
            <p:nvSpPr>
              <p:cNvPr id="45" name="Freeform 9"/>
              <p:cNvSpPr/>
              <p:nvPr/>
            </p:nvSpPr>
            <p:spPr bwMode="auto">
              <a:xfrm>
                <a:off x="3738" y="2560"/>
                <a:ext cx="67" cy="49"/>
              </a:xfrm>
              <a:custGeom>
                <a:gdLst>
                  <a:gd name="T0" fmla="*/ 548 w 804"/>
                  <a:gd name="T1" fmla="*/ 0 h 594"/>
                  <a:gd name="T2" fmla="*/ 256 w 804"/>
                  <a:gd name="T3" fmla="*/ 0 h 594"/>
                  <a:gd name="T4" fmla="*/ 0 w 804"/>
                  <a:gd name="T5" fmla="*/ 256 h 594"/>
                  <a:gd name="T6" fmla="*/ 0 w 804"/>
                  <a:gd name="T7" fmla="*/ 594 h 594"/>
                  <a:gd name="T8" fmla="*/ 804 w 804"/>
                  <a:gd name="T9" fmla="*/ 594 h 594"/>
                  <a:gd name="T10" fmla="*/ 804 w 804"/>
                  <a:gd name="T11" fmla="*/ 256 h 594"/>
                  <a:gd name="T12" fmla="*/ 548 w 804"/>
                  <a:gd name="T13" fmla="*/ 0 h 5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04" h="594">
                    <a:moveTo>
                      <a:pt x="548" y="0"/>
                    </a:moveTo>
                    <a:cubicBezTo>
                      <a:pt x="256" y="0"/>
                      <a:pt x="256" y="0"/>
                      <a:pt x="256" y="0"/>
                    </a:cubicBezTo>
                    <a:cubicBezTo>
                      <a:pt x="115" y="0"/>
                      <a:pt x="0" y="114"/>
                      <a:pt x="0" y="256"/>
                    </a:cubicBezTo>
                    <a:cubicBezTo>
                      <a:pt x="0" y="594"/>
                      <a:pt x="0" y="594"/>
                      <a:pt x="0" y="594"/>
                    </a:cubicBezTo>
                    <a:cubicBezTo>
                      <a:pt x="804" y="594"/>
                      <a:pt x="804" y="594"/>
                      <a:pt x="804" y="594"/>
                    </a:cubicBezTo>
                    <a:cubicBezTo>
                      <a:pt x="804" y="256"/>
                      <a:pt x="804" y="256"/>
                      <a:pt x="804" y="256"/>
                    </a:cubicBezTo>
                    <a:cubicBezTo>
                      <a:pt x="804" y="114"/>
                      <a:pt x="690" y="0"/>
                      <a:pt x="54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/>
                <a:endParaRPr lang="zh-CN" altLang="en-US" noProof="1"/>
              </a:p>
            </p:txBody>
          </p:sp>
          <p:sp>
            <p:nvSpPr>
              <p:cNvPr id="46" name="Freeform 10"/>
              <p:cNvSpPr/>
              <p:nvPr/>
            </p:nvSpPr>
            <p:spPr bwMode="auto">
              <a:xfrm>
                <a:off x="3815" y="2560"/>
                <a:ext cx="67" cy="49"/>
              </a:xfrm>
              <a:custGeom>
                <a:gdLst>
                  <a:gd name="T0" fmla="*/ 548 w 804"/>
                  <a:gd name="T1" fmla="*/ 0 h 594"/>
                  <a:gd name="T2" fmla="*/ 256 w 804"/>
                  <a:gd name="T3" fmla="*/ 0 h 594"/>
                  <a:gd name="T4" fmla="*/ 0 w 804"/>
                  <a:gd name="T5" fmla="*/ 256 h 594"/>
                  <a:gd name="T6" fmla="*/ 0 w 804"/>
                  <a:gd name="T7" fmla="*/ 594 h 594"/>
                  <a:gd name="T8" fmla="*/ 804 w 804"/>
                  <a:gd name="T9" fmla="*/ 594 h 594"/>
                  <a:gd name="T10" fmla="*/ 804 w 804"/>
                  <a:gd name="T11" fmla="*/ 256 h 594"/>
                  <a:gd name="T12" fmla="*/ 548 w 804"/>
                  <a:gd name="T13" fmla="*/ 0 h 5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04" h="594">
                    <a:moveTo>
                      <a:pt x="548" y="0"/>
                    </a:moveTo>
                    <a:cubicBezTo>
                      <a:pt x="256" y="0"/>
                      <a:pt x="256" y="0"/>
                      <a:pt x="256" y="0"/>
                    </a:cubicBezTo>
                    <a:cubicBezTo>
                      <a:pt x="115" y="0"/>
                      <a:pt x="0" y="114"/>
                      <a:pt x="0" y="256"/>
                    </a:cubicBezTo>
                    <a:cubicBezTo>
                      <a:pt x="0" y="594"/>
                      <a:pt x="0" y="594"/>
                      <a:pt x="0" y="594"/>
                    </a:cubicBezTo>
                    <a:cubicBezTo>
                      <a:pt x="804" y="594"/>
                      <a:pt x="804" y="594"/>
                      <a:pt x="804" y="594"/>
                    </a:cubicBezTo>
                    <a:cubicBezTo>
                      <a:pt x="804" y="256"/>
                      <a:pt x="804" y="256"/>
                      <a:pt x="804" y="256"/>
                    </a:cubicBezTo>
                    <a:cubicBezTo>
                      <a:pt x="804" y="114"/>
                      <a:pt x="689" y="0"/>
                      <a:pt x="54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/>
                <a:endParaRPr lang="zh-CN" altLang="en-US" noProof="1"/>
              </a:p>
            </p:txBody>
          </p:sp>
        </p:grpSp>
      </p:grpSp>
      <p:pic>
        <p:nvPicPr>
          <p:cNvPr id="51" name="PA_图片 2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9018" y="823798"/>
            <a:ext cx="3644182" cy="5573273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7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7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dur="7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dur="7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53" presetClass="entr" presetSubtype="16" dur="75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75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dur="75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dur="75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42" presetID="31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1" presetClass="entr" presetSubtype="0" dur="5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8" presetClass="emph" presetSubtype="0" dur="75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8" presetID="8" presetClass="emph" presetSubtype="0" dur="75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0" presetID="8" presetClass="emph" presetSubtype="0" dur="75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71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2" presetID="8" presetClass="emph" presetSubtype="0" dur="75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73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75" presetID="47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81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8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9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9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99" presetID="2" presetClass="entr" presetSubtype="2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75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75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5" grpId="1"/>
      <p:bldP spid="5" grpId="2"/>
      <p:bldP spid="11" grpId="0"/>
      <p:bldP spid="11" grpId="1"/>
      <p:bldP spid="11" grpId="2"/>
      <p:bldP spid="17" grpId="0"/>
      <p:bldP spid="17" grpId="1"/>
      <p:bldP spid="17" grpId="2"/>
      <p:bldP spid="23" grpId="0"/>
      <p:bldP spid="23" grpId="1"/>
      <p:bldP spid="23" grpId="2"/>
      <p:bldP spid="29" grpId="0"/>
      <p:bldP spid="3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47638" y="1380875"/>
            <a:ext cx="12044362" cy="375548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zh-CN" altLang="en-US" sz="3600"/>
              <a:t>选题理由：</a:t>
            </a:r>
            <a:endParaRPr lang="en-US" altLang="zh-CN" sz="3600"/>
          </a:p>
          <a:p>
            <a:pPr marL="0" indent="0">
              <a:buNone/>
            </a:pPr>
            <a:r>
              <a:rPr lang="en-US" altLang="zh-CN" sz="3600"/>
              <a:t>1.</a:t>
            </a:r>
            <a:r>
              <a:rPr lang="zh-CN" altLang="en-US" sz="3600"/>
              <a:t>江西省临床检验中心质量指标的要求</a:t>
            </a:r>
            <a:endParaRPr lang="zh-CN" altLang="en-US" sz="3600"/>
          </a:p>
          <a:p>
            <a:pPr marL="0" indent="0">
              <a:buNone/>
            </a:pPr>
            <a:r>
              <a:rPr lang="en-US" altLang="zh-CN" sz="3600"/>
              <a:t>2.</a:t>
            </a:r>
            <a:r>
              <a:rPr lang="zh-CN" altLang="en-US" sz="3600"/>
              <a:t>等级医院创评的要求（</a:t>
            </a:r>
            <a:r>
              <a:rPr lang="en-US" altLang="zh-CN" sz="3600" b="0" i="0" u="none" strike="noStrike">
                <a:solidFill>
                  <a:srgbClr val="FF0000"/>
                </a:solidFill>
                <a:effectLst/>
                <a:latin typeface="仿宋" panose="02010609060101010101" pitchFamily="49" charset="-122"/>
                <a:ea typeface="仿宋" panose="02010609060101010101" pitchFamily="49" charset="-122"/>
              </a:rPr>
              <a:t>2.8.114.6.2</a:t>
            </a:r>
            <a:r>
              <a:rPr lang="zh-CN" altLang="en-US" sz="3600"/>
              <a:t> </a:t>
            </a:r>
            <a:r>
              <a:rPr lang="zh-CN" altLang="en-US" sz="3600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急诊生化</a:t>
            </a:r>
            <a:r>
              <a:rPr lang="zh-CN" altLang="en-US" sz="3600" b="0" i="0" u="none" strike="noStrike">
                <a:solidFill>
                  <a:srgbClr val="FF0000"/>
                </a:solidFill>
                <a:effectLst/>
                <a:latin typeface="仿宋" panose="02010609060101010101" pitchFamily="49" charset="-122"/>
                <a:ea typeface="仿宋" panose="02010609060101010101" pitchFamily="49" charset="-122"/>
              </a:rPr>
              <a:t>项目</a:t>
            </a:r>
            <a:endParaRPr lang="en-US" altLang="zh-CN" sz="3600" b="0" i="0" u="none" strike="noStrike">
              <a:solidFill>
                <a:srgbClr val="FF0000"/>
              </a:solidFill>
              <a:effectLst/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sz="3600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                 </a:t>
            </a:r>
            <a:r>
              <a:rPr lang="zh-CN" altLang="en-US" sz="3600" b="0" i="0" u="none" strike="noStrike">
                <a:solidFill>
                  <a:srgbClr val="FF0000"/>
                </a:solidFill>
                <a:effectLst/>
                <a:latin typeface="仿宋" panose="02010609060101010101" pitchFamily="49" charset="-122"/>
                <a:ea typeface="仿宋" panose="02010609060101010101" pitchFamily="49" charset="-122"/>
              </a:rPr>
              <a:t>报告时间≤</a:t>
            </a:r>
            <a:r>
              <a:rPr lang="en-US" altLang="zh-CN" sz="3600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2</a:t>
            </a:r>
            <a:r>
              <a:rPr lang="zh-CN" altLang="en-US" sz="3600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小时</a:t>
            </a:r>
            <a:r>
              <a:rPr lang="zh-CN" altLang="en-US" sz="3600"/>
              <a:t>）</a:t>
            </a:r>
            <a:endParaRPr lang="en-US" altLang="zh-CN" sz="3600"/>
          </a:p>
          <a:p>
            <a:pPr marL="0" indent="0">
              <a:buNone/>
            </a:pPr>
            <a:r>
              <a:rPr lang="zh-CN" altLang="en-US" sz="3600"/>
              <a:t>指标值</a:t>
            </a:r>
            <a:r>
              <a:rPr lang="en-US" altLang="zh-CN" sz="3600"/>
              <a:t>=</a:t>
            </a:r>
            <a:r>
              <a:rPr lang="zh-CN" altLang="en-US" sz="3600"/>
              <a:t>急诊生化报告时限达标例数</a:t>
            </a:r>
            <a:r>
              <a:rPr lang="en-US" altLang="zh-CN" sz="3600"/>
              <a:t>/</a:t>
            </a:r>
            <a:r>
              <a:rPr lang="zh-CN" altLang="en-US" sz="3600"/>
              <a:t>所有急诊生化例数</a:t>
            </a:r>
            <a:endParaRPr lang="en-US" altLang="zh-CN" sz="3600"/>
          </a:p>
          <a:p>
            <a:pPr marL="0" indent="0">
              <a:buNone/>
            </a:pPr>
            <a:r>
              <a:rPr lang="zh-CN" altLang="en-US" sz="3600"/>
              <a:t>目标：在  个月内时限急诊生化室内周转时间达标率达</a:t>
            </a:r>
            <a:r>
              <a:rPr lang="en-US" altLang="zh-CN" sz="3600"/>
              <a:t>98%</a:t>
            </a:r>
            <a:r>
              <a:rPr lang="zh-CN" altLang="en-US" sz="3600"/>
              <a:t>以上</a:t>
            </a:r>
            <a:endParaRPr lang="zh-CN" altLang="en-US" sz="3600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自查评估、整改、督查小组</a:t>
            </a:r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  <a:sym typeface="Calibri" panose="020f0502020204030204" pitchFamily="2"/>
              </a:rPr>
              <a:t>组员介绍</a:t>
            </a:r>
            <a:endParaRPr lang="zh-CN" altLang="en-US"/>
          </a:p>
        </p:txBody>
      </p:sp>
      <p:graphicFrame>
        <p:nvGraphicFramePr>
          <p:cNvPr id="4194305" name="表格 10"/>
          <p:cNvGraphicFramePr>
            <a:graphicFrameLocks noGrp="1"/>
          </p:cNvGraphicFramePr>
          <p:nvPr>
            <p:ph idx="1"/>
            <p:custDataLst>
              <p:tags r:id="rId2"/>
            </p:custDataLst>
          </p:nvPr>
        </p:nvGraphicFramePr>
        <p:xfrm>
          <a:off x="838200" y="1825625"/>
          <a:ext cx="10515600" cy="328295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2035810"/>
                <a:gridCol w="1893570"/>
                <a:gridCol w="6586220"/>
              </a:tblGrid>
              <a:tr h="398145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sz="1600" b="1" spc="120">
                          <a:solidFill>
                            <a:schemeClr val="bg1"/>
                          </a:solidFill>
                          <a:latin typeface="Arial" pitchFamily="34" charset="0"/>
                          <a:ea typeface="黑体" panose="02010609060101010101" pitchFamily="49" charset="-122"/>
                        </a:rPr>
                        <a:t>姓名</a:t>
                      </a:r>
                      <a:endParaRPr lang="zh-CN" sz="1600" b="1" spc="120">
                        <a:solidFill>
                          <a:schemeClr val="bg1"/>
                        </a:solidFill>
                        <a:latin typeface="Arial" pitchFamily="34" charset="0"/>
                        <a:ea typeface="黑体" panose="02010609060101010101" pitchFamily="49" charset="-12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b="1" spc="120">
                          <a:solidFill>
                            <a:schemeClr val="bg1"/>
                          </a:solidFill>
                          <a:latin typeface="Arial" pitchFamily="34" charset="0"/>
                          <a:ea typeface="黑体" panose="02010609060101010101" pitchFamily="49" charset="-122"/>
                        </a:rPr>
                        <a:t>职务</a:t>
                      </a:r>
                      <a:endParaRPr lang="zh-CN" altLang="en-US" sz="1600" b="1" spc="120">
                        <a:solidFill>
                          <a:schemeClr val="bg1"/>
                        </a:solidFill>
                        <a:latin typeface="Arial" pitchFamily="34" charset="0"/>
                        <a:ea typeface="黑体" panose="02010609060101010101" pitchFamily="49" charset="-12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b="1" spc="120">
                          <a:solidFill>
                            <a:schemeClr val="bg1"/>
                          </a:solidFill>
                          <a:latin typeface="Arial" pitchFamily="34" charset="0"/>
                          <a:ea typeface="黑体" panose="02010609060101010101" pitchFamily="49" charset="-122"/>
                        </a:rPr>
                        <a:t>分工</a:t>
                      </a:r>
                      <a:endParaRPr lang="zh-CN" altLang="en-US" sz="1600" b="1" spc="120">
                        <a:solidFill>
                          <a:schemeClr val="bg1"/>
                        </a:solidFill>
                        <a:latin typeface="Arial" pitchFamily="34" charset="0"/>
                        <a:ea typeface="黑体" panose="02010609060101010101" pitchFamily="49" charset="-12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75311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zh-CN" sz="1800" b="0" spc="12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b="0" spc="12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科主任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1800" b="0" spc="12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推动者、组长：</a:t>
                      </a:r>
                      <a:r>
                        <a:rPr lang="zh-CN" altLang="en-US" sz="1800" spc="120"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组织改进、组织会议、沟通协调、成果报告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5311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b="0" spc="12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副主任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1800" b="0" spc="12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秘书：</a:t>
                      </a:r>
                      <a:r>
                        <a:rPr lang="zh-CN" altLang="en-US" sz="1800" spc="120"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沟通协调、督查主导、过程</a:t>
                      </a:r>
                      <a:r>
                        <a:rPr lang="zh-CN" altLang="en-US" sz="1800" b="0" spc="12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记录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60375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zh-CN" sz="1800" b="0" spc="12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b="0" spc="12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成员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59105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59105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 noChangeArrowheads="1"/>
          </p:cNvSpPr>
          <p:nvPr>
            <p:ph type="title"/>
          </p:nvPr>
        </p:nvSpPr>
        <p:spPr>
          <a:xfrm>
            <a:off x="2061761" y="825621"/>
            <a:ext cx="8022258" cy="52766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一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、现状把握</a:t>
            </a:r>
            <a:endParaRPr lang="zh-CN" altLang="en-US" sz="44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5486399" y="825621"/>
            <a:ext cx="6705600" cy="52765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0" y="825622"/>
            <a:ext cx="2107980" cy="52765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2061761" y="2287109"/>
            <a:ext cx="763904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对</a:t>
            </a:r>
            <a:r>
              <a:rPr lang="en-US" altLang="zh-CN" sz="3200"/>
              <a:t>2020</a:t>
            </a:r>
            <a:r>
              <a:rPr lang="zh-CN" altLang="en-US" sz="3200"/>
              <a:t>年</a:t>
            </a:r>
            <a:r>
              <a:rPr lang="en-US" altLang="zh-CN" sz="3200"/>
              <a:t>10</a:t>
            </a:r>
            <a:r>
              <a:rPr lang="zh-CN" altLang="en-US" sz="3200"/>
              <a:t>月到</a:t>
            </a:r>
            <a:r>
              <a:rPr lang="en-US" altLang="zh-CN" sz="3200"/>
              <a:t>2021</a:t>
            </a:r>
            <a:r>
              <a:rPr lang="zh-CN" altLang="en-US" sz="3200"/>
              <a:t>年</a:t>
            </a:r>
            <a:r>
              <a:rPr lang="en-US" altLang="zh-CN" sz="3200"/>
              <a:t>9</a:t>
            </a:r>
            <a:r>
              <a:rPr lang="zh-CN" altLang="en-US" sz="3200"/>
              <a:t>月急诊生化报告单室内周转时间进行汇总统计，有一部分报告，</a:t>
            </a:r>
            <a:r>
              <a:rPr lang="en-US" altLang="zh-CN" sz="3200"/>
              <a:t>2</a:t>
            </a:r>
            <a:r>
              <a:rPr lang="zh-CN" altLang="en-US" sz="3200"/>
              <a:t>小时报告时限仍然未达标。达标率仍需提高。见下图</a:t>
            </a:r>
            <a:endParaRPr lang="zh-CN" altLang="en-US" sz="32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 noChangeArrowheads="1"/>
          </p:cNvSpPr>
          <p:nvPr>
            <p:ph type="title"/>
          </p:nvPr>
        </p:nvSpPr>
        <p:spPr>
          <a:xfrm>
            <a:off x="2061761" y="825621"/>
            <a:ext cx="8022258" cy="52766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一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、现状把握</a:t>
            </a:r>
            <a:endParaRPr lang="zh-CN" altLang="en-US" sz="44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5486399" y="825621"/>
            <a:ext cx="6705600" cy="52765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0" y="825622"/>
            <a:ext cx="2107980" cy="52765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4" name="表格 4"/>
          <p:cNvGraphicFramePr>
            <a:graphicFrameLocks noGrp="1"/>
          </p:cNvGraphicFramePr>
          <p:nvPr>
            <p:ph idx="1"/>
          </p:nvPr>
        </p:nvGraphicFramePr>
        <p:xfrm>
          <a:off x="269089" y="2545119"/>
          <a:ext cx="11653821" cy="29905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9087"/>
                <a:gridCol w="837532"/>
                <a:gridCol w="833382"/>
                <a:gridCol w="833382"/>
                <a:gridCol w="833382"/>
                <a:gridCol w="833382"/>
                <a:gridCol w="833382"/>
                <a:gridCol w="833382"/>
                <a:gridCol w="833382"/>
                <a:gridCol w="833382"/>
                <a:gridCol w="833382"/>
                <a:gridCol w="833382"/>
                <a:gridCol w="833382"/>
              </a:tblGrid>
              <a:tr h="373341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1200"/>
                        <a:t>2020.10</a:t>
                      </a:r>
                      <a:endParaRPr lang="zh-CN" altLang="en-US" sz="12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1200"/>
                        <a:t>2020.11</a:t>
                      </a:r>
                      <a:endParaRPr lang="zh-CN" altLang="en-US" sz="12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1200"/>
                        <a:t>2020.12</a:t>
                      </a:r>
                      <a:endParaRPr lang="zh-CN" altLang="en-US" sz="12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1200"/>
                        <a:t>2021.01</a:t>
                      </a:r>
                      <a:endParaRPr lang="zh-CN" altLang="en-US" sz="12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1200"/>
                        <a:t>2021.02</a:t>
                      </a:r>
                      <a:endParaRPr lang="zh-CN" altLang="en-US" sz="12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1200"/>
                        <a:t>2021.03</a:t>
                      </a:r>
                      <a:endParaRPr lang="zh-CN" altLang="en-US" sz="12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1200"/>
                        <a:t>2021.04</a:t>
                      </a:r>
                      <a:endParaRPr lang="zh-CN" altLang="en-US" sz="12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1200"/>
                        <a:t>2021.05</a:t>
                      </a:r>
                      <a:endParaRPr lang="zh-CN" altLang="en-US" sz="12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1200"/>
                        <a:t>2021.06</a:t>
                      </a:r>
                      <a:endParaRPr lang="zh-CN" altLang="en-US" sz="12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1200"/>
                        <a:t>2021.07</a:t>
                      </a:r>
                      <a:endParaRPr lang="zh-CN" altLang="en-US" sz="12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1200"/>
                        <a:t>2021.08</a:t>
                      </a:r>
                      <a:endParaRPr lang="zh-CN" altLang="en-US" sz="12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1200"/>
                        <a:t>2021.09</a:t>
                      </a:r>
                      <a:endParaRPr lang="zh-CN" altLang="en-US" sz="1200"/>
                    </a:p>
                  </a:txBody>
                  <a:tcPr/>
                </a:tc>
              </a:tr>
              <a:tr h="373341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2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60</a:t>
                      </a:r>
                      <a:r>
                        <a:rPr lang="zh-CN" alt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分钟内出报告数</a:t>
                      </a:r>
                      <a:endParaRPr lang="zh-CN" altLang="en-US" sz="12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6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146</a:t>
                      </a:r>
                      <a:endParaRPr lang="en-US" altLang="zh-CN" sz="16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6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241</a:t>
                      </a:r>
                      <a:endParaRPr lang="en-US" altLang="zh-CN" sz="16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323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437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451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426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521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631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554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546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644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793</a:t>
                      </a:r>
                      <a:endParaRPr lang="zh-CN" altLang="en-US" sz="1600" b="1"/>
                    </a:p>
                  </a:txBody>
                  <a:tcPr/>
                </a:tc>
              </a:tr>
              <a:tr h="373341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2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61-90</a:t>
                      </a:r>
                      <a:r>
                        <a:rPr lang="zh-CN" alt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分钟出报告数</a:t>
                      </a:r>
                      <a:endParaRPr lang="zh-CN" altLang="en-US" sz="12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6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29</a:t>
                      </a:r>
                      <a:endParaRPr lang="en-US" altLang="zh-CN" sz="16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6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113</a:t>
                      </a:r>
                      <a:endParaRPr lang="en-US" altLang="zh-CN" sz="16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242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329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137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254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317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254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317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340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267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358</a:t>
                      </a:r>
                      <a:endParaRPr lang="zh-CN" altLang="en-US" sz="1600" b="1"/>
                    </a:p>
                  </a:txBody>
                  <a:tcPr/>
                </a:tc>
              </a:tr>
              <a:tr h="374619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2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91-120</a:t>
                      </a:r>
                      <a:r>
                        <a:rPr lang="zh-CN" alt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分钟出报告数</a:t>
                      </a:r>
                      <a:endParaRPr lang="zh-CN" altLang="en-US" sz="12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6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376</a:t>
                      </a:r>
                      <a:endParaRPr lang="en-US" altLang="zh-CN" sz="16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6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169</a:t>
                      </a:r>
                      <a:endParaRPr lang="en-US" altLang="zh-CN" sz="16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139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28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106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145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90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104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545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162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11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639</a:t>
                      </a:r>
                      <a:endParaRPr lang="zh-CN" altLang="en-US" sz="1600" b="1"/>
                    </a:p>
                  </a:txBody>
                  <a:tcPr/>
                </a:tc>
              </a:tr>
              <a:tr h="374619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2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121-150</a:t>
                      </a:r>
                      <a:r>
                        <a:rPr lang="zh-CN" alt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分钟出报告数</a:t>
                      </a:r>
                      <a:endParaRPr lang="zh-CN" altLang="en-US" sz="12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6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2</a:t>
                      </a:r>
                      <a:endParaRPr lang="en-US" altLang="zh-CN" sz="16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5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22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18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21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15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18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14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20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13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15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26</a:t>
                      </a:r>
                      <a:endParaRPr lang="zh-CN" altLang="en-US" sz="1600" b="1"/>
                    </a:p>
                  </a:txBody>
                  <a:tcPr/>
                </a:tc>
              </a:tr>
              <a:tr h="374619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2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151-180</a:t>
                      </a:r>
                      <a:r>
                        <a:rPr lang="zh-CN" alt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分钟出报告数</a:t>
                      </a:r>
                      <a:endParaRPr lang="zh-CN" altLang="en-US" sz="12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6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</a:t>
                      </a:r>
                      <a:endParaRPr lang="en-US" altLang="zh-CN" sz="16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13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7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9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11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16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17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16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21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10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13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10</a:t>
                      </a:r>
                      <a:endParaRPr lang="zh-CN" altLang="en-US" sz="1600" b="1"/>
                    </a:p>
                  </a:txBody>
                  <a:tcPr/>
                </a:tc>
              </a:tr>
              <a:tr h="373341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2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&gt;180</a:t>
                      </a:r>
                      <a:r>
                        <a:rPr lang="zh-CN" alt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分钟出报告数</a:t>
                      </a:r>
                      <a:endParaRPr lang="zh-CN" altLang="en-US" sz="12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18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5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10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11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6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8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9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7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9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4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6</a:t>
                      </a:r>
                      <a:endParaRPr lang="zh-CN" altLang="en-US" sz="16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600" b="1"/>
                        <a:t>14</a:t>
                      </a:r>
                      <a:endParaRPr lang="zh-CN" altLang="en-US" sz="1600" b="1"/>
                    </a:p>
                  </a:txBody>
                  <a:tcPr/>
                </a:tc>
              </a:tr>
              <a:tr h="373341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2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120</a:t>
                      </a:r>
                      <a:r>
                        <a:rPr lang="zh-CN" alt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分钟达标率</a:t>
                      </a:r>
                      <a:r>
                        <a:rPr lang="en-US" altLang="zh-CN" sz="1200" b="1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%</a:t>
                      </a:r>
                      <a:endParaRPr lang="zh-CN" altLang="en-US" sz="12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96.32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95.78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94.75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95.43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95.54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95.48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95.47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96.49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96.58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97.48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96.44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/>
                        <a:t>97.28</a:t>
                      </a:r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 noChangeArrowheads="1"/>
          </p:cNvSpPr>
          <p:nvPr>
            <p:ph type="title"/>
          </p:nvPr>
        </p:nvSpPr>
        <p:spPr>
          <a:xfrm>
            <a:off x="2061761" y="825621"/>
            <a:ext cx="8022258" cy="52766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一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、现状把握</a:t>
            </a:r>
            <a:endParaRPr lang="zh-CN" altLang="en-US" sz="44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5486399" y="825621"/>
            <a:ext cx="6705600" cy="52765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0" y="825622"/>
            <a:ext cx="2107980" cy="52765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5" name="图表 4"/>
          <p:cNvGraphicFramePr/>
          <p:nvPr/>
        </p:nvGraphicFramePr>
        <p:xfrm>
          <a:off x="990600" y="1709737"/>
          <a:ext cx="9315450" cy="3938588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 noChangeArrowheads="1"/>
          </p:cNvSpPr>
          <p:nvPr>
            <p:ph type="title"/>
          </p:nvPr>
        </p:nvSpPr>
        <p:spPr>
          <a:xfrm>
            <a:off x="2061761" y="825621"/>
            <a:ext cx="8022258" cy="52766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一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、现状把握</a:t>
            </a:r>
            <a:endParaRPr lang="zh-CN" altLang="en-US" sz="44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5486399" y="825621"/>
            <a:ext cx="6705600" cy="52765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0" y="825622"/>
            <a:ext cx="2107980" cy="52765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6" name="图表 5"/>
          <p:cNvGraphicFramePr/>
          <p:nvPr/>
        </p:nvGraphicFramePr>
        <p:xfrm>
          <a:off x="857251" y="1852611"/>
          <a:ext cx="9226768" cy="4043363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985436" y="1610834"/>
            <a:ext cx="76390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>
                <a:latin typeface="黑体" panose="02010609060101010101" pitchFamily="49" charset="-122"/>
              </a:rPr>
              <a:t>原因分析（头脑风暴）</a:t>
            </a:r>
            <a:endParaRPr lang="zh-CN" altLang="en-US" sz="3200"/>
          </a:p>
        </p:txBody>
      </p:sp>
      <p:sp>
        <p:nvSpPr>
          <p:cNvPr id="7" name="标题 1"/>
          <p:cNvSpPr>
            <a:spLocks noGrp="1" noChangeArrowheads="1"/>
          </p:cNvSpPr>
          <p:nvPr>
            <p:ph type="title"/>
          </p:nvPr>
        </p:nvSpPr>
        <p:spPr>
          <a:xfrm>
            <a:off x="2061761" y="825621"/>
            <a:ext cx="8022258" cy="52766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一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、现状把握</a:t>
            </a:r>
            <a:endParaRPr lang="zh-CN" altLang="en-US" sz="44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5486399" y="825621"/>
            <a:ext cx="6705600" cy="52765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0" y="825622"/>
            <a:ext cx="2107980" cy="52765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rcRect r="9861" b="9091"/>
          <a:stretch>
            <a:fillRect/>
          </a:stretch>
        </p:blipFill>
        <p:spPr>
          <a:xfrm>
            <a:off x="9424987" y="3309937"/>
            <a:ext cx="2105025" cy="28098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 noChangeArrowheads="1"/>
          </p:cNvSpPr>
          <p:nvPr>
            <p:ph type="title"/>
          </p:nvPr>
        </p:nvSpPr>
        <p:spPr>
          <a:xfrm>
            <a:off x="2061761" y="825621"/>
            <a:ext cx="8022258" cy="52766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一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、现状把握</a:t>
            </a:r>
            <a:endParaRPr lang="zh-CN" altLang="en-US" sz="44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5486399" y="825621"/>
            <a:ext cx="6705600" cy="52765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0" y="825622"/>
            <a:ext cx="2107980" cy="52765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Rectangle 80"/>
          <p:cNvSpPr>
            <a:spLocks noChangeArrowheads="1"/>
          </p:cNvSpPr>
          <p:nvPr/>
        </p:nvSpPr>
        <p:spPr bwMode="auto">
          <a:xfrm>
            <a:off x="1053990" y="1179513"/>
            <a:ext cx="73167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原因分析（特性要因图）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6" name="组合 64"/>
          <p:cNvGrpSpPr/>
          <p:nvPr/>
        </p:nvGrpSpPr>
        <p:grpSpPr>
          <a:xfrm>
            <a:off x="119187" y="2170113"/>
            <a:ext cx="9705851" cy="4354512"/>
            <a:chOff x="-844615" y="0"/>
            <a:chExt cx="8769445" cy="4160837"/>
          </a:xfrm>
        </p:grpSpPr>
        <p:sp>
          <p:nvSpPr>
            <p:cNvPr id="8" name="Line 11"/>
            <p:cNvSpPr>
              <a:spLocks noChangeShapeType="1"/>
            </p:cNvSpPr>
            <p:nvPr/>
          </p:nvSpPr>
          <p:spPr bwMode="auto">
            <a:xfrm flipH="1">
              <a:off x="5784880" y="2773362"/>
              <a:ext cx="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Line 13"/>
            <p:cNvSpPr>
              <a:spLocks noChangeShapeType="1"/>
            </p:cNvSpPr>
            <p:nvPr/>
          </p:nvSpPr>
          <p:spPr bwMode="auto">
            <a:xfrm>
              <a:off x="4592667" y="296862"/>
              <a:ext cx="1725613" cy="178276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Line 15"/>
            <p:cNvSpPr>
              <a:spLocks noChangeShapeType="1"/>
            </p:cNvSpPr>
            <p:nvPr/>
          </p:nvSpPr>
          <p:spPr bwMode="auto">
            <a:xfrm flipV="1">
              <a:off x="4460905" y="2079625"/>
              <a:ext cx="1722437" cy="178276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Line 16"/>
            <p:cNvSpPr>
              <a:spLocks noChangeShapeType="1"/>
            </p:cNvSpPr>
            <p:nvPr/>
          </p:nvSpPr>
          <p:spPr bwMode="auto">
            <a:xfrm>
              <a:off x="2074892" y="296862"/>
              <a:ext cx="1724025" cy="178276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Line 17"/>
            <p:cNvSpPr>
              <a:spLocks noChangeShapeType="1"/>
            </p:cNvSpPr>
            <p:nvPr/>
          </p:nvSpPr>
          <p:spPr bwMode="auto">
            <a:xfrm flipV="1">
              <a:off x="1928826" y="2079625"/>
              <a:ext cx="2001854" cy="176055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Text Box 18"/>
            <p:cNvSpPr txBox="1">
              <a:spLocks noChangeArrowheads="1"/>
            </p:cNvSpPr>
            <p:nvPr/>
          </p:nvSpPr>
          <p:spPr bwMode="auto">
            <a:xfrm>
              <a:off x="7527955" y="760412"/>
              <a:ext cx="396875" cy="25923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 eaLnBrk="1" hangingPunct="1"/>
              <a:r>
                <a:rPr lang="zh-CN" altLang="en-US" sz="1400" b="1">
                  <a:latin typeface="黑体" panose="02010609060101010101" pitchFamily="49" charset="-122"/>
                  <a:ea typeface="黑体" panose="02010609060101010101" pitchFamily="49" charset="-122"/>
                </a:rPr>
                <a:t> 为什么超过报告时限 ？    </a:t>
              </a:r>
              <a:endParaRPr lang="zh-CN" altLang="en-US" sz="14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16" name="Text Box 19"/>
            <p:cNvSpPr txBox="1">
              <a:spLocks noChangeArrowheads="1"/>
            </p:cNvSpPr>
            <p:nvPr/>
          </p:nvSpPr>
          <p:spPr bwMode="auto">
            <a:xfrm>
              <a:off x="4062442" y="0"/>
              <a:ext cx="1060450" cy="296862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1400" b="1">
                  <a:solidFill>
                    <a:srgbClr val="FF0000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环</a:t>
              </a:r>
              <a:endParaRPr lang="zh-CN" altLang="en-US" sz="1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17" name="Text Box 20"/>
            <p:cNvSpPr txBox="1">
              <a:spLocks noChangeArrowheads="1"/>
            </p:cNvSpPr>
            <p:nvPr/>
          </p:nvSpPr>
          <p:spPr bwMode="auto">
            <a:xfrm>
              <a:off x="1069498" y="2895154"/>
              <a:ext cx="1399390" cy="2889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 eaLnBrk="1" hangingPunct="1"/>
              <a:r>
                <a:rPr lang="zh-CN" altLang="en-US" sz="1400" b="1">
                  <a:latin typeface="黑体" panose="02010609060101010101" pitchFamily="49" charset="-122"/>
                  <a:ea typeface="黑体" panose="02010609060101010101" pitchFamily="49" charset="-122"/>
                </a:rPr>
                <a:t>急诊</a:t>
              </a:r>
              <a:r>
                <a:rPr lang="en-US" altLang="zh-CN" sz="1400" b="1">
                  <a:latin typeface="黑体" panose="02010609060101010101" pitchFamily="49" charset="-122"/>
                  <a:ea typeface="黑体" panose="02010609060101010101" pitchFamily="49" charset="-122"/>
                </a:rPr>
                <a:t>HCG</a:t>
              </a:r>
              <a:r>
                <a:rPr lang="zh-CN" altLang="en-US" sz="1400" b="1">
                  <a:latin typeface="黑体" panose="02010609060101010101" pitchFamily="49" charset="-122"/>
                  <a:ea typeface="黑体" panose="02010609060101010101" pitchFamily="49" charset="-122"/>
                </a:rPr>
                <a:t>浓度高，需要做二次稀释</a:t>
              </a:r>
              <a:endParaRPr lang="zh-CN" altLang="en-US" sz="14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18" name="Text Box 21"/>
            <p:cNvSpPr txBox="1">
              <a:spLocks noChangeArrowheads="1"/>
            </p:cNvSpPr>
            <p:nvPr/>
          </p:nvSpPr>
          <p:spPr bwMode="auto">
            <a:xfrm>
              <a:off x="4062442" y="3862387"/>
              <a:ext cx="1058863" cy="2984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1400" b="1">
                  <a:solidFill>
                    <a:srgbClr val="FF0000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料</a:t>
              </a:r>
              <a:endParaRPr lang="zh-CN" altLang="en-US" sz="1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19" name="Text Box 22"/>
            <p:cNvSpPr txBox="1">
              <a:spLocks noChangeArrowheads="1"/>
            </p:cNvSpPr>
            <p:nvPr/>
          </p:nvSpPr>
          <p:spPr bwMode="auto">
            <a:xfrm>
              <a:off x="1411317" y="0"/>
              <a:ext cx="1219200" cy="296862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1400" b="1">
                  <a:solidFill>
                    <a:srgbClr val="FF0000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人</a:t>
              </a:r>
              <a:endParaRPr lang="zh-CN" altLang="en-US" sz="1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20" name="Text Box 25"/>
            <p:cNvSpPr txBox="1">
              <a:spLocks noChangeArrowheads="1"/>
            </p:cNvSpPr>
            <p:nvPr/>
          </p:nvSpPr>
          <p:spPr bwMode="auto">
            <a:xfrm>
              <a:off x="1411317" y="3862387"/>
              <a:ext cx="1062038" cy="2984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1400" b="1">
                  <a:solidFill>
                    <a:srgbClr val="FF0000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法</a:t>
              </a:r>
              <a:endParaRPr lang="zh-CN" altLang="en-US" sz="1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21" name="Text Box 31"/>
            <p:cNvSpPr txBox="1">
              <a:spLocks noChangeArrowheads="1"/>
            </p:cNvSpPr>
            <p:nvPr/>
          </p:nvSpPr>
          <p:spPr bwMode="auto">
            <a:xfrm>
              <a:off x="217372" y="704879"/>
              <a:ext cx="1604962" cy="3655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 eaLnBrk="1" hangingPunct="1"/>
              <a:r>
                <a:rPr lang="zh-CN" altLang="en-US" sz="1400" b="1">
                  <a:latin typeface="黑体" panose="02010609060101010101" pitchFamily="49" charset="-122"/>
                  <a:ea typeface="黑体" panose="02010609060101010101" pitchFamily="49" charset="-122"/>
                </a:rPr>
                <a:t>急诊与非急诊共用同一管抽血</a:t>
              </a:r>
              <a:endParaRPr lang="zh-CN" altLang="en-US" sz="14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  <a:p>
              <a:pPr algn="just" eaLnBrk="1" hangingPunct="1"/>
              <a:endParaRPr lang="zh-CN" altLang="en-US" sz="14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22" name="Text Box 32"/>
            <p:cNvSpPr txBox="1">
              <a:spLocks noChangeArrowheads="1"/>
            </p:cNvSpPr>
            <p:nvPr/>
          </p:nvSpPr>
          <p:spPr bwMode="auto">
            <a:xfrm>
              <a:off x="164332" y="307000"/>
              <a:ext cx="1495425" cy="2968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 eaLnBrk="1" hangingPunct="1"/>
              <a:r>
                <a:rPr lang="zh-CN" altLang="en-US" sz="1400" b="1">
                  <a:latin typeface="黑体" panose="02010609060101010101" pitchFamily="49" charset="-122"/>
                  <a:ea typeface="黑体" panose="02010609060101010101" pitchFamily="49" charset="-122"/>
                </a:rPr>
                <a:t>未贴急诊标识码</a:t>
              </a:r>
              <a:endParaRPr lang="zh-CN" altLang="en-US" sz="14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  <a:p>
              <a:pPr algn="just" eaLnBrk="1" hangingPunct="1"/>
              <a:endParaRPr lang="zh-CN" altLang="en-US" sz="14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23" name="Text Box 33"/>
            <p:cNvSpPr txBox="1">
              <a:spLocks noChangeArrowheads="1"/>
            </p:cNvSpPr>
            <p:nvPr/>
          </p:nvSpPr>
          <p:spPr bwMode="auto">
            <a:xfrm>
              <a:off x="5583267" y="833437"/>
              <a:ext cx="1495425" cy="2968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 eaLnBrk="1" hangingPunct="1"/>
              <a:r>
                <a:rPr lang="zh-CN" altLang="en-US" sz="1400" b="1">
                  <a:latin typeface="黑体" panose="02010609060101010101" pitchFamily="49" charset="-122"/>
                  <a:ea typeface="黑体" panose="02010609060101010101" pitchFamily="49" charset="-122"/>
                </a:rPr>
                <a:t>标本闭环管理督导未完善</a:t>
              </a:r>
              <a:endParaRPr lang="zh-CN" altLang="en-US" sz="14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24" name="Text Box 34"/>
            <p:cNvSpPr txBox="1">
              <a:spLocks noChangeArrowheads="1"/>
            </p:cNvSpPr>
            <p:nvPr/>
          </p:nvSpPr>
          <p:spPr bwMode="auto">
            <a:xfrm>
              <a:off x="5594684" y="2898967"/>
              <a:ext cx="1079500" cy="2968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 eaLnBrk="1" hangingPunct="1"/>
              <a:r>
                <a:rPr lang="zh-CN" altLang="en-US" sz="1400" b="1">
                  <a:latin typeface="黑体" panose="02010609060101010101" pitchFamily="49" charset="-122"/>
                  <a:ea typeface="黑体" panose="02010609060101010101" pitchFamily="49" charset="-122"/>
                </a:rPr>
                <a:t>标本溶血或凝固、量少</a:t>
              </a:r>
              <a:endParaRPr lang="zh-CN" altLang="en-US" sz="14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25" name="Line 35"/>
            <p:cNvSpPr>
              <a:spLocks noChangeShapeType="1"/>
            </p:cNvSpPr>
            <p:nvPr/>
          </p:nvSpPr>
          <p:spPr bwMode="auto">
            <a:xfrm flipH="1">
              <a:off x="484217" y="1287462"/>
              <a:ext cx="0" cy="14859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Line 36"/>
            <p:cNvSpPr>
              <a:spLocks noChangeShapeType="1"/>
            </p:cNvSpPr>
            <p:nvPr/>
          </p:nvSpPr>
          <p:spPr bwMode="auto">
            <a:xfrm>
              <a:off x="484217" y="1287462"/>
              <a:ext cx="396875" cy="79216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Line 37"/>
            <p:cNvSpPr>
              <a:spLocks noChangeShapeType="1"/>
            </p:cNvSpPr>
            <p:nvPr/>
          </p:nvSpPr>
          <p:spPr bwMode="auto">
            <a:xfrm flipV="1">
              <a:off x="484217" y="2079625"/>
              <a:ext cx="396875" cy="69532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Line 38"/>
            <p:cNvSpPr>
              <a:spLocks noChangeShapeType="1"/>
            </p:cNvSpPr>
            <p:nvPr/>
          </p:nvSpPr>
          <p:spPr bwMode="auto">
            <a:xfrm>
              <a:off x="484217" y="1782762"/>
              <a:ext cx="396875" cy="29686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Line 39"/>
            <p:cNvSpPr>
              <a:spLocks noChangeShapeType="1"/>
            </p:cNvSpPr>
            <p:nvPr/>
          </p:nvSpPr>
          <p:spPr bwMode="auto">
            <a:xfrm>
              <a:off x="484217" y="2079625"/>
              <a:ext cx="396875" cy="15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Line 40"/>
            <p:cNvSpPr>
              <a:spLocks noChangeShapeType="1"/>
            </p:cNvSpPr>
            <p:nvPr/>
          </p:nvSpPr>
          <p:spPr bwMode="auto">
            <a:xfrm flipV="1">
              <a:off x="484217" y="2079625"/>
              <a:ext cx="396875" cy="30003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Freeform 41"/>
            <p:cNvSpPr/>
            <p:nvPr/>
          </p:nvSpPr>
          <p:spPr bwMode="auto">
            <a:xfrm>
              <a:off x="7112030" y="2079625"/>
              <a:ext cx="265112" cy="101600"/>
            </a:xfrm>
            <a:custGeom>
              <a:gdLst>
                <a:gd name="T0" fmla="*/ 0 w 360"/>
                <a:gd name="T1" fmla="*/ 0 h 156"/>
                <a:gd name="T2" fmla="*/ 2147483647 w 360"/>
                <a:gd name="T3" fmla="*/ 2147483647 h 156"/>
                <a:gd name="T4" fmla="*/ 2147483647 w 360"/>
                <a:gd name="T5" fmla="*/ 0 h 156"/>
                <a:gd name="T6" fmla="*/ 0 60000 65536"/>
                <a:gd name="T7" fmla="*/ 0 60000 65536"/>
                <a:gd name="T8" fmla="*/ 0 60000 65536"/>
                <a:gd name="T9" fmla="*/ 0 w 360"/>
                <a:gd name="T10" fmla="*/ 0 h 156"/>
                <a:gd name="T11" fmla="*/ 360 w 360"/>
                <a:gd name="T12" fmla="*/ 156 h 15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60" h="156">
                  <a:moveTo>
                    <a:pt x="0" y="0"/>
                  </a:moveTo>
                  <a:cubicBezTo>
                    <a:pt x="60" y="78"/>
                    <a:pt x="120" y="156"/>
                    <a:pt x="180" y="156"/>
                  </a:cubicBezTo>
                  <a:cubicBezTo>
                    <a:pt x="240" y="156"/>
                    <a:pt x="330" y="26"/>
                    <a:pt x="360" y="0"/>
                  </a:cubicBezTo>
                </a:path>
              </a:pathLst>
            </a:custGeom>
            <a:solidFill>
              <a:srgbClr val="FFFFFF"/>
            </a:solidFill>
            <a:ln w="9525" cmpd="sng">
              <a:solidFill>
                <a:srgbClr val="00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Freeform 42"/>
            <p:cNvSpPr/>
            <p:nvPr/>
          </p:nvSpPr>
          <p:spPr bwMode="auto">
            <a:xfrm>
              <a:off x="6316692" y="1584325"/>
              <a:ext cx="1192213" cy="990600"/>
            </a:xfrm>
            <a:custGeom>
              <a:gdLst>
                <a:gd name="T0" fmla="*/ 2147483647 w 1260"/>
                <a:gd name="T1" fmla="*/ 0 h 1508"/>
                <a:gd name="T2" fmla="*/ 2147483647 w 1260"/>
                <a:gd name="T3" fmla="*/ 2147483647 h 1508"/>
                <a:gd name="T4" fmla="*/ 2147483647 w 1260"/>
                <a:gd name="T5" fmla="*/ 2147483647 h 1508"/>
                <a:gd name="T6" fmla="*/ 2147483647 w 1260"/>
                <a:gd name="T7" fmla="*/ 2147483647 h 150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260"/>
                <a:gd name="T13" fmla="*/ 0 h 1508"/>
                <a:gd name="T14" fmla="*/ 1260 w 1260"/>
                <a:gd name="T15" fmla="*/ 1508 h 1508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260" h="1508">
                  <a:moveTo>
                    <a:pt x="180" y="0"/>
                  </a:moveTo>
                  <a:cubicBezTo>
                    <a:pt x="720" y="195"/>
                    <a:pt x="1260" y="390"/>
                    <a:pt x="1260" y="624"/>
                  </a:cubicBezTo>
                  <a:cubicBezTo>
                    <a:pt x="1260" y="858"/>
                    <a:pt x="360" y="1300"/>
                    <a:pt x="180" y="1404"/>
                  </a:cubicBezTo>
                  <a:cubicBezTo>
                    <a:pt x="0" y="1508"/>
                    <a:pt x="90" y="1378"/>
                    <a:pt x="180" y="1248"/>
                  </a:cubicBezTo>
                </a:path>
              </a:pathLst>
            </a:custGeom>
            <a:solidFill>
              <a:srgbClr val="FFFFFF"/>
            </a:solidFill>
            <a:ln w="9525" cmpd="sng">
              <a:solidFill>
                <a:srgbClr val="00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Freeform 43"/>
            <p:cNvSpPr/>
            <p:nvPr/>
          </p:nvSpPr>
          <p:spPr bwMode="auto">
            <a:xfrm>
              <a:off x="6846917" y="1782762"/>
              <a:ext cx="133350" cy="398463"/>
            </a:xfrm>
            <a:custGeom>
              <a:gdLst>
                <a:gd name="T0" fmla="*/ 2147483647 w 180"/>
                <a:gd name="T1" fmla="*/ 0 h 624"/>
                <a:gd name="T2" fmla="*/ 0 w 180"/>
                <a:gd name="T3" fmla="*/ 2147483647 h 624"/>
                <a:gd name="T4" fmla="*/ 2147483647 w 180"/>
                <a:gd name="T5" fmla="*/ 2147483647 h 624"/>
                <a:gd name="T6" fmla="*/ 0 60000 65536"/>
                <a:gd name="T7" fmla="*/ 0 60000 65536"/>
                <a:gd name="T8" fmla="*/ 0 60000 65536"/>
                <a:gd name="T9" fmla="*/ 0 w 180"/>
                <a:gd name="T10" fmla="*/ 0 h 624"/>
                <a:gd name="T11" fmla="*/ 180 w 180"/>
                <a:gd name="T12" fmla="*/ 624 h 624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80" h="624">
                  <a:moveTo>
                    <a:pt x="180" y="0"/>
                  </a:moveTo>
                  <a:cubicBezTo>
                    <a:pt x="90" y="104"/>
                    <a:pt x="0" y="208"/>
                    <a:pt x="0" y="312"/>
                  </a:cubicBezTo>
                  <a:cubicBezTo>
                    <a:pt x="0" y="416"/>
                    <a:pt x="150" y="572"/>
                    <a:pt x="180" y="624"/>
                  </a:cubicBezTo>
                </a:path>
              </a:pathLst>
            </a:custGeom>
            <a:solidFill>
              <a:srgbClr val="FFFFFF"/>
            </a:solidFill>
            <a:ln w="9525" cmpd="sng">
              <a:solidFill>
                <a:srgbClr val="00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Line 44"/>
            <p:cNvSpPr>
              <a:spLocks noChangeShapeType="1"/>
            </p:cNvSpPr>
            <p:nvPr/>
          </p:nvSpPr>
          <p:spPr bwMode="auto">
            <a:xfrm flipH="1">
              <a:off x="6581805" y="1584325"/>
              <a:ext cx="0" cy="89217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Text Box 48"/>
            <p:cNvSpPr txBox="1">
              <a:spLocks noChangeArrowheads="1"/>
            </p:cNvSpPr>
            <p:nvPr/>
          </p:nvSpPr>
          <p:spPr bwMode="auto">
            <a:xfrm>
              <a:off x="1900987" y="2132012"/>
              <a:ext cx="1308100" cy="495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 eaLnBrk="1" hangingPunct="1"/>
              <a:r>
                <a:rPr lang="zh-CN" altLang="en-US" sz="1400" b="1">
                  <a:latin typeface="黑体" panose="02010609060101010101" pitchFamily="49" charset="-122"/>
                  <a:ea typeface="黑体" panose="02010609060101010101" pitchFamily="49" charset="-122"/>
                </a:rPr>
                <a:t>急诊</a:t>
              </a:r>
              <a:r>
                <a:rPr lang="en-US" altLang="zh-CN" sz="1400" b="1">
                  <a:latin typeface="黑体" panose="02010609060101010101" pitchFamily="49" charset="-122"/>
                  <a:ea typeface="黑体" panose="02010609060101010101" pitchFamily="49" charset="-122"/>
                </a:rPr>
                <a:t>PCT</a:t>
              </a:r>
              <a:r>
                <a:rPr lang="zh-CN" altLang="en-US" sz="1400" b="1">
                  <a:latin typeface="黑体" panose="02010609060101010101" pitchFamily="49" charset="-122"/>
                  <a:ea typeface="黑体" panose="02010609060101010101" pitchFamily="49" charset="-122"/>
                </a:rPr>
                <a:t>需在不同仪器进行</a:t>
              </a:r>
              <a:endParaRPr lang="zh-CN" altLang="en-US" sz="14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  <a:p>
              <a:pPr algn="just" eaLnBrk="1" hangingPunct="1"/>
              <a:endParaRPr lang="zh-CN" altLang="en-US" sz="14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  <a:p>
              <a:pPr algn="just" eaLnBrk="1" hangingPunct="1"/>
              <a:endParaRPr lang="zh-CN" altLang="en-US" sz="14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6" name="Text Box 49"/>
            <p:cNvSpPr txBox="1">
              <a:spLocks noChangeArrowheads="1"/>
            </p:cNvSpPr>
            <p:nvPr/>
          </p:nvSpPr>
          <p:spPr bwMode="auto">
            <a:xfrm>
              <a:off x="2571768" y="268277"/>
              <a:ext cx="1325563" cy="2984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 eaLnBrk="1" hangingPunct="1"/>
              <a:r>
                <a:rPr lang="zh-CN" altLang="en-US" sz="1400" b="1">
                  <a:latin typeface="黑体" panose="02010609060101010101" pitchFamily="49" charset="-122"/>
                  <a:ea typeface="黑体" panose="02010609060101010101" pitchFamily="49" charset="-122"/>
                </a:rPr>
                <a:t>人员同时兼顾双岗位</a:t>
              </a:r>
              <a:endParaRPr lang="zh-CN" altLang="en-US" sz="14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  <a:p>
              <a:pPr algn="just" eaLnBrk="1" hangingPunct="1"/>
              <a:endParaRPr lang="zh-CN" altLang="en-US" sz="14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8" name="Text Box 52"/>
            <p:cNvSpPr txBox="1">
              <a:spLocks noChangeArrowheads="1"/>
            </p:cNvSpPr>
            <p:nvPr/>
          </p:nvSpPr>
          <p:spPr bwMode="auto">
            <a:xfrm>
              <a:off x="3378230" y="601385"/>
              <a:ext cx="1403350" cy="2968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 eaLnBrk="1" hangingPunct="1"/>
              <a:r>
                <a:rPr lang="zh-CN" altLang="en-US" sz="1400" b="1">
                  <a:latin typeface="黑体" panose="02010609060101010101" pitchFamily="49" charset="-122"/>
                  <a:ea typeface="黑体" panose="02010609060101010101" pitchFamily="49" charset="-122"/>
                </a:rPr>
                <a:t>临床急诊与非急诊意识不强</a:t>
              </a:r>
              <a:endParaRPr lang="zh-CN" altLang="en-US" sz="14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9" name="Rectangle 54"/>
            <p:cNvSpPr>
              <a:spLocks noChangeArrowheads="1"/>
            </p:cNvSpPr>
            <p:nvPr/>
          </p:nvSpPr>
          <p:spPr bwMode="auto">
            <a:xfrm>
              <a:off x="-844615" y="2875635"/>
              <a:ext cx="1460500" cy="3476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 eaLnBrk="1" hangingPunct="1"/>
              <a:r>
                <a:rPr lang="zh-CN" altLang="en-US" sz="1400" b="1">
                  <a:latin typeface="黑体" panose="02010609060101010101" pitchFamily="49" charset="-122"/>
                  <a:ea typeface="黑体" panose="02010609060101010101" pitchFamily="49" charset="-122"/>
                </a:rPr>
                <a:t>仪器识别条码问题</a:t>
              </a:r>
              <a:endParaRPr lang="zh-CN" altLang="en-US" sz="14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40" name="Line 55"/>
            <p:cNvSpPr>
              <a:spLocks noChangeShapeType="1"/>
            </p:cNvSpPr>
            <p:nvPr/>
          </p:nvSpPr>
          <p:spPr bwMode="auto">
            <a:xfrm flipV="1">
              <a:off x="830292" y="2057400"/>
              <a:ext cx="5761038" cy="11112"/>
            </a:xfrm>
            <a:prstGeom prst="line">
              <a:avLst/>
            </a:prstGeom>
            <a:noFill/>
            <a:ln w="28575">
              <a:solidFill>
                <a:srgbClr val="000000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Line 56"/>
            <p:cNvSpPr>
              <a:spLocks noChangeShapeType="1"/>
            </p:cNvSpPr>
            <p:nvPr/>
          </p:nvSpPr>
          <p:spPr bwMode="auto">
            <a:xfrm>
              <a:off x="4749040" y="835514"/>
              <a:ext cx="36036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Line 58"/>
            <p:cNvSpPr>
              <a:spLocks noChangeShapeType="1"/>
            </p:cNvSpPr>
            <p:nvPr/>
          </p:nvSpPr>
          <p:spPr bwMode="auto">
            <a:xfrm>
              <a:off x="2774980" y="1409700"/>
              <a:ext cx="36036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Line 63"/>
            <p:cNvSpPr>
              <a:spLocks noChangeShapeType="1"/>
            </p:cNvSpPr>
            <p:nvPr/>
          </p:nvSpPr>
          <p:spPr bwMode="auto">
            <a:xfrm>
              <a:off x="1857388" y="982657"/>
              <a:ext cx="86518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Line 65"/>
            <p:cNvSpPr>
              <a:spLocks noChangeShapeType="1"/>
            </p:cNvSpPr>
            <p:nvPr/>
          </p:nvSpPr>
          <p:spPr bwMode="auto">
            <a:xfrm flipH="1">
              <a:off x="2282855" y="412750"/>
              <a:ext cx="36036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Line 67"/>
            <p:cNvSpPr>
              <a:spLocks noChangeShapeType="1"/>
            </p:cNvSpPr>
            <p:nvPr/>
          </p:nvSpPr>
          <p:spPr bwMode="auto">
            <a:xfrm flipH="1">
              <a:off x="5222905" y="3065462"/>
              <a:ext cx="43338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0" name="Text Box 69"/>
            <p:cNvSpPr txBox="1">
              <a:spLocks noChangeArrowheads="1"/>
            </p:cNvSpPr>
            <p:nvPr/>
          </p:nvSpPr>
          <p:spPr bwMode="auto">
            <a:xfrm>
              <a:off x="1349392" y="1236049"/>
              <a:ext cx="1655763" cy="2968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 eaLnBrk="1" hangingPunct="1"/>
              <a:r>
                <a:rPr lang="zh-CN" altLang="en-US" sz="1400" b="1">
                  <a:latin typeface="黑体" panose="02010609060101010101" pitchFamily="49" charset="-122"/>
                  <a:ea typeface="黑体" panose="02010609060101010101" pitchFamily="49" charset="-122"/>
                </a:rPr>
                <a:t>未及时标本前处理</a:t>
              </a:r>
              <a:endParaRPr lang="zh-CN" altLang="en-US" sz="14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54" name="AutoShape 77"/>
            <p:cNvSpPr>
              <a:spLocks noChangeArrowheads="1"/>
            </p:cNvSpPr>
            <p:nvPr/>
          </p:nvSpPr>
          <p:spPr bwMode="auto">
            <a:xfrm>
              <a:off x="7167592" y="1912937"/>
              <a:ext cx="142875" cy="100013"/>
            </a:xfrm>
            <a:prstGeom prst="flowChartConnector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b="1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55" name="Freeform 78"/>
            <p:cNvSpPr/>
            <p:nvPr/>
          </p:nvSpPr>
          <p:spPr bwMode="auto">
            <a:xfrm rot="10563289" flipV="1">
              <a:off x="7094567" y="2057400"/>
              <a:ext cx="280988" cy="101600"/>
            </a:xfrm>
            <a:custGeom>
              <a:gdLst>
                <a:gd name="T0" fmla="*/ 0 w 360"/>
                <a:gd name="T1" fmla="*/ 0 h 156"/>
                <a:gd name="T2" fmla="*/ 2147483647 w 360"/>
                <a:gd name="T3" fmla="*/ 2147483647 h 156"/>
                <a:gd name="T4" fmla="*/ 2147483647 w 360"/>
                <a:gd name="T5" fmla="*/ 0 h 156"/>
                <a:gd name="T6" fmla="*/ 0 60000 65536"/>
                <a:gd name="T7" fmla="*/ 0 60000 65536"/>
                <a:gd name="T8" fmla="*/ 0 60000 65536"/>
                <a:gd name="T9" fmla="*/ 0 w 360"/>
                <a:gd name="T10" fmla="*/ 0 h 156"/>
                <a:gd name="T11" fmla="*/ 360 w 360"/>
                <a:gd name="T12" fmla="*/ 156 h 15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60" h="156">
                  <a:moveTo>
                    <a:pt x="0" y="0"/>
                  </a:moveTo>
                  <a:cubicBezTo>
                    <a:pt x="60" y="78"/>
                    <a:pt x="120" y="156"/>
                    <a:pt x="180" y="156"/>
                  </a:cubicBezTo>
                  <a:cubicBezTo>
                    <a:pt x="240" y="156"/>
                    <a:pt x="330" y="26"/>
                    <a:pt x="360" y="0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9" name="Line 84"/>
            <p:cNvSpPr>
              <a:spLocks noChangeShapeType="1"/>
            </p:cNvSpPr>
            <p:nvPr/>
          </p:nvSpPr>
          <p:spPr bwMode="auto">
            <a:xfrm flipH="1">
              <a:off x="5222905" y="976312"/>
              <a:ext cx="36036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0" name="Line 63"/>
            <p:cNvSpPr>
              <a:spLocks noChangeShapeType="1"/>
            </p:cNvSpPr>
            <p:nvPr/>
          </p:nvSpPr>
          <p:spPr bwMode="auto">
            <a:xfrm>
              <a:off x="4929222" y="2482855"/>
              <a:ext cx="86518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" name="Text Box 75"/>
            <p:cNvSpPr txBox="1">
              <a:spLocks noChangeArrowheads="1"/>
            </p:cNvSpPr>
            <p:nvPr/>
          </p:nvSpPr>
          <p:spPr bwMode="auto">
            <a:xfrm>
              <a:off x="4254190" y="2116096"/>
              <a:ext cx="1006477" cy="70581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zh-CN" altLang="en-US" sz="1400" b="1">
                  <a:latin typeface="黑体" panose="02010609060101010101" pitchFamily="49" charset="-122"/>
                  <a:ea typeface="黑体" panose="02010609060101010101" pitchFamily="49" charset="-122"/>
                </a:rPr>
                <a:t>急诊标本与普通标本混放一起</a:t>
              </a:r>
              <a:endParaRPr lang="zh-CN" altLang="en-US" sz="14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62" name="Line 63"/>
            <p:cNvSpPr>
              <a:spLocks noChangeShapeType="1"/>
            </p:cNvSpPr>
            <p:nvPr/>
          </p:nvSpPr>
          <p:spPr bwMode="auto">
            <a:xfrm>
              <a:off x="1357322" y="482591"/>
              <a:ext cx="86518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3" name="Rectangle 54"/>
            <p:cNvSpPr>
              <a:spLocks noChangeArrowheads="1"/>
            </p:cNvSpPr>
            <p:nvPr/>
          </p:nvSpPr>
          <p:spPr bwMode="auto">
            <a:xfrm>
              <a:off x="2975789" y="3080266"/>
              <a:ext cx="1285884" cy="3476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1400" b="1">
                  <a:latin typeface="黑体" panose="02010609060101010101" pitchFamily="49" charset="-122"/>
                  <a:ea typeface="黑体" panose="02010609060101010101" pitchFamily="49" charset="-122"/>
                </a:rPr>
                <a:t>急诊项目管理制度未完善</a:t>
              </a:r>
              <a:endParaRPr lang="zh-CN" altLang="en-US" sz="14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64" name="Line 67"/>
            <p:cNvSpPr>
              <a:spLocks noChangeShapeType="1"/>
            </p:cNvSpPr>
            <p:nvPr/>
          </p:nvSpPr>
          <p:spPr bwMode="auto">
            <a:xfrm flipH="1">
              <a:off x="2571768" y="3268673"/>
              <a:ext cx="43338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9" name="Line 62"/>
            <p:cNvSpPr>
              <a:spLocks noChangeShapeType="1"/>
            </p:cNvSpPr>
            <p:nvPr/>
          </p:nvSpPr>
          <p:spPr bwMode="auto">
            <a:xfrm>
              <a:off x="484217" y="3047399"/>
              <a:ext cx="468086" cy="207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66" name="Rectangle 54"/>
          <p:cNvSpPr>
            <a:spLocks noChangeArrowheads="1"/>
          </p:cNvSpPr>
          <p:nvPr/>
        </p:nvSpPr>
        <p:spPr bwMode="auto">
          <a:xfrm>
            <a:off x="388446" y="5608864"/>
            <a:ext cx="1460500" cy="347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hangingPunct="1"/>
            <a:r>
              <a:rPr lang="zh-CN" altLang="en-US" sz="1400" b="1">
                <a:latin typeface="黑体" panose="02010609060101010101" pitchFamily="49" charset="-122"/>
                <a:ea typeface="黑体" panose="02010609060101010101" pitchFamily="49" charset="-122"/>
              </a:rPr>
              <a:t>仪器故障</a:t>
            </a:r>
            <a:endParaRPr lang="zh-CN" altLang="en-US" sz="14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7" name="Line 17"/>
          <p:cNvSpPr>
            <a:spLocks noChangeShapeType="1"/>
          </p:cNvSpPr>
          <p:nvPr/>
        </p:nvSpPr>
        <p:spPr bwMode="auto">
          <a:xfrm flipV="1">
            <a:off x="1147919" y="4330626"/>
            <a:ext cx="2215613" cy="1842501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8" name="Text Box 22"/>
          <p:cNvSpPr txBox="1">
            <a:spLocks noChangeArrowheads="1"/>
          </p:cNvSpPr>
          <p:nvPr/>
        </p:nvSpPr>
        <p:spPr bwMode="auto">
          <a:xfrm>
            <a:off x="584891" y="6192011"/>
            <a:ext cx="1349387" cy="31068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1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机</a:t>
            </a:r>
            <a:endParaRPr lang="zh-CN" altLang="en-US" sz="1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0" name="Line 62"/>
          <p:cNvSpPr>
            <a:spLocks noChangeShapeType="1"/>
          </p:cNvSpPr>
          <p:nvPr/>
        </p:nvSpPr>
        <p:spPr bwMode="auto">
          <a:xfrm>
            <a:off x="1170834" y="5780802"/>
            <a:ext cx="39884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1" name="Line 67"/>
          <p:cNvSpPr>
            <a:spLocks noChangeShapeType="1"/>
          </p:cNvSpPr>
          <p:nvPr/>
        </p:nvSpPr>
        <p:spPr bwMode="auto">
          <a:xfrm flipH="1">
            <a:off x="2795202" y="4789559"/>
            <a:ext cx="479664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2" name="Line 67"/>
          <p:cNvSpPr>
            <a:spLocks noChangeShapeType="1"/>
          </p:cNvSpPr>
          <p:nvPr/>
        </p:nvSpPr>
        <p:spPr bwMode="auto">
          <a:xfrm flipH="1">
            <a:off x="1899471" y="5534061"/>
            <a:ext cx="479664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3" name="Line 67"/>
          <p:cNvSpPr>
            <a:spLocks noChangeShapeType="1"/>
          </p:cNvSpPr>
          <p:nvPr/>
        </p:nvSpPr>
        <p:spPr bwMode="auto">
          <a:xfrm flipH="1">
            <a:off x="4402892" y="5152314"/>
            <a:ext cx="479664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4921212" y="4926788"/>
            <a:ext cx="12437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latin typeface="黑体" panose="02010609060101010101" pitchFamily="49" charset="-122"/>
                <a:ea typeface="黑体" panose="02010609060101010101" pitchFamily="49" charset="-122"/>
              </a:rPr>
              <a:t>标本规范化处理</a:t>
            </a:r>
            <a:endParaRPr lang="zh-CN" altLang="en-US" sz="14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 noChangeArrowheads="1"/>
          </p:cNvSpPr>
          <p:nvPr>
            <p:ph type="title"/>
          </p:nvPr>
        </p:nvSpPr>
        <p:spPr>
          <a:xfrm>
            <a:off x="2061761" y="825621"/>
            <a:ext cx="8022258" cy="52766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一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、现状把握</a:t>
            </a:r>
            <a:endParaRPr lang="zh-CN" altLang="en-US" sz="44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5486399" y="825621"/>
            <a:ext cx="6705600" cy="52765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0" y="825622"/>
            <a:ext cx="2107980" cy="52765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3" name="表格 3"/>
          <p:cNvGraphicFramePr>
            <a:graphicFrameLocks noGrp="1"/>
          </p:cNvGraphicFramePr>
          <p:nvPr/>
        </p:nvGraphicFramePr>
        <p:xfrm>
          <a:off x="924261" y="2676403"/>
          <a:ext cx="6639513" cy="361493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885145"/>
                <a:gridCol w="1877184"/>
                <a:gridCol w="1877184"/>
              </a:tblGrid>
              <a:tr h="385937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原因</a:t>
                      </a:r>
                      <a:endParaRPr lang="zh-CN" alt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得分</a:t>
                      </a:r>
                      <a:endParaRPr lang="zh-CN" alt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/>
                        <a:t>累计百分比</a:t>
                      </a:r>
                      <a:endParaRPr lang="zh-CN" alt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5937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800" b="0" u="none" strike="noStrike">
                          <a:solidFill>
                            <a:srgbClr val="000000"/>
                          </a:solidFill>
                          <a:effectLst/>
                        </a:rPr>
                        <a:t>标本规范化处理</a:t>
                      </a:r>
                      <a:endParaRPr lang="zh-CN" altLang="en-US" sz="18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800" b="0" i="0" u="none" strike="noStrike">
                          <a:solidFill>
                            <a:srgbClr val="000000"/>
                          </a:solidFill>
                          <a:effectLst/>
                          <a:latin typeface="等线" panose="02010600030101010101" pitchFamily="2" charset="-122"/>
                          <a:ea typeface="等线" panose="02010600030101010101" pitchFamily="2" charset="-122"/>
                        </a:rPr>
                        <a:t>26</a:t>
                      </a:r>
                      <a:endParaRPr lang="en-US" altLang="zh-CN" sz="1800" b="0" i="0" u="none" strike="noStrike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800" b="0" i="0" u="none" strike="noStrike">
                          <a:solidFill>
                            <a:srgbClr val="000000"/>
                          </a:solidFill>
                          <a:effectLst/>
                          <a:latin typeface="等线" panose="02010600030101010101" pitchFamily="2" charset="-122"/>
                          <a:ea typeface="等线" panose="02010600030101010101" pitchFamily="2" charset="-122"/>
                        </a:rPr>
                        <a:t>26.00%</a:t>
                      </a:r>
                      <a:endParaRPr lang="en-US" altLang="zh-CN" sz="1800" b="0" i="0" u="none" strike="noStrike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5937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800" b="0" u="none" strike="noStrike">
                          <a:solidFill>
                            <a:srgbClr val="000000"/>
                          </a:solidFill>
                          <a:effectLst/>
                        </a:rPr>
                        <a:t>仪器识别条码问题</a:t>
                      </a:r>
                      <a:endParaRPr lang="zh-CN" altLang="en-US" sz="18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800" b="0" i="0" u="none" strike="noStrike">
                          <a:solidFill>
                            <a:srgbClr val="000000"/>
                          </a:solidFill>
                          <a:effectLst/>
                          <a:latin typeface="等线" panose="02010600030101010101" pitchFamily="2" charset="-122"/>
                          <a:ea typeface="等线" panose="02010600030101010101" pitchFamily="2" charset="-122"/>
                        </a:rPr>
                        <a:t>17</a:t>
                      </a:r>
                      <a:endParaRPr lang="en-US" altLang="zh-CN" sz="1800" b="0" i="0" u="none" strike="noStrike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800" b="0" i="0" u="none" strike="noStrike">
                          <a:solidFill>
                            <a:srgbClr val="000000"/>
                          </a:solidFill>
                          <a:effectLst/>
                          <a:latin typeface="等线" panose="02010600030101010101" pitchFamily="2" charset="-122"/>
                          <a:ea typeface="等线" panose="02010600030101010101" pitchFamily="2" charset="-122"/>
                        </a:rPr>
                        <a:t>43.00%</a:t>
                      </a:r>
                      <a:endParaRPr lang="en-US" altLang="zh-CN" sz="1800" b="0" i="0" u="none" strike="noStrike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3474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800" b="0" u="none" strike="noStrike">
                          <a:solidFill>
                            <a:srgbClr val="000000"/>
                          </a:solidFill>
                          <a:effectLst/>
                        </a:rPr>
                        <a:t>仪器故障</a:t>
                      </a:r>
                      <a:endParaRPr lang="zh-CN" altLang="en-US" sz="18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800" b="0" i="0" u="none" strike="noStrike">
                          <a:solidFill>
                            <a:srgbClr val="000000"/>
                          </a:solidFill>
                          <a:effectLst/>
                          <a:latin typeface="等线" panose="02010600030101010101" pitchFamily="2" charset="-122"/>
                          <a:ea typeface="等线" panose="02010600030101010101" pitchFamily="2" charset="-122"/>
                        </a:rPr>
                        <a:t>16</a:t>
                      </a:r>
                      <a:endParaRPr lang="en-US" altLang="zh-CN" sz="1800" b="0" i="0" u="none" strike="noStrike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800" b="0" i="0" u="none" strike="noStrike">
                          <a:solidFill>
                            <a:srgbClr val="000000"/>
                          </a:solidFill>
                          <a:effectLst/>
                          <a:latin typeface="等线" panose="02010600030101010101" pitchFamily="2" charset="-122"/>
                          <a:ea typeface="等线" panose="02010600030101010101" pitchFamily="2" charset="-122"/>
                        </a:rPr>
                        <a:t>59.00%</a:t>
                      </a:r>
                      <a:endParaRPr lang="en-US" altLang="zh-CN" sz="1800" b="0" i="0" u="none" strike="noStrike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5937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800" b="0" u="none" strike="noStrike">
                          <a:solidFill>
                            <a:srgbClr val="000000"/>
                          </a:solidFill>
                          <a:effectLst/>
                        </a:rPr>
                        <a:t>未贴急诊标识</a:t>
                      </a:r>
                      <a:endParaRPr lang="zh-CN" altLang="en-US" sz="18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800" b="0" i="0" u="none" strike="noStrike">
                          <a:solidFill>
                            <a:srgbClr val="000000"/>
                          </a:solidFill>
                          <a:effectLst/>
                          <a:latin typeface="等线" panose="02010600030101010101" pitchFamily="2" charset="-122"/>
                          <a:ea typeface="等线" panose="02010600030101010101" pitchFamily="2" charset="-122"/>
                        </a:rPr>
                        <a:t>12</a:t>
                      </a:r>
                      <a:endParaRPr lang="en-US" altLang="zh-CN" sz="1800" b="0" i="0" u="none" strike="noStrike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800" b="0" i="0" u="none" strike="noStrike">
                          <a:solidFill>
                            <a:srgbClr val="000000"/>
                          </a:solidFill>
                          <a:effectLst/>
                          <a:latin typeface="等线" panose="02010600030101010101" pitchFamily="2" charset="-122"/>
                          <a:ea typeface="等线" panose="02010600030101010101" pitchFamily="2" charset="-122"/>
                        </a:rPr>
                        <a:t>71.00%</a:t>
                      </a:r>
                      <a:endParaRPr lang="en-US" altLang="zh-CN" sz="1800" b="0" i="0" u="none" strike="noStrike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5937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800" b="0" u="none" strike="noStrike">
                          <a:solidFill>
                            <a:srgbClr val="000000"/>
                          </a:solidFill>
                          <a:effectLst/>
                        </a:rPr>
                        <a:t>人员同时兼顾双岗位</a:t>
                      </a:r>
                      <a:endParaRPr lang="zh-CN" altLang="en-US" sz="18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800" b="0" i="0" u="none" strike="noStrike">
                          <a:solidFill>
                            <a:srgbClr val="000000"/>
                          </a:solidFill>
                          <a:effectLst/>
                          <a:latin typeface="等线" panose="02010600030101010101" pitchFamily="2" charset="-122"/>
                          <a:ea typeface="等线" panose="02010600030101010101" pitchFamily="2" charset="-122"/>
                        </a:rPr>
                        <a:t>11</a:t>
                      </a:r>
                      <a:endParaRPr lang="en-US" altLang="zh-CN" sz="1800" b="0" i="0" u="none" strike="noStrike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800" b="0" i="0" u="none" strike="noStrike">
                          <a:solidFill>
                            <a:srgbClr val="000000"/>
                          </a:solidFill>
                          <a:effectLst/>
                          <a:latin typeface="等线" panose="02010600030101010101" pitchFamily="2" charset="-122"/>
                          <a:ea typeface="等线" panose="02010600030101010101" pitchFamily="2" charset="-122"/>
                        </a:rPr>
                        <a:t>82.00%</a:t>
                      </a:r>
                      <a:endParaRPr lang="en-US" altLang="zh-CN" sz="1800" b="0" i="0" u="none" strike="noStrike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888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800" b="0" u="none" strike="noStrike">
                          <a:solidFill>
                            <a:srgbClr val="000000"/>
                          </a:solidFill>
                          <a:effectLst/>
                        </a:rPr>
                        <a:t>标本溶血或凝固、量少</a:t>
                      </a:r>
                      <a:endParaRPr lang="zh-CN" altLang="en-US" sz="18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800" b="0" i="0" u="none" strike="noStrike">
                          <a:solidFill>
                            <a:srgbClr val="000000"/>
                          </a:solidFill>
                          <a:effectLst/>
                          <a:latin typeface="等线" panose="02010600030101010101" pitchFamily="2" charset="-122"/>
                          <a:ea typeface="等线" panose="02010600030101010101" pitchFamily="2" charset="-122"/>
                        </a:rPr>
                        <a:t>11</a:t>
                      </a:r>
                      <a:endParaRPr lang="en-US" altLang="zh-CN" sz="1800" b="0" i="0" u="none" strike="noStrike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800" b="0" i="0" u="none" strike="noStrike">
                          <a:solidFill>
                            <a:srgbClr val="000000"/>
                          </a:solidFill>
                          <a:effectLst/>
                          <a:latin typeface="等线" panose="02010600030101010101" pitchFamily="2" charset="-122"/>
                          <a:ea typeface="等线" panose="02010600030101010101" pitchFamily="2" charset="-122"/>
                        </a:rPr>
                        <a:t>93.00%</a:t>
                      </a:r>
                      <a:endParaRPr lang="en-US" altLang="zh-CN" sz="1800" b="0" i="0" u="none" strike="noStrike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888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800" b="0" u="none" strike="noStrike">
                          <a:solidFill>
                            <a:srgbClr val="000000"/>
                          </a:solidFill>
                          <a:effectLst/>
                        </a:rPr>
                        <a:t>急诊项目管理制度未完善</a:t>
                      </a:r>
                      <a:endParaRPr lang="zh-CN" altLang="en-US" sz="18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800" b="0" i="0" u="none" strike="noStrike">
                          <a:solidFill>
                            <a:srgbClr val="000000"/>
                          </a:solidFill>
                          <a:effectLst/>
                          <a:latin typeface="等线" panose="02010600030101010101" pitchFamily="2" charset="-122"/>
                          <a:ea typeface="等线" panose="02010600030101010101" pitchFamily="2" charset="-122"/>
                        </a:rPr>
                        <a:t>7</a:t>
                      </a:r>
                      <a:endParaRPr lang="en-US" altLang="zh-CN" sz="1800" b="0" i="0" u="none" strike="noStrike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800" b="0" i="0" u="none" strike="noStrike">
                          <a:solidFill>
                            <a:srgbClr val="000000"/>
                          </a:solidFill>
                          <a:effectLst/>
                          <a:latin typeface="等线" panose="02010600030101010101" pitchFamily="2" charset="-122"/>
                          <a:ea typeface="等线" panose="02010600030101010101" pitchFamily="2" charset="-122"/>
                        </a:rPr>
                        <a:t>100.00%</a:t>
                      </a:r>
                      <a:endParaRPr lang="en-US" altLang="zh-CN" sz="1800" b="0" i="0" u="none" strike="noStrike">
                        <a:solidFill>
                          <a:srgbClr val="000000"/>
                        </a:solidFill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Rectangle 80"/>
          <p:cNvSpPr>
            <a:spLocks noChangeArrowheads="1"/>
          </p:cNvSpPr>
          <p:nvPr/>
        </p:nvSpPr>
        <p:spPr bwMode="auto">
          <a:xfrm>
            <a:off x="-330927" y="1533403"/>
            <a:ext cx="73167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主要原因分析结果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8753" y="3065658"/>
            <a:ext cx="3844477" cy="333830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 noChangeArrowheads="1"/>
          </p:cNvSpPr>
          <p:nvPr>
            <p:ph type="title"/>
          </p:nvPr>
        </p:nvSpPr>
        <p:spPr>
          <a:xfrm>
            <a:off x="2061761" y="825621"/>
            <a:ext cx="8022258" cy="52766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一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、现状把握</a:t>
            </a:r>
            <a:endParaRPr lang="zh-CN" altLang="en-US" sz="44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5486399" y="825621"/>
            <a:ext cx="6705600" cy="52765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0" y="825622"/>
            <a:ext cx="2107980" cy="52765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Rectangle 80"/>
          <p:cNvSpPr>
            <a:spLocks noChangeArrowheads="1"/>
          </p:cNvSpPr>
          <p:nvPr/>
        </p:nvSpPr>
        <p:spPr bwMode="auto">
          <a:xfrm>
            <a:off x="1053990" y="1179513"/>
            <a:ext cx="73167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原因分析（柏拉图）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aphicFrame>
        <p:nvGraphicFramePr>
          <p:cNvPr id="8" name="图表 7"/>
          <p:cNvGraphicFramePr/>
          <p:nvPr/>
        </p:nvGraphicFramePr>
        <p:xfrm>
          <a:off x="1294194" y="2041863"/>
          <a:ext cx="7545005" cy="4607512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cxnSp>
        <p:nvCxnSpPr>
          <p:cNvPr id="3" name="直接连接符 2"/>
          <p:cNvCxnSpPr/>
          <p:nvPr/>
        </p:nvCxnSpPr>
        <p:spPr>
          <a:xfrm>
            <a:off x="5211192" y="3045041"/>
            <a:ext cx="3258105" cy="0"/>
          </a:xfrm>
          <a:prstGeom prst="line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框 4"/>
          <p:cNvSpPr txBox="1"/>
          <p:nvPr/>
        </p:nvSpPr>
        <p:spPr>
          <a:xfrm>
            <a:off x="4891596" y="2661536"/>
            <a:ext cx="9765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80%</a:t>
            </a:r>
            <a:endParaRPr lang="zh-CN" altLang="en-US"/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6137" y="4345619"/>
            <a:ext cx="2400632" cy="163014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5616575" y="103505"/>
            <a:ext cx="53473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3BB39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S-</a:t>
            </a:r>
            <a:r>
              <a:rPr lang="zh-CN" altLang="en-US" sz="2400" b="1">
                <a:solidFill>
                  <a:srgbClr val="3BB39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针对主因，制定措施</a:t>
            </a:r>
            <a:endParaRPr lang="zh-CN" altLang="en-US" sz="2400" b="1">
              <a:solidFill>
                <a:srgbClr val="3BB39E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>
            <a:off x="4933315" y="116840"/>
            <a:ext cx="683260" cy="434340"/>
          </a:xfrm>
          <a:prstGeom prst="roundRect">
            <a:avLst/>
          </a:prstGeom>
          <a:solidFill>
            <a:srgbClr val="3BB3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563245" y="1988820"/>
          <a:ext cx="10777855" cy="42945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8490"/>
                <a:gridCol w="1689735"/>
                <a:gridCol w="3738880"/>
                <a:gridCol w="2080260"/>
                <a:gridCol w="706755"/>
                <a:gridCol w="1007110"/>
                <a:gridCol w="936625"/>
              </a:tblGrid>
              <a:tr h="58166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TW" altLang="en-US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序号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TW" altLang="en-US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原因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TW" altLang="en-US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对策方案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TW" altLang="en-US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可行性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  <a:p>
                      <a:pPr algn="ctr"/>
                      <a:r>
                        <a:rPr lang="en-US" altLang="zh-TW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(</a:t>
                      </a:r>
                      <a:r>
                        <a:rPr lang="zh-TW" altLang="en-US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动用资源</a:t>
                      </a:r>
                      <a:r>
                        <a:rPr lang="en-US" altLang="zh-TW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/</a:t>
                      </a:r>
                      <a:r>
                        <a:rPr lang="zh-TW" altLang="en-US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部门</a:t>
                      </a:r>
                      <a:r>
                        <a:rPr lang="en-US" altLang="zh-TW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)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TW" altLang="en-US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优先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TW" altLang="en-US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预计完成日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TW" altLang="en-US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负责人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08685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kern="1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cs typeface="Times New Roman" panose="02020603050405020304"/>
                        </a:rPr>
                        <a:t>1</a:t>
                      </a:r>
                      <a:endParaRPr lang="en-US" altLang="zh-CN" sz="1800" kern="1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  <a:cs typeface="Times New Roman" panose="02020603050405020304"/>
                      </a:endParaRPr>
                    </a:p>
                    <a:p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b="0" u="none" strike="noStrike">
                          <a:solidFill>
                            <a:srgbClr val="000000"/>
                          </a:solidFill>
                          <a:effectLst/>
                        </a:rPr>
                        <a:t>标本规范化处理</a:t>
                      </a:r>
                      <a:endParaRPr lang="zh-CN" altLang="en-US" sz="18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1800" kern="1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  <a:cs typeface="Times New Roman" panose="0202060305040502030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600"/>
                        <a:t>急诊</a:t>
                      </a:r>
                      <a:r>
                        <a:rPr lang="en-US" altLang="zh-CN" sz="1600"/>
                        <a:t>HCG</a:t>
                      </a:r>
                      <a:r>
                        <a:rPr lang="zh-CN" altLang="en-US" sz="1600"/>
                        <a:t>先采用胶体金试纸法初步反应，再确定是否二次稀释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检验人员</a:t>
                      </a:r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1</a:t>
                      </a:r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2021.10</a:t>
                      </a:r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18845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kern="1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cs typeface="Times New Roman" panose="02020603050405020304"/>
                        </a:rPr>
                        <a:t>2</a:t>
                      </a:r>
                      <a:endParaRPr lang="en-US" altLang="zh-CN" sz="1800" kern="1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  <a:cs typeface="Times New Roman" panose="02020603050405020304"/>
                      </a:endParaRPr>
                    </a:p>
                    <a:p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b="0" u="none" strike="noStrike">
                          <a:solidFill>
                            <a:srgbClr val="000000"/>
                          </a:solidFill>
                          <a:effectLst/>
                        </a:rPr>
                        <a:t>仪器识别条码问题</a:t>
                      </a:r>
                      <a:endParaRPr lang="zh-CN" altLang="en-US" sz="18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1800" kern="1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  <a:cs typeface="Times New Roman" panose="0202060305040502030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600"/>
                        <a:t>仪器与</a:t>
                      </a:r>
                      <a:r>
                        <a:rPr lang="en-US" altLang="zh-CN" sz="1600"/>
                        <a:t>LIS</a:t>
                      </a:r>
                      <a:r>
                        <a:rPr lang="zh-CN" altLang="en-US" sz="1600"/>
                        <a:t>系统进行双工升级，确保自动识别条码与项目检查，自动上传结果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信息科</a:t>
                      </a:r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2021.11</a:t>
                      </a:r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39800">
                <a:tc>
                  <a:txBody>
                    <a:bodyPr vert="horz" wrap="square"/>
                    <a:lstStyle/>
                    <a:p>
                      <a:r>
                        <a:rPr lang="en-US" altLang="zh-TW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3</a:t>
                      </a:r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b="0" u="none" strike="noStrike">
                          <a:solidFill>
                            <a:srgbClr val="000000"/>
                          </a:solidFill>
                          <a:effectLst/>
                        </a:rPr>
                        <a:t>仪器故障</a:t>
                      </a:r>
                      <a:endParaRPr lang="zh-CN" altLang="en-US" sz="18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1800" kern="1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  <a:cs typeface="Times New Roman" panose="0202060305040502030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600"/>
                        <a:t>科室人员进行仪器的日常保养，做好保养记录，仪器工程师每月来现场检查仪器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检验人员、仪器工程师</a:t>
                      </a:r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持续完成</a:t>
                      </a:r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14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39800"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4</a:t>
                      </a:r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b="0" u="none" strike="noStrike">
                          <a:solidFill>
                            <a:srgbClr val="000000"/>
                          </a:solidFill>
                          <a:effectLst/>
                        </a:rPr>
                        <a:t>未贴急诊标识</a:t>
                      </a:r>
                      <a:endParaRPr lang="zh-CN" altLang="en-US" sz="18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1800" kern="1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  <a:cs typeface="Times New Roman" panose="0202060305040502030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600"/>
                        <a:t>护理部做好督导检查（贴好急诊标识）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护理部</a:t>
                      </a:r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2021.10</a:t>
                      </a:r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14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標題 1"/>
          <p:cNvSpPr txBox="1"/>
          <p:nvPr>
            <p:custDataLst>
              <p:tags r:id="rId5"/>
            </p:custDataLst>
          </p:nvPr>
        </p:nvSpPr>
        <p:spPr>
          <a:xfrm>
            <a:off x="428625" y="990600"/>
            <a:ext cx="8229600" cy="85026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TW" altLang="en-US" sz="4400">
                <a:latin typeface="Microsoft JhengHei" panose="020b0604030504040204" pitchFamily="34" charset="-120"/>
                <a:ea typeface="Microsoft JhengHei" panose="020b0604030504040204" pitchFamily="34" charset="-120"/>
                <a:cs typeface="+mj-cs"/>
              </a:rPr>
              <a:t>对策拟定</a:t>
            </a:r>
            <a:endParaRPr kumimoji="0" lang="zh-TW" altLang="en-US" sz="4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Microsoft JhengHei" panose="020b0604030504040204" pitchFamily="34" charset="-120"/>
              <a:ea typeface="Microsoft JhengHei" panose="020b0604030504040204" pitchFamily="34" charset="-120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https://d.book118.com/188123003111006045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3.0.0"/>
</p:tagLst>
</file>

<file path=ppt/tags/tag2.xml><?xml version="1.0" encoding="utf-8"?>
<p:tagLst xmlns:p="http://schemas.openxmlformats.org/presentationml/2006/main">
  <p:tag name="PA" val="v3.0.0"/>
</p:tagLst>
</file>

<file path=ppt/tags/tag3.xml><?xml version="1.0" encoding="utf-8"?>
<p:tagLst xmlns:p="http://schemas.openxmlformats.org/presentationml/2006/main">
  <p:tag name="PA" val="v3.0.0"/>
</p:tagLst>
</file>

<file path=ppt/tags/tag4.xml><?xml version="1.0" encoding="utf-8"?>
<p:tagLst xmlns:p="http://schemas.openxmlformats.org/presentationml/2006/main">
  <p:tag name="PA" val="v3.0.0"/>
</p:tagLst>
</file>

<file path=ppt/tags/tag5.xml><?xml version="1.0" encoding="utf-8"?>
<p:tagLst xmlns:p="http://schemas.openxmlformats.org/presentationml/2006/main">
  <p:tag name="PA" val="v3.0.0"/>
</p:tagLst>
</file>

<file path=ppt/tags/tag6.xml><?xml version="1.0" encoding="utf-8"?>
<p:tagLst xmlns:p="http://schemas.openxmlformats.org/presentationml/2006/main">
  <p:tag name="PA" val="v3.0.0"/>
</p:tagLst>
</file>

<file path=ppt/tags/tag7.xml><?xml version="1.0" encoding="utf-8"?>
<p:tagLst xmlns:p="http://schemas.openxmlformats.org/presentationml/2006/main">
  <p:tag name="KSO_WM_UNIT_TABLE_BEAUTIFY" val="smartTable{47c1cc27-6aaa-4dfd-aba6-540834b55b2d}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  <p:tag name="KSO_WM_UNIT_TABLE_BEAUTIFY" val="smartTable{30168124-346e-4eb2-b70e-41e9e0a5bf8a}"/>
  <p:tag name="TABLE_ENDDRAG_ORIGIN_RECT" val="848*263"/>
  <p:tag name="TABLE_ENDDRAG_RECT" val="14*156*848*263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6">
      <vt:lpstr>Arial</vt:lpstr>
      <vt:lpstr>Calibri</vt:lpstr>
      <vt:lpstr>等线 Light</vt:lpstr>
      <vt:lpstr>等线</vt:lpstr>
      <vt:lpstr>Impact</vt:lpstr>
      <vt:lpstr>宋体</vt:lpstr>
      <vt:lpstr>经典综艺体简</vt:lpstr>
      <vt:lpstr>微软雅黑</vt:lpstr>
      <vt:lpstr>仿宋</vt:lpstr>
      <vt:lpstr>黑体</vt:lpstr>
      <vt:lpstr>Microsoft JhengHei</vt:lpstr>
      <vt:lpstr>Times New Roman</vt:lpstr>
      <vt:lpstr>Office Theme</vt:lpstr>
      <vt:lpstr>PowerPoint Presentation</vt:lpstr>
      <vt:lpstr>PowerPoint Presentation</vt:lpstr>
      <vt:lpstr>自查评估、整改、督查小组组员介绍</vt:lpstr>
      <vt:lpstr>一、现状把握</vt:lpstr>
      <vt:lpstr>一、现状把握</vt:lpstr>
      <vt:lpstr>一、现状把握</vt:lpstr>
      <vt:lpstr>一、现状把握</vt:lpstr>
      <vt:lpstr>一、现状把握</vt:lpstr>
      <vt:lpstr>一、现状把握</vt:lpstr>
      <vt:lpstr>一、现状把握</vt:lpstr>
      <vt:lpstr>一、现状把握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2024-09-26T06:38:44.351</cp:lastPrinted>
  <dcterms:created xsi:type="dcterms:W3CDTF">2024-09-25T22:38:44Z</dcterms:created>
  <dcterms:modified xsi:type="dcterms:W3CDTF">2024-09-25T22:38:47Z</dcterms:modified>
</cp:coreProperties>
</file>