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BFC7B2-228C-4116-8464-00A1AFCD2C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A77B92-ABB3-46F7-ADCA-21329AAAA4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8CC31D-8D8B-4E4A-A082-9DD59F168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65E8EA-0BF2-4E65-8AF3-5F74C86DF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A69185-CD09-4734-91C9-20E12F7A59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D9FD25-BD3D-48E0-A432-ACA5A4B27D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15B797-AF6E-4411-BC42-AC72016FFE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A79000-02D0-4994-A7F1-0F24DC59F1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08CA0F-1B1F-4AF0-95D4-92BBC70263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021DB-133E-4C62-AD70-211D6F0E35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90966-5073-44A1-9654-E08549069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C949AAB0-E75C-47DC-A0ED-A8F08164F8FB}"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E807AB39-B052-4F2B-8566-B16A30DA78FE}"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949AAB0-E75C-47DC-A0ED-A8F08164F8FB}"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807AB39-B052-4F2B-8566-B16A30DA78FE}"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hyperlink" Target="https://baike.baidu.com/item/%E6%88%98%E5%9B%BD%E7%AD%96/2690?fromModule=lemma_inlink" TargetMode="External" /><Relationship Id="rId11" Type="http://schemas.openxmlformats.org/officeDocument/2006/relationships/hyperlink" Target="https://baike.baidu.com/item/%E5%8F%B2%E8%AE%B0/254522?fromModule=lemma_inlink" TargetMode="External" /><Relationship Id="rId2" Type="http://schemas.openxmlformats.org/officeDocument/2006/relationships/hyperlink" Target="https://baike.baidu.com/item/%E9%9F%A9%E5%9F%8E/4887?fromModule=lemma_inlink" TargetMode="External" /><Relationship Id="rId3" Type="http://schemas.openxmlformats.org/officeDocument/2006/relationships/hyperlink" Target="https://baike.baidu.com/item/%E5%8F%B8%E9%A9%AC%E8%B0%88/2978339?fromModule=lemma_inlink" TargetMode="External" /><Relationship Id="rId4" Type="http://schemas.openxmlformats.org/officeDocument/2006/relationships/hyperlink" Target="https://baike.baidu.com/item/%E8%91%A3%E4%BB%B2%E8%88%92/374982?fromModule=lemma_inlink" TargetMode="External" /><Relationship Id="rId5" Type="http://schemas.openxmlformats.org/officeDocument/2006/relationships/hyperlink" Target="https://baike.baidu.com/item/%E5%AD%94%E5%AE%89%E5%9B%BD/3643887?fromModule=lemma_inlink" TargetMode="External" /><Relationship Id="rId6" Type="http://schemas.openxmlformats.org/officeDocument/2006/relationships/hyperlink" Target="https://baike.baidu.com/item/%E6%9D%8E%E9%99%B5/295806?fromModule=lemma_inlink" TargetMode="External" /><Relationship Id="rId7" Type="http://schemas.openxmlformats.org/officeDocument/2006/relationships/hyperlink" Target="https://baike.baidu.com/item/%E8%85%90%E5%88%91/10445376?fromModule=lemma_inlink" TargetMode="External" /><Relationship Id="rId8" Type="http://schemas.openxmlformats.org/officeDocument/2006/relationships/hyperlink" Target="https://baike.baidu.com/item/%E4%B8%AD%E4%B9%A6%E4%BB%A4/1038488?fromModule=lemma_inlink" TargetMode="External" /><Relationship Id="rId9" Type="http://schemas.openxmlformats.org/officeDocument/2006/relationships/hyperlink" Target="https://baike.baidu.com/item/%E4%B8%96%E6%9C%AC/1966912?fromModule=lemma_inlink" TargetMode="Ex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s://baike.baidu.com/item/%E5%8F%B2%E8%AE%B0/0?fromModule=lemma_inlink" TargetMode="External" /><Relationship Id="rId3" Type="http://schemas.openxmlformats.org/officeDocument/2006/relationships/hyperlink" Target="https://baike.baidu.com/item/%E6%80%80%E6%B2%99/0?fromModule=lemma_inlink" TargetMode="External" /><Relationship Id="rId4" Type="http://schemas.openxmlformats.org/officeDocument/2006/relationships/hyperlink" Target="https://baike.baidu.com/item/%E5%B1%88%E5%8E%9F/0?fromModule=lemma_inlink" TargetMode="Ex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3001100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a:latin typeface="黑体" panose="02010609060101010101" pitchFamily="49" charset="-122"/>
                <a:ea typeface="黑体" panose="02010609060101010101" pitchFamily="49" charset="-122"/>
              </a:rPr>
              <a:t>屈原列传</a:t>
            </a:r>
            <a:endParaRPr lang="zh-CN" altLang="en-US">
              <a:latin typeface="黑体" panose="02010609060101010101" pitchFamily="49" charset="-122"/>
              <a:ea typeface="黑体" panose="02010609060101010101" pitchFamily="49" charset="-122"/>
            </a:endParaRPr>
          </a:p>
        </p:txBody>
      </p:sp>
      <p:sp>
        <p:nvSpPr>
          <p:cNvPr id="3" name="副标题 2"/>
          <p:cNvSpPr>
            <a:spLocks noGrp="1"/>
          </p:cNvSpPr>
          <p:nvPr>
            <p:ph type="subTitle" idx="1"/>
          </p:nvPr>
        </p:nvSpPr>
        <p:spPr/>
        <p:txBody>
          <a:bodyPr>
            <a:normAutofit/>
          </a:bodyPr>
          <a:lstStyle/>
          <a:p>
            <a:r>
              <a:rPr lang="zh-CN" altLang="en-US" sz="2800">
                <a:solidFill>
                  <a:srgbClr val="FF0000"/>
                </a:solidFill>
                <a:latin typeface="黑体" panose="02010609060101010101" pitchFamily="49" charset="-122"/>
                <a:ea typeface="黑体" panose="02010609060101010101" pitchFamily="49" charset="-122"/>
              </a:rPr>
              <a:t>司马迁</a:t>
            </a:r>
            <a:endParaRPr lang="zh-CN" altLang="en-US" sz="2800">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8200" y="346654"/>
            <a:ext cx="10515600" cy="798656"/>
          </a:xfrm>
        </p:spPr>
        <p:txBody>
          <a:bodyPr/>
          <a:lstStyle/>
          <a:p>
            <a:r>
              <a:rPr lang="zh-CN" altLang="en-US">
                <a:latin typeface="黑体" panose="02010609060101010101" pitchFamily="49" charset="-122"/>
                <a:ea typeface="黑体" panose="02010609060101010101" pitchFamily="49" charset="-122"/>
              </a:rPr>
              <a:t>作者介绍：</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237672"/>
            <a:ext cx="10515600" cy="5273673"/>
          </a:xfrm>
        </p:spPr>
        <p:txBody>
          <a:bodyPr>
            <a:normAutofit/>
          </a:bodyPr>
          <a:lstStyle/>
          <a:p>
            <a:r>
              <a:rPr lang="zh-CN" altLang="en-US" sz="3200" b="0" i="0">
                <a:solidFill>
                  <a:srgbClr val="F73131"/>
                </a:solidFill>
                <a:effectLst/>
                <a:latin typeface="黑体" panose="02010609060101010101" pitchFamily="49" charset="-122"/>
                <a:ea typeface="黑体" panose="02010609060101010101" pitchFamily="49" charset="-122"/>
              </a:rPr>
              <a:t>司马迁</a:t>
            </a:r>
            <a:endParaRPr lang="en-US" altLang="zh-CN" sz="3200" b="0" i="0">
              <a:solidFill>
                <a:srgbClr val="F73131"/>
              </a:solidFill>
              <a:effectLst/>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司马迁（前</a:t>
            </a:r>
            <a:r>
              <a:rPr lang="en-US" altLang="zh-CN" b="0" i="0">
                <a:solidFill>
                  <a:srgbClr val="333333"/>
                </a:solidFill>
                <a:effectLst/>
                <a:latin typeface="黑体" panose="02010609060101010101" pitchFamily="49" charset="-122"/>
                <a:ea typeface="黑体" panose="02010609060101010101" pitchFamily="49" charset="-122"/>
              </a:rPr>
              <a:t>145</a:t>
            </a:r>
            <a:r>
              <a:rPr lang="zh-CN" altLang="en-US" b="0" i="0">
                <a:solidFill>
                  <a:srgbClr val="333333"/>
                </a:solidFill>
                <a:effectLst/>
                <a:latin typeface="黑体" panose="02010609060101010101" pitchFamily="49" charset="-122"/>
                <a:ea typeface="黑体" panose="02010609060101010101" pitchFamily="49" charset="-122"/>
              </a:rPr>
              <a:t>或前</a:t>
            </a:r>
            <a:r>
              <a:rPr lang="en-US" altLang="zh-CN" b="0" i="0">
                <a:solidFill>
                  <a:srgbClr val="333333"/>
                </a:solidFill>
                <a:effectLst/>
                <a:latin typeface="黑体" panose="02010609060101010101" pitchFamily="49" charset="-122"/>
                <a:ea typeface="黑体" panose="02010609060101010101" pitchFamily="49" charset="-122"/>
              </a:rPr>
              <a:t>135</a:t>
            </a:r>
            <a:r>
              <a:rPr lang="zh-CN" altLang="en-US" b="0" i="0">
                <a:solidFill>
                  <a:srgbClr val="333333"/>
                </a:solidFill>
                <a:effectLst/>
                <a:latin typeface="黑体" panose="02010609060101010101" pitchFamily="49" charset="-122"/>
                <a:ea typeface="黑体" panose="02010609060101010101" pitchFamily="49" charset="-122"/>
              </a:rPr>
              <a:t>年</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？），字子长，西汉史学家、文学家，左冯翊夏阳（今陕西</a:t>
            </a:r>
            <a:r>
              <a:rPr lang="zh-CN" altLang="en-US" b="0" i="0" u="none" strike="noStrike">
                <a:solidFill>
                  <a:srgbClr val="136EC2"/>
                </a:solidFill>
                <a:effectLst/>
                <a:latin typeface="黑体" panose="02010609060101010101" pitchFamily="49" charset="-122"/>
                <a:ea typeface="黑体" panose="02010609060101010101" pitchFamily="49" charset="-122"/>
                <a:hlinkClick r:id="rId2"/>
              </a:rPr>
              <a:t>韩城</a:t>
            </a:r>
            <a:r>
              <a:rPr lang="zh-CN" altLang="en-US" b="0" i="0">
                <a:solidFill>
                  <a:srgbClr val="333333"/>
                </a:solidFill>
                <a:effectLst/>
                <a:latin typeface="黑体" panose="02010609060101010101" pitchFamily="49" charset="-122"/>
                <a:ea typeface="黑体" panose="02010609060101010101" pitchFamily="49" charset="-122"/>
              </a:rPr>
              <a:t>南）人。少年时随父</a:t>
            </a:r>
            <a:r>
              <a:rPr lang="zh-CN" altLang="en-US" b="0" i="0" u="none" strike="noStrike">
                <a:solidFill>
                  <a:srgbClr val="136EC2"/>
                </a:solidFill>
                <a:effectLst/>
                <a:latin typeface="黑体" panose="02010609060101010101" pitchFamily="49" charset="-122"/>
                <a:ea typeface="黑体" panose="02010609060101010101" pitchFamily="49" charset="-122"/>
                <a:hlinkClick r:id="rId3"/>
              </a:rPr>
              <a:t>司马谈</a:t>
            </a:r>
            <a:r>
              <a:rPr lang="zh-CN" altLang="en-US" b="0" i="0">
                <a:solidFill>
                  <a:srgbClr val="333333"/>
                </a:solidFill>
                <a:effectLst/>
                <a:latin typeface="黑体" panose="02010609060101010101" pitchFamily="49" charset="-122"/>
                <a:ea typeface="黑体" panose="02010609060101010101" pitchFamily="49" charset="-122"/>
              </a:rPr>
              <a:t>读书，并从</a:t>
            </a:r>
            <a:r>
              <a:rPr lang="zh-CN" altLang="en-US" b="0" i="0" u="none" strike="noStrike">
                <a:solidFill>
                  <a:srgbClr val="136EC2"/>
                </a:solidFill>
                <a:effectLst/>
                <a:latin typeface="黑体" panose="02010609060101010101" pitchFamily="49" charset="-122"/>
                <a:ea typeface="黑体" panose="02010609060101010101" pitchFamily="49" charset="-122"/>
                <a:hlinkClick r:id="rId4"/>
              </a:rPr>
              <a:t>董仲舒</a:t>
            </a:r>
            <a:r>
              <a:rPr lang="zh-CN" altLang="en-US" b="0" i="0">
                <a:solidFill>
                  <a:srgbClr val="333333"/>
                </a:solidFill>
                <a:effectLst/>
                <a:latin typeface="黑体" panose="02010609060101010101" pitchFamily="49" charset="-122"/>
                <a:ea typeface="黑体" panose="02010609060101010101" pitchFamily="49" charset="-122"/>
              </a:rPr>
              <a:t>受学</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春秋</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，向</a:t>
            </a:r>
            <a:r>
              <a:rPr lang="zh-CN" altLang="en-US" b="0" i="0" u="none" strike="noStrike">
                <a:solidFill>
                  <a:srgbClr val="136EC2"/>
                </a:solidFill>
                <a:effectLst/>
                <a:latin typeface="黑体" panose="02010609060101010101" pitchFamily="49" charset="-122"/>
                <a:ea typeface="黑体" panose="02010609060101010101" pitchFamily="49" charset="-122"/>
                <a:hlinkClick r:id="rId5"/>
              </a:rPr>
              <a:t>孔安国</a:t>
            </a:r>
            <a:r>
              <a:rPr lang="zh-CN" altLang="en-US" b="0" i="0">
                <a:solidFill>
                  <a:srgbClr val="333333"/>
                </a:solidFill>
                <a:effectLst/>
                <a:latin typeface="黑体" panose="02010609060101010101" pitchFamily="49" charset="-122"/>
                <a:ea typeface="黑体" panose="02010609060101010101" pitchFamily="49" charset="-122"/>
              </a:rPr>
              <a:t>问疑</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尚书</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a:t>
            </a:r>
            <a:endParaRPr lang="en-US" altLang="zh-CN" b="0" i="0">
              <a:solidFill>
                <a:srgbClr val="333333"/>
              </a:solidFill>
              <a:effectLst/>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因替投降匈奴的</a:t>
            </a:r>
            <a:r>
              <a:rPr lang="zh-CN" altLang="en-US" b="0" i="0" u="none" strike="noStrike">
                <a:solidFill>
                  <a:srgbClr val="136EC2"/>
                </a:solidFill>
                <a:effectLst/>
                <a:latin typeface="黑体" panose="02010609060101010101" pitchFamily="49" charset="-122"/>
                <a:ea typeface="黑体" panose="02010609060101010101" pitchFamily="49" charset="-122"/>
                <a:hlinkClick r:id="rId6"/>
              </a:rPr>
              <a:t>李陵</a:t>
            </a:r>
            <a:r>
              <a:rPr lang="zh-CN" altLang="en-US" b="0" i="0">
                <a:solidFill>
                  <a:srgbClr val="333333"/>
                </a:solidFill>
                <a:effectLst/>
                <a:latin typeface="黑体" panose="02010609060101010101" pitchFamily="49" charset="-122"/>
                <a:ea typeface="黑体" panose="02010609060101010101" pitchFamily="49" charset="-122"/>
              </a:rPr>
              <a:t>辩解，触怒武帝，获罪入狱，处以</a:t>
            </a:r>
            <a:r>
              <a:rPr lang="zh-CN" altLang="en-US" b="0" i="0" u="none" strike="noStrike">
                <a:solidFill>
                  <a:srgbClr val="136EC2"/>
                </a:solidFill>
                <a:effectLst/>
                <a:latin typeface="黑体" panose="02010609060101010101" pitchFamily="49" charset="-122"/>
                <a:ea typeface="黑体" panose="02010609060101010101" pitchFamily="49" charset="-122"/>
                <a:hlinkClick r:id="rId7"/>
              </a:rPr>
              <a:t>腐刑</a:t>
            </a:r>
            <a:r>
              <a:rPr lang="zh-CN" altLang="en-US" b="0" i="0">
                <a:solidFill>
                  <a:srgbClr val="333333"/>
                </a:solidFill>
                <a:effectLst/>
                <a:latin typeface="黑体" panose="02010609060101010101" pitchFamily="49" charset="-122"/>
                <a:ea typeface="黑体" panose="02010609060101010101" pitchFamily="49" charset="-122"/>
              </a:rPr>
              <a:t>。太始元年（前</a:t>
            </a:r>
            <a:r>
              <a:rPr lang="en-US" altLang="zh-CN" b="0" i="0">
                <a:solidFill>
                  <a:srgbClr val="333333"/>
                </a:solidFill>
                <a:effectLst/>
                <a:latin typeface="黑体" panose="02010609060101010101" pitchFamily="49" charset="-122"/>
                <a:ea typeface="黑体" panose="02010609060101010101" pitchFamily="49" charset="-122"/>
              </a:rPr>
              <a:t>96</a:t>
            </a:r>
            <a:r>
              <a:rPr lang="zh-CN" altLang="en-US" b="0" i="0">
                <a:solidFill>
                  <a:srgbClr val="333333"/>
                </a:solidFill>
                <a:effectLst/>
                <a:latin typeface="黑体" panose="02010609060101010101" pitchFamily="49" charset="-122"/>
                <a:ea typeface="黑体" panose="02010609060101010101" pitchFamily="49" charset="-122"/>
              </a:rPr>
              <a:t>年）出狱，任</a:t>
            </a:r>
            <a:r>
              <a:rPr lang="zh-CN" altLang="en-US" b="0" i="0" u="none" strike="noStrike">
                <a:solidFill>
                  <a:srgbClr val="136EC2"/>
                </a:solidFill>
                <a:effectLst/>
                <a:latin typeface="黑体" panose="02010609060101010101" pitchFamily="49" charset="-122"/>
                <a:ea typeface="黑体" panose="02010609060101010101" pitchFamily="49" charset="-122"/>
                <a:hlinkClick r:id="rId8"/>
              </a:rPr>
              <a:t>中书令</a:t>
            </a:r>
            <a:r>
              <a:rPr lang="zh-CN" altLang="en-US" b="0" i="0">
                <a:solidFill>
                  <a:srgbClr val="333333"/>
                </a:solidFill>
                <a:effectLst/>
                <a:latin typeface="黑体" panose="02010609060101010101" pitchFamily="49" charset="-122"/>
                <a:ea typeface="黑体" panose="02010609060101010101" pitchFamily="49" charset="-122"/>
              </a:rPr>
              <a:t>。受刑之后，忍辱发愤，艰苦撰述，根据</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尚书</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春秋</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左传</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国语</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u="none" strike="noStrike">
                <a:solidFill>
                  <a:srgbClr val="136EC2"/>
                </a:solidFill>
                <a:effectLst/>
                <a:latin typeface="黑体" panose="02010609060101010101" pitchFamily="49" charset="-122"/>
                <a:ea typeface="黑体" panose="02010609060101010101" pitchFamily="49" charset="-122"/>
                <a:hlinkClick r:id="rId9"/>
              </a:rPr>
              <a:t>世本</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u="none" strike="noStrike">
                <a:solidFill>
                  <a:srgbClr val="136EC2"/>
                </a:solidFill>
                <a:effectLst/>
                <a:latin typeface="黑体" panose="02010609060101010101" pitchFamily="49" charset="-122"/>
                <a:ea typeface="黑体" panose="02010609060101010101" pitchFamily="49" charset="-122"/>
                <a:hlinkClick r:id="rId10"/>
              </a:rPr>
              <a:t>战国策</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等史书及诸子百家的著作、官府所藏的典籍档案以及亲身考察访问得来的资料，终于写成“究天人之际，通古今之变，成一家之言”的</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u="none" strike="noStrike">
                <a:solidFill>
                  <a:srgbClr val="136EC2"/>
                </a:solidFill>
                <a:effectLst/>
                <a:latin typeface="黑体" panose="02010609060101010101" pitchFamily="49" charset="-122"/>
                <a:ea typeface="黑体" panose="02010609060101010101" pitchFamily="49" charset="-122"/>
                <a:hlinkClick r:id="rId11"/>
              </a:rPr>
              <a:t>史记</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（原名</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太史公书</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），是中国第一部纪传体通史，影响极为深远。</a:t>
            </a:r>
            <a:endParaRPr lang="zh-CN" altLang="en-US">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838200" y="346654"/>
            <a:ext cx="10515600" cy="798656"/>
          </a:xfrm>
        </p:spPr>
        <p:txBody>
          <a:bodyPr/>
          <a:lstStyle/>
          <a:p>
            <a:r>
              <a:rPr lang="zh-CN" altLang="en-US">
                <a:latin typeface="黑体" panose="02010609060101010101" pitchFamily="49" charset="-122"/>
                <a:ea typeface="黑体" panose="02010609060101010101" pitchFamily="49" charset="-122"/>
              </a:rPr>
              <a:t>背景介绍：</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237673"/>
            <a:ext cx="10515600" cy="5273673"/>
          </a:xfrm>
        </p:spPr>
        <p:txBody>
          <a:bodyPr>
            <a:normAutofit/>
          </a:bodyPr>
          <a:lstStyle/>
          <a:p>
            <a:r>
              <a:rPr lang="zh-CN" altLang="en-US" b="0" i="0">
                <a:solidFill>
                  <a:srgbClr val="333333"/>
                </a:solidFill>
                <a:effectLst/>
                <a:latin typeface="黑体" panose="02010609060101010101" pitchFamily="49" charset="-122"/>
                <a:ea typeface="黑体" panose="02010609060101010101" pitchFamily="49" charset="-122"/>
              </a:rPr>
              <a:t>本文是</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u="none" strike="noStrike">
                <a:solidFill>
                  <a:srgbClr val="136EC2"/>
                </a:solidFill>
                <a:effectLst/>
                <a:latin typeface="黑体" panose="02010609060101010101" pitchFamily="49" charset="-122"/>
                <a:ea typeface="黑体" panose="02010609060101010101" pitchFamily="49" charset="-122"/>
                <a:hlinkClick r:id="rId2"/>
              </a:rPr>
              <a:t>史记</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屈原贾生列传</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中有关屈原的部分，其中又删去了屈原</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u="none" strike="noStrike">
                <a:solidFill>
                  <a:srgbClr val="136EC2"/>
                </a:solidFill>
                <a:effectLst/>
                <a:latin typeface="黑体" panose="02010609060101010101" pitchFamily="49" charset="-122"/>
                <a:ea typeface="黑体" panose="02010609060101010101" pitchFamily="49" charset="-122"/>
                <a:hlinkClick r:id="rId3"/>
              </a:rPr>
              <a:t>怀沙</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赋全文。这是现存关于屈原最早的完整的史料，是研究屈原生平的重要依据。</a:t>
            </a:r>
            <a:endParaRPr lang="en-US" altLang="zh-CN" b="0" i="0">
              <a:solidFill>
                <a:srgbClr val="333333"/>
              </a:solidFill>
              <a:effectLst/>
              <a:latin typeface="黑体" panose="02010609060101010101" pitchFamily="49" charset="-122"/>
              <a:ea typeface="黑体" panose="02010609060101010101" pitchFamily="49" charset="-122"/>
            </a:endParaRPr>
          </a:p>
          <a:p>
            <a:r>
              <a:rPr lang="zh-CN" altLang="en-US" b="0" i="0" u="none" strike="noStrike">
                <a:solidFill>
                  <a:srgbClr val="136EC2"/>
                </a:solidFill>
                <a:effectLst/>
                <a:latin typeface="黑体" panose="02010609060101010101" pitchFamily="49" charset="-122"/>
                <a:ea typeface="黑体" panose="02010609060101010101" pitchFamily="49" charset="-122"/>
                <a:hlinkClick r:id="rId4"/>
              </a:rPr>
              <a:t>屈原</a:t>
            </a:r>
            <a:r>
              <a:rPr lang="zh-CN" altLang="en-US" b="0" i="0">
                <a:solidFill>
                  <a:srgbClr val="333333"/>
                </a:solidFill>
                <a:effectLst/>
                <a:latin typeface="黑体" panose="02010609060101010101" pitchFamily="49" charset="-122"/>
                <a:ea typeface="黑体" panose="02010609060101010101" pitchFamily="49" charset="-122"/>
              </a:rPr>
              <a:t>是中国历史上第一位伟大的爱国诗人。他生活在战国中后期的楚国，当时七国争雄，其中最强盛的是秦、楚二国。屈原曾在楚国内政、外交方面发挥了重要作用，以后，虽然遭谗去职，流放江湖，但仍然关心朝政，热爱祖国。最后，毅然自沉汨罗，以殉自己的理想。</a:t>
            </a:r>
            <a:endParaRPr lang="en-US" altLang="zh-CN" b="0" i="0">
              <a:solidFill>
                <a:srgbClr val="333333"/>
              </a:solidFill>
              <a:effectLst/>
              <a:latin typeface="黑体" panose="02010609060101010101" pitchFamily="49" charset="-122"/>
              <a:ea typeface="黑体" panose="02010609060101010101" pitchFamily="49" charset="-122"/>
            </a:endParaRPr>
          </a:p>
          <a:p>
            <a:r>
              <a:rPr lang="zh-CN" altLang="en-US" b="0" i="0">
                <a:solidFill>
                  <a:srgbClr val="FF0000"/>
                </a:solidFill>
                <a:effectLst/>
                <a:latin typeface="黑体" panose="02010609060101010101" pitchFamily="49" charset="-122"/>
                <a:ea typeface="黑体" panose="02010609060101010101" pitchFamily="49" charset="-122"/>
              </a:rPr>
              <a:t>本文以强烈的感情歌颂了屈原卓越超群的才华和他对理想执着追求的精神。虽然事迹简略，但文笔沉郁顿挫，咏叹反复，夹叙夹议，是一篇有特色的评传式散文。</a:t>
            </a:r>
            <a:endParaRPr lang="zh-CN" altLang="en-US" sz="3600">
              <a:solidFill>
                <a:srgbClr val="FF0000"/>
              </a:solidFill>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393794"/>
            <a:ext cx="10515600" cy="4783169"/>
          </a:xfrm>
        </p:spPr>
        <p:txBody>
          <a:bodyPr/>
          <a:lstStyle/>
          <a:p>
            <a:pPr marL="0" indent="0">
              <a:buNone/>
            </a:pPr>
            <a:r>
              <a:rPr lang="zh-CN" altLang="en-US" b="0" i="0">
                <a:solidFill>
                  <a:srgbClr val="333333"/>
                </a:solidFill>
                <a:effectLst/>
                <a:latin typeface="Arial" pitchFamily="34" charset="0"/>
              </a:rPr>
              <a:t>      </a:t>
            </a:r>
            <a:r>
              <a:rPr lang="zh-CN" altLang="en-US" b="0" i="0">
                <a:solidFill>
                  <a:srgbClr val="333333"/>
                </a:solidFill>
                <a:effectLst/>
                <a:latin typeface="黑体" panose="02010609060101010101" pitchFamily="49" charset="-122"/>
                <a:ea typeface="黑体" panose="02010609060101010101" pitchFamily="49" charset="-122"/>
              </a:rPr>
              <a:t>屈原者，名平，楚之同姓也。为楚怀王左徒。</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b="0" i="0" u="sng">
                <a:effectLst/>
                <a:latin typeface="黑体" panose="02010609060101010101" pitchFamily="49" charset="-122"/>
                <a:ea typeface="黑体" panose="02010609060101010101" pitchFamily="49" charset="-122"/>
              </a:rPr>
              <a:t>博</a:t>
            </a:r>
            <a:r>
              <a:rPr lang="zh-CN" altLang="en-US" b="0" i="0" u="sng">
                <a:solidFill>
                  <a:srgbClr val="FF0000"/>
                </a:solidFill>
                <a:effectLst/>
                <a:latin typeface="黑体" panose="02010609060101010101" pitchFamily="49" charset="-122"/>
                <a:ea typeface="黑体" panose="02010609060101010101" pitchFamily="49" charset="-122"/>
              </a:rPr>
              <a:t>闻</a:t>
            </a:r>
            <a:r>
              <a:rPr lang="zh-CN" altLang="en-US" b="0" i="0" u="sng">
                <a:solidFill>
                  <a:srgbClr val="333333"/>
                </a:solidFill>
                <a:effectLst/>
                <a:latin typeface="黑体" panose="02010609060101010101" pitchFamily="49" charset="-122"/>
                <a:ea typeface="黑体" panose="02010609060101010101" pitchFamily="49" charset="-122"/>
              </a:rPr>
              <a:t>强</a:t>
            </a:r>
            <a:r>
              <a:rPr lang="zh-CN" altLang="en-US" b="0" i="0" u="sng">
                <a:solidFill>
                  <a:srgbClr val="FF0000"/>
                </a:solidFill>
                <a:effectLst/>
                <a:latin typeface="黑体" panose="02010609060101010101" pitchFamily="49" charset="-122"/>
                <a:ea typeface="黑体" panose="02010609060101010101" pitchFamily="49" charset="-122"/>
              </a:rPr>
              <a:t>志</a:t>
            </a:r>
            <a:r>
              <a:rPr lang="zh-CN" altLang="en-US" b="0" i="0" u="sng">
                <a:solidFill>
                  <a:srgbClr val="333333"/>
                </a:solidFill>
                <a:effectLst/>
                <a:latin typeface="黑体" panose="02010609060101010101" pitchFamily="49" charset="-122"/>
                <a:ea typeface="黑体" panose="02010609060101010101" pitchFamily="49" charset="-122"/>
              </a:rPr>
              <a:t>，</a:t>
            </a:r>
            <a:r>
              <a:rPr lang="zh-CN" altLang="en-US" b="0" i="0" u="sng">
                <a:solidFill>
                  <a:srgbClr val="FF0000"/>
                </a:solidFill>
                <a:effectLst/>
                <a:latin typeface="黑体" panose="02010609060101010101" pitchFamily="49" charset="-122"/>
                <a:ea typeface="黑体" panose="02010609060101010101" pitchFamily="49" charset="-122"/>
              </a:rPr>
              <a:t>明</a:t>
            </a:r>
            <a:r>
              <a:rPr lang="zh-CN" altLang="en-US" b="0" i="0" u="sng">
                <a:solidFill>
                  <a:srgbClr val="333333"/>
                </a:solidFill>
                <a:effectLst/>
                <a:latin typeface="黑体" panose="02010609060101010101" pitchFamily="49" charset="-122"/>
                <a:ea typeface="黑体" panose="02010609060101010101" pitchFamily="49" charset="-122"/>
              </a:rPr>
              <a:t>于治乱，</a:t>
            </a:r>
            <a:r>
              <a:rPr lang="zh-CN" altLang="en-US" b="0" i="0" u="sng">
                <a:solidFill>
                  <a:srgbClr val="FF0000"/>
                </a:solidFill>
                <a:effectLst/>
                <a:latin typeface="黑体" panose="02010609060101010101" pitchFamily="49" charset="-122"/>
                <a:ea typeface="黑体" panose="02010609060101010101" pitchFamily="49" charset="-122"/>
              </a:rPr>
              <a:t>娴</a:t>
            </a:r>
            <a:r>
              <a:rPr lang="zh-CN" altLang="en-US" b="0" i="0" u="sng">
                <a:solidFill>
                  <a:srgbClr val="333333"/>
                </a:solidFill>
                <a:effectLst/>
                <a:latin typeface="黑体" panose="02010609060101010101" pitchFamily="49" charset="-122"/>
                <a:ea typeface="黑体" panose="02010609060101010101" pitchFamily="49" charset="-122"/>
              </a:rPr>
              <a:t>于辞令</a:t>
            </a:r>
            <a:r>
              <a:rPr lang="zh-CN" altLang="en-US" b="0" i="0">
                <a:solidFill>
                  <a:srgbClr val="333333"/>
                </a:solidFill>
                <a:effectLst/>
                <a:latin typeface="黑体" panose="02010609060101010101" pitchFamily="49" charset="-122"/>
                <a:ea typeface="黑体" panose="02010609060101010101" pitchFamily="49" charset="-122"/>
              </a:rPr>
              <a:t>。入则与王</a:t>
            </a:r>
            <a:r>
              <a:rPr lang="zh-CN" altLang="en-US" b="0" i="0">
                <a:solidFill>
                  <a:srgbClr val="FF0000"/>
                </a:solidFill>
                <a:effectLst/>
                <a:latin typeface="黑体" panose="02010609060101010101" pitchFamily="49" charset="-122"/>
                <a:ea typeface="黑体" panose="02010609060101010101" pitchFamily="49" charset="-122"/>
              </a:rPr>
              <a:t>图议</a:t>
            </a:r>
            <a:r>
              <a:rPr lang="zh-CN" altLang="en-US" b="0" i="0">
                <a:solidFill>
                  <a:srgbClr val="333333"/>
                </a:solidFill>
                <a:effectLst/>
                <a:latin typeface="黑体" panose="02010609060101010101" pitchFamily="49" charset="-122"/>
                <a:ea typeface="黑体" panose="02010609060101010101" pitchFamily="49" charset="-122"/>
              </a:rPr>
              <a:t>国事，以出号令；</a:t>
            </a:r>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endParaRPr lang="en-US" altLang="zh-CN">
              <a:solidFill>
                <a:srgbClr val="333333"/>
              </a:solidFill>
              <a:latin typeface="黑体" panose="02010609060101010101" pitchFamily="49" charset="-122"/>
              <a:ea typeface="黑体" panose="02010609060101010101" pitchFamily="49" charset="-122"/>
            </a:endParaRPr>
          </a:p>
          <a:p>
            <a:pPr marL="0" indent="0">
              <a:buNone/>
            </a:pPr>
            <a:r>
              <a:rPr lang="zh-CN" altLang="en-US" b="0" i="0">
                <a:solidFill>
                  <a:srgbClr val="333333"/>
                </a:solidFill>
                <a:effectLst/>
                <a:latin typeface="黑体" panose="02010609060101010101" pitchFamily="49" charset="-122"/>
                <a:ea typeface="黑体" panose="02010609060101010101" pitchFamily="49" charset="-122"/>
              </a:rPr>
              <a:t>出则接遇宾客，应对诸侯。王甚</a:t>
            </a:r>
            <a:r>
              <a:rPr lang="zh-CN" altLang="en-US" b="0" i="0">
                <a:solidFill>
                  <a:srgbClr val="FF0000"/>
                </a:solidFill>
                <a:effectLst/>
                <a:latin typeface="黑体" panose="02010609060101010101" pitchFamily="49" charset="-122"/>
                <a:ea typeface="黑体" panose="02010609060101010101" pitchFamily="49" charset="-122"/>
              </a:rPr>
              <a:t>任</a:t>
            </a:r>
            <a:r>
              <a:rPr lang="zh-CN" altLang="en-US" b="0" i="0">
                <a:solidFill>
                  <a:srgbClr val="333333"/>
                </a:solidFill>
                <a:effectLst/>
                <a:latin typeface="黑体" panose="02010609060101010101" pitchFamily="49" charset="-122"/>
                <a:ea typeface="黑体" panose="02010609060101010101" pitchFamily="49" charset="-122"/>
              </a:rPr>
              <a:t>之。</a:t>
            </a:r>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endParaRPr lang="en-US" altLang="zh-CN">
              <a:solidFill>
                <a:srgbClr val="333333"/>
              </a:solidFill>
              <a:latin typeface="黑体" panose="02010609060101010101" pitchFamily="49" charset="-122"/>
              <a:ea typeface="黑体" panose="02010609060101010101" pitchFamily="49" charset="-122"/>
            </a:endParaRPr>
          </a:p>
          <a:p>
            <a:pPr marL="0" indent="0">
              <a:buNone/>
            </a:pPr>
            <a:endParaRPr lang="en-US" altLang="zh-CN">
              <a:solidFill>
                <a:srgbClr val="333333"/>
              </a:solidFill>
              <a:latin typeface="黑体" panose="02010609060101010101" pitchFamily="49" charset="-122"/>
              <a:ea typeface="黑体" panose="02010609060101010101" pitchFamily="49" charset="-122"/>
            </a:endParaRPr>
          </a:p>
          <a:p>
            <a:pPr marL="0" indent="0">
              <a:buNone/>
            </a:pPr>
            <a:r>
              <a:rPr lang="zh-CN" altLang="en-US">
                <a:latin typeface="黑体" panose="02010609060101010101" pitchFamily="49" charset="-122"/>
                <a:ea typeface="黑体" panose="02010609060101010101" pitchFamily="49" charset="-122"/>
              </a:rPr>
              <a:t>翻译：</a:t>
            </a:r>
            <a:r>
              <a:rPr lang="zh-CN" altLang="en-US" b="1" i="0">
                <a:solidFill>
                  <a:srgbClr val="FF0000"/>
                </a:solidFill>
                <a:effectLst/>
                <a:latin typeface="Arial" pitchFamily="34" charset="0"/>
              </a:rPr>
              <a:t>见闻广博，记忆力很强，通晓治理国家的道理，熟悉外交应对辞令。</a:t>
            </a:r>
            <a:endParaRPr lang="zh-CN" altLang="en-US" b="1">
              <a:solidFill>
                <a:srgbClr val="FF0000"/>
              </a:solidFill>
              <a:latin typeface="黑体" panose="02010609060101010101" pitchFamily="49" charset="-122"/>
              <a:ea typeface="黑体" panose="02010609060101010101" pitchFamily="49" charset="-122"/>
            </a:endParaRPr>
          </a:p>
        </p:txBody>
      </p:sp>
      <p:sp>
        <p:nvSpPr>
          <p:cNvPr id="4" name="矩形: 圆角 3"/>
          <p:cNvSpPr/>
          <p:nvPr/>
        </p:nvSpPr>
        <p:spPr>
          <a:xfrm>
            <a:off x="577049" y="1970842"/>
            <a:ext cx="1145218" cy="4616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学识</a:t>
            </a:r>
            <a:endParaRPr lang="zh-CN" altLang="en-US" sz="2800" b="1"/>
          </a:p>
        </p:txBody>
      </p:sp>
      <p:sp>
        <p:nvSpPr>
          <p:cNvPr id="5" name="矩形: 圆角 4"/>
          <p:cNvSpPr/>
          <p:nvPr/>
        </p:nvSpPr>
        <p:spPr>
          <a:xfrm>
            <a:off x="1752600" y="1970842"/>
            <a:ext cx="795291" cy="4616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记</a:t>
            </a:r>
            <a:endParaRPr lang="zh-CN" altLang="en-US" sz="2800" b="1"/>
          </a:p>
        </p:txBody>
      </p:sp>
      <p:sp>
        <p:nvSpPr>
          <p:cNvPr id="6" name="矩形: 圆角 5"/>
          <p:cNvSpPr/>
          <p:nvPr/>
        </p:nvSpPr>
        <p:spPr>
          <a:xfrm>
            <a:off x="3705685" y="1890944"/>
            <a:ext cx="2064799" cy="541537"/>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熟练、熟悉</a:t>
            </a:r>
            <a:endParaRPr lang="zh-CN" altLang="en-US" sz="2800" b="1"/>
          </a:p>
        </p:txBody>
      </p:sp>
      <p:sp>
        <p:nvSpPr>
          <p:cNvPr id="7" name="矩形: 圆角 6"/>
          <p:cNvSpPr/>
          <p:nvPr/>
        </p:nvSpPr>
        <p:spPr>
          <a:xfrm>
            <a:off x="6977849" y="1970842"/>
            <a:ext cx="1722267" cy="4616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谋划计议</a:t>
            </a:r>
            <a:endParaRPr lang="zh-CN" altLang="en-US" sz="2800" b="1"/>
          </a:p>
        </p:txBody>
      </p:sp>
      <p:sp>
        <p:nvSpPr>
          <p:cNvPr id="8" name="矩形: 圆角 7"/>
          <p:cNvSpPr/>
          <p:nvPr/>
        </p:nvSpPr>
        <p:spPr>
          <a:xfrm>
            <a:off x="5690587" y="3107184"/>
            <a:ext cx="1145220" cy="4083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信任</a:t>
            </a:r>
            <a:endParaRPr lang="zh-CN" altLang="en-US" sz="2800" b="1"/>
          </a:p>
        </p:txBody>
      </p:sp>
      <p:sp>
        <p:nvSpPr>
          <p:cNvPr id="9" name="矩形: 圆角 8"/>
          <p:cNvSpPr/>
          <p:nvPr/>
        </p:nvSpPr>
        <p:spPr>
          <a:xfrm>
            <a:off x="2578224" y="1890944"/>
            <a:ext cx="963966" cy="541537"/>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通晓</a:t>
            </a:r>
            <a:endParaRPr lang="zh-CN" altLang="en-US" sz="24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4" dur="50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42" presetClass="entr" presetSubtype="0" dur="100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42" presetClass="entr" presetSubtype="0" dur="100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p:stCondLst>
                              <p:cond delay="0"/>
                            </p:stCondLst>
                            <p:childTnLst>
                              <p:par>
                                <p:cTn id="38" presetID="42" presetClass="entr" presetSubtype="0" dur="100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1000"/>
                                        <p:tgtEl>
                                          <p:spTgt spid="8">
                                            <p:txEl>
                                              <p:pRg st="0" end="0"/>
                                            </p:txEl>
                                          </p:spTgt>
                                        </p:tgtEl>
                                      </p:cBhvr>
                                    </p:animEffect>
                                    <p:anim calcmode="lin" valueType="num">
                                      <p:cBhvr>
                                        <p:cTn id="41"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42"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896645"/>
            <a:ext cx="10515600" cy="5280318"/>
          </a:xfrm>
        </p:spPr>
        <p:txBody>
          <a:bodyPr>
            <a:normAutofit/>
          </a:bodyPr>
          <a:lstStyle/>
          <a:p>
            <a:endParaRPr lang="en-US" altLang="zh-CN"/>
          </a:p>
          <a:p>
            <a:r>
              <a:rPr lang="zh-CN" altLang="en-US" b="0" i="0">
                <a:solidFill>
                  <a:srgbClr val="333333"/>
                </a:solidFill>
                <a:effectLst/>
                <a:latin typeface="黑体" panose="02010609060101010101" pitchFamily="49" charset="-122"/>
                <a:ea typeface="黑体" panose="02010609060101010101" pitchFamily="49" charset="-122"/>
              </a:rPr>
              <a:t>   上官大夫与之同</a:t>
            </a:r>
            <a:r>
              <a:rPr lang="zh-CN" altLang="en-US" b="0" i="0">
                <a:solidFill>
                  <a:srgbClr val="FF0000"/>
                </a:solidFill>
                <a:effectLst/>
                <a:latin typeface="黑体" panose="02010609060101010101" pitchFamily="49" charset="-122"/>
                <a:ea typeface="黑体" panose="02010609060101010101" pitchFamily="49" charset="-122"/>
              </a:rPr>
              <a:t>列</a:t>
            </a:r>
            <a:r>
              <a:rPr lang="zh-CN" altLang="en-US" b="0" i="0">
                <a:solidFill>
                  <a:srgbClr val="333333"/>
                </a:solidFill>
                <a:effectLst/>
                <a:latin typeface="黑体" panose="02010609060101010101" pitchFamily="49" charset="-122"/>
                <a:ea typeface="黑体" panose="02010609060101010101" pitchFamily="49" charset="-122"/>
              </a:rPr>
              <a:t>，争宠而心</a:t>
            </a:r>
            <a:r>
              <a:rPr lang="zh-CN" altLang="en-US" b="0" i="0">
                <a:solidFill>
                  <a:srgbClr val="FF0000"/>
                </a:solidFill>
                <a:effectLst/>
                <a:latin typeface="黑体" panose="02010609060101010101" pitchFamily="49" charset="-122"/>
                <a:ea typeface="黑体" panose="02010609060101010101" pitchFamily="49" charset="-122"/>
              </a:rPr>
              <a:t>害</a:t>
            </a:r>
            <a:r>
              <a:rPr lang="zh-CN" altLang="en-US" b="0" i="0">
                <a:solidFill>
                  <a:srgbClr val="333333"/>
                </a:solidFill>
                <a:effectLst/>
                <a:latin typeface="黑体" panose="02010609060101010101" pitchFamily="49" charset="-122"/>
                <a:ea typeface="黑体" panose="02010609060101010101" pitchFamily="49" charset="-122"/>
              </a:rPr>
              <a:t>其能。怀王使屈原造为</a:t>
            </a:r>
            <a:r>
              <a:rPr lang="zh-CN" altLang="en-US" b="0" i="0">
                <a:solidFill>
                  <a:srgbClr val="FF0000"/>
                </a:solidFill>
                <a:effectLst/>
                <a:latin typeface="黑体" panose="02010609060101010101" pitchFamily="49" charset="-122"/>
                <a:ea typeface="黑体" panose="02010609060101010101" pitchFamily="49" charset="-122"/>
              </a:rPr>
              <a:t>宪令</a:t>
            </a:r>
            <a:r>
              <a:rPr lang="zh-CN" altLang="en-US" b="0" i="0">
                <a:solidFill>
                  <a:srgbClr val="333333"/>
                </a:solidFill>
                <a:effectLst/>
                <a:latin typeface="黑体" panose="02010609060101010101" pitchFamily="49" charset="-122"/>
                <a:ea typeface="黑体" panose="02010609060101010101" pitchFamily="49" charset="-122"/>
              </a:rPr>
              <a:t>，</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屈平</a:t>
            </a:r>
            <a:r>
              <a:rPr lang="zh-CN" altLang="en-US" b="0" i="0">
                <a:solidFill>
                  <a:srgbClr val="FF0000"/>
                </a:solidFill>
                <a:effectLst/>
                <a:latin typeface="黑体" panose="02010609060101010101" pitchFamily="49" charset="-122"/>
                <a:ea typeface="黑体" panose="02010609060101010101" pitchFamily="49" charset="-122"/>
              </a:rPr>
              <a:t>属</a:t>
            </a:r>
            <a:r>
              <a:rPr lang="zh-CN" altLang="en-US" b="0" i="0">
                <a:solidFill>
                  <a:srgbClr val="333333"/>
                </a:solidFill>
                <a:effectLst/>
                <a:latin typeface="黑体" panose="02010609060101010101" pitchFamily="49" charset="-122"/>
                <a:ea typeface="黑体" panose="02010609060101010101" pitchFamily="49" charset="-122"/>
              </a:rPr>
              <a:t>草稿未定。上官大夫见而欲</a:t>
            </a:r>
            <a:r>
              <a:rPr lang="zh-CN" altLang="en-US" b="0" i="0">
                <a:solidFill>
                  <a:srgbClr val="FF0000"/>
                </a:solidFill>
                <a:effectLst/>
                <a:latin typeface="黑体" panose="02010609060101010101" pitchFamily="49" charset="-122"/>
                <a:ea typeface="黑体" panose="02010609060101010101" pitchFamily="49" charset="-122"/>
              </a:rPr>
              <a:t>夺</a:t>
            </a:r>
            <a:r>
              <a:rPr lang="zh-CN" altLang="en-US" b="0" i="0">
                <a:solidFill>
                  <a:srgbClr val="333333"/>
                </a:solidFill>
                <a:effectLst/>
                <a:latin typeface="黑体" panose="02010609060101010101" pitchFamily="49" charset="-122"/>
                <a:ea typeface="黑体" panose="02010609060101010101" pitchFamily="49" charset="-122"/>
              </a:rPr>
              <a:t>之，屈平不与，因谗之曰：</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chemeClr val="accent6"/>
              </a:solidFill>
              <a:effectLst/>
              <a:highlight>
                <a:srgbClr val="00FF00"/>
              </a:highlight>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“王使屈平为令，众莫不知。每一令出，平</a:t>
            </a:r>
            <a:r>
              <a:rPr lang="zh-CN" altLang="en-US" b="0" i="0">
                <a:solidFill>
                  <a:srgbClr val="FF0000"/>
                </a:solidFill>
                <a:effectLst/>
                <a:latin typeface="黑体" panose="02010609060101010101" pitchFamily="49" charset="-122"/>
                <a:ea typeface="黑体" panose="02010609060101010101" pitchFamily="49" charset="-122"/>
              </a:rPr>
              <a:t>伐</a:t>
            </a:r>
            <a:r>
              <a:rPr lang="zh-CN" altLang="en-US" b="0" i="0">
                <a:solidFill>
                  <a:srgbClr val="333333"/>
                </a:solidFill>
                <a:effectLst/>
                <a:latin typeface="黑体" panose="02010609060101010101" pitchFamily="49" charset="-122"/>
                <a:ea typeface="黑体" panose="02010609060101010101" pitchFamily="49" charset="-122"/>
              </a:rPr>
              <a:t>其功，曰以为‘非</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我莫能为也。’”王怒而</a:t>
            </a:r>
            <a:r>
              <a:rPr lang="zh-CN" altLang="en-US" b="0" i="0">
                <a:solidFill>
                  <a:srgbClr val="FF0000"/>
                </a:solidFill>
                <a:effectLst/>
                <a:latin typeface="黑体" panose="02010609060101010101" pitchFamily="49" charset="-122"/>
                <a:ea typeface="黑体" panose="02010609060101010101" pitchFamily="49" charset="-122"/>
              </a:rPr>
              <a:t>疏</a:t>
            </a:r>
            <a:r>
              <a:rPr lang="zh-CN" altLang="en-US" b="0" i="0">
                <a:solidFill>
                  <a:srgbClr val="333333"/>
                </a:solidFill>
                <a:effectLst/>
                <a:latin typeface="黑体" panose="02010609060101010101" pitchFamily="49" charset="-122"/>
                <a:ea typeface="黑体" panose="02010609060101010101" pitchFamily="49" charset="-122"/>
              </a:rPr>
              <a:t>屈平。</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a:solidFill>
                  <a:srgbClr val="333333"/>
                </a:solidFill>
                <a:latin typeface="黑体" panose="02010609060101010101" pitchFamily="49" charset="-122"/>
                <a:ea typeface="黑体" panose="02010609060101010101" pitchFamily="49" charset="-122"/>
              </a:rPr>
              <a:t>翻译：</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3577701" y="896645"/>
            <a:ext cx="1118586" cy="457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朝列</a:t>
            </a:r>
            <a:endParaRPr lang="zh-CN" altLang="en-US" sz="2800" b="1"/>
          </a:p>
        </p:txBody>
      </p:sp>
      <p:sp>
        <p:nvSpPr>
          <p:cNvPr id="5" name="矩形: 圆角 4"/>
          <p:cNvSpPr/>
          <p:nvPr/>
        </p:nvSpPr>
        <p:spPr>
          <a:xfrm>
            <a:off x="5770485" y="896645"/>
            <a:ext cx="1242875" cy="45720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嫉妒</a:t>
            </a:r>
            <a:endParaRPr lang="zh-CN" altLang="en-US" sz="2800" b="1"/>
          </a:p>
        </p:txBody>
      </p:sp>
      <p:sp>
        <p:nvSpPr>
          <p:cNvPr id="6" name="矩形: 圆角 5"/>
          <p:cNvSpPr/>
          <p:nvPr/>
        </p:nvSpPr>
        <p:spPr>
          <a:xfrm>
            <a:off x="9419208" y="896646"/>
            <a:ext cx="1793288" cy="457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国家法令</a:t>
            </a:r>
            <a:endParaRPr lang="zh-CN" altLang="en-US" sz="2800" b="1"/>
          </a:p>
        </p:txBody>
      </p:sp>
      <p:sp>
        <p:nvSpPr>
          <p:cNvPr id="7" name="矩形: 圆角 6"/>
          <p:cNvSpPr/>
          <p:nvPr/>
        </p:nvSpPr>
        <p:spPr>
          <a:xfrm>
            <a:off x="1624614" y="1899822"/>
            <a:ext cx="1100831" cy="4793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撰写</a:t>
            </a:r>
            <a:endParaRPr lang="zh-CN" altLang="en-US" sz="2800" b="1"/>
          </a:p>
        </p:txBody>
      </p:sp>
      <p:sp>
        <p:nvSpPr>
          <p:cNvPr id="8" name="矩形: 圆角 7"/>
          <p:cNvSpPr/>
          <p:nvPr/>
        </p:nvSpPr>
        <p:spPr>
          <a:xfrm>
            <a:off x="5442012" y="1899822"/>
            <a:ext cx="2024108" cy="56817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强取为己有</a:t>
            </a:r>
            <a:endParaRPr lang="zh-CN" altLang="en-US" sz="2800" b="1"/>
          </a:p>
        </p:txBody>
      </p:sp>
      <p:sp>
        <p:nvSpPr>
          <p:cNvPr id="9" name="矩形: 圆角 8"/>
          <p:cNvSpPr/>
          <p:nvPr/>
        </p:nvSpPr>
        <p:spPr>
          <a:xfrm>
            <a:off x="7013361" y="3107184"/>
            <a:ext cx="2024108" cy="399496"/>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自夸、夸耀</a:t>
            </a:r>
            <a:endParaRPr lang="zh-CN" altLang="en-US" sz="2800" b="1"/>
          </a:p>
        </p:txBody>
      </p:sp>
      <p:sp>
        <p:nvSpPr>
          <p:cNvPr id="10" name="矩形: 圆角 9"/>
          <p:cNvSpPr/>
          <p:nvPr/>
        </p:nvSpPr>
        <p:spPr>
          <a:xfrm>
            <a:off x="4989250" y="4074851"/>
            <a:ext cx="1074199" cy="3994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疏远</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42" presetClass="entr" presetSubtype="0" dur="10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42" presetClass="entr" presetSubtype="0" dur="100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1000"/>
                                        <p:tgtEl>
                                          <p:spTgt spid="6">
                                            <p:txEl>
                                              <p:pRg st="0" end="0"/>
                                            </p:txEl>
                                          </p:spTgt>
                                        </p:tgtEl>
                                      </p:cBhvr>
                                    </p:animEffect>
                                    <p:anim calcmode="lin" valueType="num">
                                      <p:cBhvr>
                                        <p:cTn id="2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nodeType="clickEffect">
                                  <p:stCondLst>
                                    <p:cond delay="0"/>
                                  </p:stCondLst>
                                  <p:childTnLst>
                                    <p:set>
                                      <p:cBhvr>
                                        <p:cTn id="38" dur="1" fill="hold">
                                          <p:stCondLst>
                                            <p:cond delay="0"/>
                                          </p:stCondLst>
                                        </p:cTn>
                                        <p:tgtEl>
                                          <p:spTgt spid="9">
                                            <p:txEl>
                                              <p:pRg st="0" end="0"/>
                                            </p:txEl>
                                          </p:spTgt>
                                        </p:tgtEl>
                                        <p:attrNameLst>
                                          <p:attrName>style.visibility</p:attrName>
                                        </p:attrNameLst>
                                      </p:cBhvr>
                                      <p:to>
                                        <p:strVal val="visible"/>
                                      </p:to>
                                    </p:set>
                                    <p:anim calcmode="lin" valueType="num">
                                      <p:cBhvr additive="base">
                                        <p:cTn id="3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42" presetClass="entr" presetSubtype="0" dur="100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1000"/>
                                        <p:tgtEl>
                                          <p:spTgt spid="10"/>
                                        </p:tgtEl>
                                      </p:cBhvr>
                                    </p:animEffect>
                                    <p:anim calcmode="lin" valueType="num">
                                      <p:cBhvr>
                                        <p:cTn id="46" dur="1000" fill="hold"/>
                                        <p:tgtEl>
                                          <p:spTgt spid="10"/>
                                        </p:tgtEl>
                                        <p:attrNameLst>
                                          <p:attrName>ppt_x</p:attrName>
                                        </p:attrNameLst>
                                      </p:cBhvr>
                                      <p:tavLst>
                                        <p:tav tm="0">
                                          <p:val>
                                            <p:strVal val="#ppt_x"/>
                                          </p:val>
                                        </p:tav>
                                        <p:tav tm="100000">
                                          <p:val>
                                            <p:strVal val="#ppt_x"/>
                                          </p:val>
                                        </p:tav>
                                      </p:tavLst>
                                    </p:anim>
                                    <p:anim calcmode="lin" valueType="num">
                                      <p:cBhvr>
                                        <p:cTn id="4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10"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322773"/>
            <a:ext cx="10515600" cy="4854190"/>
          </a:xfrm>
        </p:spPr>
        <p:txBody>
          <a:bodyPr>
            <a:normAutofit/>
          </a:bodyPr>
          <a:lstStyle/>
          <a:p>
            <a:r>
              <a:rPr lang="zh-CN" altLang="en-US" i="0" u="sng">
                <a:solidFill>
                  <a:srgbClr val="333333"/>
                </a:solidFill>
                <a:effectLst/>
                <a:latin typeface="黑体" panose="02010609060101010101" pitchFamily="49" charset="-122"/>
                <a:ea typeface="黑体" panose="02010609060101010101" pitchFamily="49" charset="-122"/>
              </a:rPr>
              <a:t>屈平</a:t>
            </a:r>
            <a:r>
              <a:rPr lang="zh-CN" altLang="en-US" i="0" u="sng">
                <a:solidFill>
                  <a:srgbClr val="FF0000"/>
                </a:solidFill>
                <a:effectLst/>
                <a:latin typeface="黑体" panose="02010609060101010101" pitchFamily="49" charset="-122"/>
                <a:ea typeface="黑体" panose="02010609060101010101" pitchFamily="49" charset="-122"/>
              </a:rPr>
              <a:t>疾</a:t>
            </a:r>
            <a:r>
              <a:rPr lang="zh-CN" altLang="en-US" i="0" u="sng">
                <a:solidFill>
                  <a:srgbClr val="333333"/>
                </a:solidFill>
                <a:effectLst/>
                <a:latin typeface="黑体" panose="02010609060101010101" pitchFamily="49" charset="-122"/>
                <a:ea typeface="黑体" panose="02010609060101010101" pitchFamily="49" charset="-122"/>
              </a:rPr>
              <a:t>王听之不</a:t>
            </a:r>
            <a:r>
              <a:rPr lang="zh-CN" altLang="en-US" i="0" u="sng">
                <a:solidFill>
                  <a:srgbClr val="FF0000"/>
                </a:solidFill>
                <a:effectLst/>
                <a:latin typeface="黑体" panose="02010609060101010101" pitchFamily="49" charset="-122"/>
                <a:ea typeface="黑体" panose="02010609060101010101" pitchFamily="49" charset="-122"/>
              </a:rPr>
              <a:t>聪</a:t>
            </a:r>
            <a:r>
              <a:rPr lang="zh-CN" altLang="en-US" i="0" u="sng">
                <a:solidFill>
                  <a:srgbClr val="333333"/>
                </a:solidFill>
                <a:effectLst/>
                <a:latin typeface="黑体" panose="02010609060101010101" pitchFamily="49" charset="-122"/>
                <a:ea typeface="黑体" panose="02010609060101010101" pitchFamily="49" charset="-122"/>
              </a:rPr>
              <a:t>也，</a:t>
            </a:r>
            <a:r>
              <a:rPr lang="zh-CN" altLang="en-US" i="0" u="sng">
                <a:solidFill>
                  <a:srgbClr val="FF0000"/>
                </a:solidFill>
                <a:effectLst/>
                <a:latin typeface="黑体" panose="02010609060101010101" pitchFamily="49" charset="-122"/>
                <a:ea typeface="黑体" panose="02010609060101010101" pitchFamily="49" charset="-122"/>
              </a:rPr>
              <a:t>谗谄</a:t>
            </a:r>
            <a:r>
              <a:rPr lang="zh-CN" altLang="en-US" i="0" u="sng">
                <a:solidFill>
                  <a:srgbClr val="333333"/>
                </a:solidFill>
                <a:effectLst/>
                <a:latin typeface="黑体" panose="02010609060101010101" pitchFamily="49" charset="-122"/>
                <a:ea typeface="黑体" panose="02010609060101010101" pitchFamily="49" charset="-122"/>
              </a:rPr>
              <a:t>之蔽明也，</a:t>
            </a:r>
            <a:r>
              <a:rPr lang="zh-CN" altLang="en-US" i="0" u="sng">
                <a:solidFill>
                  <a:srgbClr val="FF0000"/>
                </a:solidFill>
                <a:effectLst/>
                <a:latin typeface="黑体" panose="02010609060101010101" pitchFamily="49" charset="-122"/>
                <a:ea typeface="黑体" panose="02010609060101010101" pitchFamily="49" charset="-122"/>
              </a:rPr>
              <a:t>邪曲</a:t>
            </a:r>
            <a:r>
              <a:rPr lang="zh-CN" altLang="en-US" i="0" u="sng">
                <a:solidFill>
                  <a:srgbClr val="333333"/>
                </a:solidFill>
                <a:effectLst/>
                <a:latin typeface="黑体" panose="02010609060101010101" pitchFamily="49" charset="-122"/>
                <a:ea typeface="黑体" panose="02010609060101010101" pitchFamily="49" charset="-122"/>
              </a:rPr>
              <a:t>之害公也，</a:t>
            </a:r>
            <a:r>
              <a:rPr lang="zh-CN" altLang="en-US" i="0" u="sng">
                <a:solidFill>
                  <a:srgbClr val="FF0000"/>
                </a:solidFill>
                <a:effectLst/>
                <a:latin typeface="黑体" panose="02010609060101010101" pitchFamily="49" charset="-122"/>
                <a:ea typeface="黑体" panose="02010609060101010101" pitchFamily="49" charset="-122"/>
              </a:rPr>
              <a:t>方正</a:t>
            </a:r>
            <a:r>
              <a:rPr lang="zh-CN" altLang="en-US" i="0" u="sng">
                <a:solidFill>
                  <a:srgbClr val="333333"/>
                </a:solidFill>
                <a:effectLst/>
                <a:latin typeface="黑体" panose="02010609060101010101" pitchFamily="49" charset="-122"/>
                <a:ea typeface="黑体" panose="02010609060101010101" pitchFamily="49" charset="-122"/>
              </a:rPr>
              <a:t>之不</a:t>
            </a:r>
            <a:endParaRPr lang="en-US" altLang="zh-CN" i="0" u="sng">
              <a:solidFill>
                <a:srgbClr val="333333"/>
              </a:solidFill>
              <a:effectLst/>
              <a:latin typeface="黑体" panose="02010609060101010101" pitchFamily="49" charset="-122"/>
              <a:ea typeface="黑体" panose="02010609060101010101" pitchFamily="49" charset="-122"/>
            </a:endParaRPr>
          </a:p>
          <a:p>
            <a:endParaRPr lang="en-US" altLang="zh-CN" u="sng">
              <a:solidFill>
                <a:srgbClr val="333333"/>
              </a:solidFill>
              <a:latin typeface="黑体" panose="02010609060101010101" pitchFamily="49" charset="-122"/>
              <a:ea typeface="黑体" panose="02010609060101010101" pitchFamily="49" charset="-122"/>
            </a:endParaRPr>
          </a:p>
          <a:p>
            <a:r>
              <a:rPr lang="zh-CN" altLang="en-US" i="0" u="sng">
                <a:solidFill>
                  <a:srgbClr val="333333"/>
                </a:solidFill>
                <a:effectLst/>
                <a:latin typeface="黑体" panose="02010609060101010101" pitchFamily="49" charset="-122"/>
                <a:ea typeface="黑体" panose="02010609060101010101" pitchFamily="49" charset="-122"/>
              </a:rPr>
              <a:t>容也，故忧愁幽思而作</a:t>
            </a:r>
            <a:r>
              <a:rPr lang="en-US" altLang="zh-CN" i="0" u="sng">
                <a:solidFill>
                  <a:srgbClr val="333333"/>
                </a:solidFill>
                <a:effectLst/>
                <a:latin typeface="黑体" panose="02010609060101010101" pitchFamily="49" charset="-122"/>
                <a:ea typeface="黑体" panose="02010609060101010101" pitchFamily="49" charset="-122"/>
              </a:rPr>
              <a:t>《</a:t>
            </a:r>
            <a:r>
              <a:rPr lang="zh-CN" altLang="en-US" i="0" u="sng">
                <a:solidFill>
                  <a:srgbClr val="333333"/>
                </a:solidFill>
                <a:effectLst/>
                <a:latin typeface="黑体" panose="02010609060101010101" pitchFamily="49" charset="-122"/>
                <a:ea typeface="黑体" panose="02010609060101010101" pitchFamily="49" charset="-122"/>
              </a:rPr>
              <a:t>离骚</a:t>
            </a:r>
            <a:r>
              <a:rPr lang="en-US" altLang="zh-CN" i="0" u="sng">
                <a:solidFill>
                  <a:srgbClr val="333333"/>
                </a:solidFill>
                <a:effectLst/>
                <a:latin typeface="黑体" panose="02010609060101010101" pitchFamily="49" charset="-122"/>
                <a:ea typeface="黑体" panose="02010609060101010101" pitchFamily="49" charset="-122"/>
              </a:rPr>
              <a:t>》</a:t>
            </a:r>
            <a:r>
              <a:rPr lang="zh-CN" altLang="en-US" i="0" u="sng">
                <a:solidFill>
                  <a:srgbClr val="333333"/>
                </a:solidFill>
                <a:effectLst/>
                <a:latin typeface="黑体" panose="02010609060101010101" pitchFamily="49" charset="-122"/>
                <a:ea typeface="黑体" panose="02010609060101010101" pitchFamily="49" charset="-122"/>
              </a:rPr>
              <a:t>。</a:t>
            </a:r>
            <a:endParaRPr lang="en-US" altLang="zh-CN" i="0" u="sng">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i="0">
                <a:solidFill>
                  <a:srgbClr val="333333"/>
                </a:solidFill>
                <a:effectLst/>
                <a:latin typeface="黑体" panose="02010609060101010101" pitchFamily="49" charset="-122"/>
                <a:ea typeface="黑体" panose="02010609060101010101" pitchFamily="49" charset="-122"/>
              </a:rPr>
              <a:t>“离骚”者，犹</a:t>
            </a:r>
            <a:r>
              <a:rPr lang="zh-CN" altLang="en-US" i="0">
                <a:solidFill>
                  <a:srgbClr val="FF0000"/>
                </a:solidFill>
                <a:effectLst/>
                <a:latin typeface="黑体" panose="02010609060101010101" pitchFamily="49" charset="-122"/>
                <a:ea typeface="黑体" panose="02010609060101010101" pitchFamily="49" charset="-122"/>
              </a:rPr>
              <a:t>离</a:t>
            </a:r>
            <a:r>
              <a:rPr lang="zh-CN" altLang="en-US" i="0">
                <a:solidFill>
                  <a:srgbClr val="333333"/>
                </a:solidFill>
                <a:effectLst/>
                <a:latin typeface="黑体" panose="02010609060101010101" pitchFamily="49" charset="-122"/>
                <a:ea typeface="黑体" panose="02010609060101010101" pitchFamily="49" charset="-122"/>
              </a:rPr>
              <a:t>忧也。夫天者，人之始也；父母者，人之本也。</a:t>
            </a:r>
            <a:endParaRPr lang="en-US" altLang="zh-CN"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a:solidFill>
                  <a:srgbClr val="333333"/>
                </a:solidFill>
                <a:latin typeface="黑体" panose="02010609060101010101" pitchFamily="49" charset="-122"/>
                <a:ea typeface="黑体" panose="02010609060101010101" pitchFamily="49" charset="-122"/>
              </a:rPr>
              <a:t>翻译：</a:t>
            </a:r>
            <a:r>
              <a:rPr lang="zh-CN" altLang="en-US" b="0" i="0">
                <a:solidFill>
                  <a:srgbClr val="FF0000"/>
                </a:solidFill>
                <a:effectLst/>
                <a:latin typeface="黑体" panose="02010609060101010101" pitchFamily="49" charset="-122"/>
                <a:ea typeface="黑体" panose="02010609060101010101" pitchFamily="49" charset="-122"/>
              </a:rPr>
              <a:t> 屈原痛心怀王惑于小人之言，不能明辨是非，小人混淆黑白，使怀王看不明白，邪恶的小人妨碍国家，端方正直的君子则不为朝廷所容，所以忧愁苦闷，写下了</a:t>
            </a:r>
            <a:r>
              <a:rPr lang="en-US" altLang="zh-CN" b="0" i="0">
                <a:solidFill>
                  <a:srgbClr val="FF0000"/>
                </a:solidFill>
                <a:effectLst/>
                <a:latin typeface="黑体" panose="02010609060101010101" pitchFamily="49" charset="-122"/>
                <a:ea typeface="黑体" panose="02010609060101010101" pitchFamily="49" charset="-122"/>
              </a:rPr>
              <a:t>《</a:t>
            </a:r>
            <a:r>
              <a:rPr lang="zh-CN" altLang="en-US" b="0" i="0">
                <a:solidFill>
                  <a:srgbClr val="FF0000"/>
                </a:solidFill>
                <a:effectLst/>
                <a:latin typeface="黑体" panose="02010609060101010101" pitchFamily="49" charset="-122"/>
                <a:ea typeface="黑体" panose="02010609060101010101" pitchFamily="49" charset="-122"/>
              </a:rPr>
              <a:t>离骚</a:t>
            </a:r>
            <a:r>
              <a:rPr lang="en-US" altLang="zh-CN" b="0" i="0">
                <a:solidFill>
                  <a:srgbClr val="FF0000"/>
                </a:solidFill>
                <a:effectLst/>
                <a:latin typeface="黑体" panose="02010609060101010101" pitchFamily="49" charset="-122"/>
                <a:ea typeface="黑体" panose="02010609060101010101" pitchFamily="49" charset="-122"/>
              </a:rPr>
              <a:t>》</a:t>
            </a:r>
            <a:r>
              <a:rPr lang="zh-CN" altLang="en-US" b="0" i="0">
                <a:solidFill>
                  <a:srgbClr val="FF0000"/>
                </a:solidFill>
                <a:effectLst/>
                <a:latin typeface="黑体" panose="02010609060101010101" pitchFamily="49" charset="-122"/>
                <a:ea typeface="黑体" panose="02010609060101010101" pitchFamily="49" charset="-122"/>
              </a:rPr>
              <a:t>。</a:t>
            </a:r>
            <a:endParaRPr lang="zh-CN" altLang="en-US">
              <a:solidFill>
                <a:srgbClr val="FF0000"/>
              </a:solidFill>
              <a:latin typeface="黑体" panose="02010609060101010101" pitchFamily="49" charset="-122"/>
              <a:ea typeface="黑体" panose="02010609060101010101" pitchFamily="49" charset="-122"/>
            </a:endParaRPr>
          </a:p>
        </p:txBody>
      </p:sp>
      <p:sp>
        <p:nvSpPr>
          <p:cNvPr id="4" name="矩形: 圆角 3"/>
          <p:cNvSpPr/>
          <p:nvPr/>
        </p:nvSpPr>
        <p:spPr>
          <a:xfrm>
            <a:off x="1740023" y="816746"/>
            <a:ext cx="1056443" cy="506027"/>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痛心</a:t>
            </a:r>
            <a:endParaRPr lang="zh-CN" altLang="en-US" sz="2800" b="1"/>
          </a:p>
        </p:txBody>
      </p:sp>
      <p:sp>
        <p:nvSpPr>
          <p:cNvPr id="5" name="矩形: 圆角 4"/>
          <p:cNvSpPr/>
          <p:nvPr/>
        </p:nvSpPr>
        <p:spPr>
          <a:xfrm>
            <a:off x="3346882" y="816746"/>
            <a:ext cx="1171852" cy="506027"/>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明察</a:t>
            </a:r>
            <a:endParaRPr lang="zh-CN" altLang="en-US" sz="2800" b="1"/>
          </a:p>
        </p:txBody>
      </p:sp>
      <p:sp>
        <p:nvSpPr>
          <p:cNvPr id="6" name="矩形: 圆角 5"/>
          <p:cNvSpPr/>
          <p:nvPr/>
        </p:nvSpPr>
        <p:spPr>
          <a:xfrm>
            <a:off x="4740676" y="372862"/>
            <a:ext cx="1793289" cy="94991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a:t>奉承谄媚的小人</a:t>
            </a:r>
            <a:endParaRPr lang="zh-CN" altLang="en-US" sz="2800"/>
          </a:p>
        </p:txBody>
      </p:sp>
      <p:sp>
        <p:nvSpPr>
          <p:cNvPr id="7" name="矩形: 圆角 6"/>
          <p:cNvSpPr/>
          <p:nvPr/>
        </p:nvSpPr>
        <p:spPr>
          <a:xfrm>
            <a:off x="6613864" y="816746"/>
            <a:ext cx="1686757" cy="50602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品行不正</a:t>
            </a:r>
            <a:endParaRPr lang="zh-CN" altLang="en-US" sz="2800" b="1"/>
          </a:p>
        </p:txBody>
      </p:sp>
      <p:sp>
        <p:nvSpPr>
          <p:cNvPr id="8" name="矩形: 圆角 7"/>
          <p:cNvSpPr/>
          <p:nvPr/>
        </p:nvSpPr>
        <p:spPr>
          <a:xfrm>
            <a:off x="2796466" y="2991775"/>
            <a:ext cx="2317071" cy="437225"/>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通“罹”，遭受</a:t>
            </a:r>
            <a:endParaRPr lang="zh-CN" altLang="en-US" sz="2800" b="1"/>
          </a:p>
        </p:txBody>
      </p:sp>
      <p:sp>
        <p:nvSpPr>
          <p:cNvPr id="9" name="矩形: 圆角 8"/>
          <p:cNvSpPr/>
          <p:nvPr/>
        </p:nvSpPr>
        <p:spPr>
          <a:xfrm>
            <a:off x="9170633" y="816746"/>
            <a:ext cx="1793289" cy="5060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端方正直</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42" presetClass="entr" presetSubtype="0" dur="100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fade">
                                      <p:cBhvr>
                                        <p:cTn id="25" dur="1000"/>
                                        <p:tgtEl>
                                          <p:spTgt spid="7">
                                            <p:txEl>
                                              <p:pRg st="0" end="0"/>
                                            </p:txEl>
                                          </p:spTgt>
                                        </p:tgtEl>
                                      </p:cBhvr>
                                    </p:animEffect>
                                    <p:anim calcmode="lin" valueType="num">
                                      <p:cBhvr>
                                        <p:cTn id="2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42" presetClass="entr" presetSubtype="0" dur="100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1000"/>
                                        <p:tgtEl>
                                          <p:spTgt spid="9"/>
                                        </p:tgtEl>
                                      </p:cBhvr>
                                    </p:animEffect>
                                    <p:anim calcmode="lin" valueType="num">
                                      <p:cBhvr>
                                        <p:cTn id="33" dur="1000" fill="hold"/>
                                        <p:tgtEl>
                                          <p:spTgt spid="9"/>
                                        </p:tgtEl>
                                        <p:attrNameLst>
                                          <p:attrName>ppt_x</p:attrName>
                                        </p:attrNameLst>
                                      </p:cBhvr>
                                      <p:tavLst>
                                        <p:tav tm="0">
                                          <p:val>
                                            <p:strVal val="#ppt_x"/>
                                          </p:val>
                                        </p:tav>
                                        <p:tav tm="100000">
                                          <p:val>
                                            <p:strVal val="#ppt_x"/>
                                          </p:val>
                                        </p:tav>
                                      </p:tavLst>
                                    </p:anim>
                                    <p:anim calcmode="lin" valueType="num">
                                      <p:cBhvr>
                                        <p:cTn id="3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additive="base">
                                        <p:cTn id="39" dur="500" fill="hold"/>
                                        <p:tgtEl>
                                          <p:spTgt spid="8"/>
                                        </p:tgtEl>
                                        <p:attrNameLst>
                                          <p:attrName>ppt_x</p:attrName>
                                        </p:attrNameLst>
                                      </p:cBhvr>
                                      <p:tavLst>
                                        <p:tav tm="0">
                                          <p:val>
                                            <p:strVal val="#ppt_x"/>
                                          </p:val>
                                        </p:tav>
                                        <p:tav tm="100000">
                                          <p:val>
                                            <p:strVal val="#ppt_x"/>
                                          </p:val>
                                        </p:tav>
                                      </p:tavLst>
                                    </p:anim>
                                    <p:anim calcmode="lin" valueType="num">
                                      <p:cBhvr additive="base">
                                        <p:cTn id="4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 calcmode="lin" valueType="num">
                                      <p:cBhvr additive="base">
                                        <p:cTn id="4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424866"/>
            <a:ext cx="10515600" cy="5433133"/>
          </a:xfrm>
        </p:spPr>
        <p:txBody>
          <a:bodyPr>
            <a:normAutofit/>
          </a:bodyPr>
          <a:lstStyle/>
          <a:p>
            <a:pPr marL="0" indent="0">
              <a:buNone/>
            </a:pPr>
            <a:r>
              <a:rPr lang="zh-CN" altLang="en-US" i="0">
                <a:solidFill>
                  <a:srgbClr val="333333"/>
                </a:solidFill>
                <a:effectLst/>
                <a:latin typeface="黑体" panose="02010609060101010101" pitchFamily="49" charset="-122"/>
                <a:ea typeface="黑体" panose="02010609060101010101" pitchFamily="49" charset="-122"/>
              </a:rPr>
              <a:t>人穷则</a:t>
            </a:r>
            <a:r>
              <a:rPr lang="zh-CN" altLang="en-US" i="0">
                <a:solidFill>
                  <a:srgbClr val="FF0000"/>
                </a:solidFill>
                <a:effectLst/>
                <a:latin typeface="黑体" panose="02010609060101010101" pitchFamily="49" charset="-122"/>
                <a:ea typeface="黑体" panose="02010609060101010101" pitchFamily="49" charset="-122"/>
              </a:rPr>
              <a:t>反本</a:t>
            </a:r>
            <a:r>
              <a:rPr lang="zh-CN" altLang="en-US" i="0">
                <a:solidFill>
                  <a:srgbClr val="333333"/>
                </a:solidFill>
                <a:effectLst/>
                <a:latin typeface="黑体" panose="02010609060101010101" pitchFamily="49" charset="-122"/>
                <a:ea typeface="黑体" panose="02010609060101010101" pitchFamily="49" charset="-122"/>
              </a:rPr>
              <a:t>，故劳苦</a:t>
            </a:r>
            <a:r>
              <a:rPr lang="zh-CN" altLang="en-US" i="0">
                <a:solidFill>
                  <a:srgbClr val="FF0000"/>
                </a:solidFill>
                <a:effectLst/>
                <a:latin typeface="黑体" panose="02010609060101010101" pitchFamily="49" charset="-122"/>
                <a:ea typeface="黑体" panose="02010609060101010101" pitchFamily="49" charset="-122"/>
              </a:rPr>
              <a:t>倦极</a:t>
            </a:r>
            <a:r>
              <a:rPr lang="zh-CN" altLang="en-US" i="0">
                <a:solidFill>
                  <a:srgbClr val="333333"/>
                </a:solidFill>
                <a:effectLst/>
                <a:latin typeface="黑体" panose="02010609060101010101" pitchFamily="49" charset="-122"/>
                <a:ea typeface="黑体" panose="02010609060101010101" pitchFamily="49" charset="-122"/>
              </a:rPr>
              <a:t>，未尝不呼天也；疾痛</a:t>
            </a:r>
            <a:r>
              <a:rPr lang="zh-CN" altLang="en-US" i="0">
                <a:solidFill>
                  <a:srgbClr val="FF0000"/>
                </a:solidFill>
                <a:effectLst/>
                <a:latin typeface="黑体" panose="02010609060101010101" pitchFamily="49" charset="-122"/>
                <a:ea typeface="黑体" panose="02010609060101010101" pitchFamily="49" charset="-122"/>
              </a:rPr>
              <a:t>惨怛</a:t>
            </a:r>
            <a:r>
              <a:rPr lang="zh-CN" altLang="en-US" i="0">
                <a:solidFill>
                  <a:srgbClr val="333333"/>
                </a:solidFill>
                <a:effectLst/>
                <a:latin typeface="黑体" panose="02010609060101010101" pitchFamily="49" charset="-122"/>
                <a:ea typeface="黑体" panose="02010609060101010101" pitchFamily="49" charset="-122"/>
              </a:rPr>
              <a:t>，</a:t>
            </a:r>
            <a:endParaRPr lang="en-US" altLang="zh-CN" i="0">
              <a:solidFill>
                <a:srgbClr val="333333"/>
              </a:solidFill>
              <a:effectLst/>
              <a:latin typeface="黑体" panose="02010609060101010101" pitchFamily="49" charset="-122"/>
              <a:ea typeface="黑体" panose="02010609060101010101" pitchFamily="49" charset="-122"/>
            </a:endParaRPr>
          </a:p>
          <a:p>
            <a:endParaRPr lang="en-US" altLang="zh-CN"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i="0">
                <a:solidFill>
                  <a:srgbClr val="333333"/>
                </a:solidFill>
                <a:effectLst/>
                <a:latin typeface="黑体" panose="02010609060101010101" pitchFamily="49" charset="-122"/>
                <a:ea typeface="黑体" panose="02010609060101010101" pitchFamily="49" charset="-122"/>
              </a:rPr>
              <a:t>未尝不呼父母也。</a:t>
            </a:r>
            <a:r>
              <a:rPr lang="zh-CN" altLang="en-US" i="0" u="sng">
                <a:solidFill>
                  <a:srgbClr val="333333"/>
                </a:solidFill>
                <a:effectLst/>
                <a:latin typeface="黑体" panose="02010609060101010101" pitchFamily="49" charset="-122"/>
                <a:ea typeface="黑体" panose="02010609060101010101" pitchFamily="49" charset="-122"/>
              </a:rPr>
              <a:t>屈平正道直行，竭忠尽智，</a:t>
            </a:r>
            <a:endParaRPr lang="en-US" altLang="zh-CN" i="0" u="sng">
              <a:solidFill>
                <a:srgbClr val="333333"/>
              </a:solidFill>
              <a:effectLst/>
              <a:latin typeface="黑体" panose="02010609060101010101" pitchFamily="49" charset="-122"/>
              <a:ea typeface="黑体" panose="02010609060101010101" pitchFamily="49" charset="-122"/>
            </a:endParaRPr>
          </a:p>
          <a:p>
            <a:endParaRPr lang="en-US" altLang="zh-CN" i="0" u="sng">
              <a:solidFill>
                <a:srgbClr val="333333"/>
              </a:solidFill>
              <a:effectLst/>
              <a:latin typeface="黑体" panose="02010609060101010101" pitchFamily="49" charset="-122"/>
              <a:ea typeface="黑体" panose="02010609060101010101" pitchFamily="49" charset="-122"/>
            </a:endParaRPr>
          </a:p>
          <a:p>
            <a:pPr marL="0" indent="0">
              <a:buNone/>
            </a:pPr>
            <a:r>
              <a:rPr lang="zh-CN" altLang="en-US" i="0" u="sng">
                <a:solidFill>
                  <a:srgbClr val="333333"/>
                </a:solidFill>
                <a:effectLst/>
                <a:latin typeface="黑体" panose="02010609060101010101" pitchFamily="49" charset="-122"/>
                <a:ea typeface="黑体" panose="02010609060101010101" pitchFamily="49" charset="-122"/>
              </a:rPr>
              <a:t>以事其君，谗人</a:t>
            </a:r>
            <a:r>
              <a:rPr lang="zh-CN" altLang="en-US" i="0" u="sng">
                <a:solidFill>
                  <a:srgbClr val="FF0000"/>
                </a:solidFill>
                <a:effectLst/>
                <a:latin typeface="黑体" panose="02010609060101010101" pitchFamily="49" charset="-122"/>
                <a:ea typeface="黑体" panose="02010609060101010101" pitchFamily="49" charset="-122"/>
              </a:rPr>
              <a:t>间</a:t>
            </a:r>
            <a:r>
              <a:rPr lang="zh-CN" altLang="en-US" i="0" u="sng">
                <a:solidFill>
                  <a:srgbClr val="333333"/>
                </a:solidFill>
                <a:effectLst/>
                <a:latin typeface="黑体" panose="02010609060101010101" pitchFamily="49" charset="-122"/>
                <a:ea typeface="黑体" panose="02010609060101010101" pitchFamily="49" charset="-122"/>
              </a:rPr>
              <a:t>之，可谓</a:t>
            </a:r>
            <a:r>
              <a:rPr lang="zh-CN" altLang="en-US" i="0" u="sng">
                <a:solidFill>
                  <a:srgbClr val="FF0000"/>
                </a:solidFill>
                <a:effectLst/>
                <a:latin typeface="黑体" panose="02010609060101010101" pitchFamily="49" charset="-122"/>
                <a:ea typeface="黑体" panose="02010609060101010101" pitchFamily="49" charset="-122"/>
              </a:rPr>
              <a:t>穷</a:t>
            </a:r>
            <a:r>
              <a:rPr lang="zh-CN" altLang="en-US" i="0" u="sng">
                <a:solidFill>
                  <a:srgbClr val="333333"/>
                </a:solidFill>
                <a:effectLst/>
                <a:latin typeface="黑体" panose="02010609060101010101" pitchFamily="49" charset="-122"/>
                <a:ea typeface="黑体" panose="02010609060101010101" pitchFamily="49" charset="-122"/>
              </a:rPr>
              <a:t>矣。</a:t>
            </a:r>
            <a:endParaRPr lang="en-US" altLang="zh-CN" i="0" u="sng">
              <a:solidFill>
                <a:srgbClr val="333333"/>
              </a:solidFill>
              <a:effectLst/>
              <a:latin typeface="黑体" panose="02010609060101010101" pitchFamily="49" charset="-122"/>
              <a:ea typeface="黑体" panose="02010609060101010101" pitchFamily="49" charset="-122"/>
            </a:endParaRPr>
          </a:p>
          <a:p>
            <a:endParaRPr lang="en-US" altLang="zh-CN"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i="0" u="sng">
                <a:solidFill>
                  <a:srgbClr val="FF0000"/>
                </a:solidFill>
                <a:effectLst/>
                <a:latin typeface="黑体" panose="02010609060101010101" pitchFamily="49" charset="-122"/>
                <a:ea typeface="黑体" panose="02010609060101010101" pitchFamily="49" charset="-122"/>
              </a:rPr>
              <a:t>信而</a:t>
            </a:r>
            <a:r>
              <a:rPr lang="zh-CN" altLang="en-US" i="0" u="sng">
                <a:solidFill>
                  <a:schemeClr val="accent6"/>
                </a:solidFill>
                <a:effectLst/>
                <a:latin typeface="黑体" panose="02010609060101010101" pitchFamily="49" charset="-122"/>
                <a:ea typeface="黑体" panose="02010609060101010101" pitchFamily="49" charset="-122"/>
              </a:rPr>
              <a:t>见</a:t>
            </a:r>
            <a:r>
              <a:rPr lang="zh-CN" altLang="en-US" i="0" u="sng">
                <a:solidFill>
                  <a:srgbClr val="FF0000"/>
                </a:solidFill>
                <a:effectLst/>
                <a:latin typeface="黑体" panose="02010609060101010101" pitchFamily="49" charset="-122"/>
                <a:ea typeface="黑体" panose="02010609060101010101" pitchFamily="49" charset="-122"/>
              </a:rPr>
              <a:t>疑</a:t>
            </a:r>
            <a:r>
              <a:rPr lang="zh-CN" altLang="en-US" i="0" u="sng">
                <a:solidFill>
                  <a:srgbClr val="333333"/>
                </a:solidFill>
                <a:effectLst/>
                <a:latin typeface="黑体" panose="02010609060101010101" pitchFamily="49" charset="-122"/>
                <a:ea typeface="黑体" panose="02010609060101010101" pitchFamily="49" charset="-122"/>
              </a:rPr>
              <a:t>，忠而被谤，能无怨乎？</a:t>
            </a:r>
            <a:endParaRPr lang="en-US" altLang="zh-CN" i="0" u="sng">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a:solidFill>
                  <a:srgbClr val="333333"/>
                </a:solidFill>
                <a:latin typeface="黑体" panose="02010609060101010101" pitchFamily="49" charset="-122"/>
                <a:ea typeface="黑体" panose="02010609060101010101" pitchFamily="49" charset="-122"/>
              </a:rPr>
              <a:t>翻译：</a:t>
            </a:r>
            <a:r>
              <a:rPr lang="zh-CN" altLang="en-US" b="0" i="0">
                <a:solidFill>
                  <a:srgbClr val="FF0000"/>
                </a:solidFill>
                <a:effectLst/>
                <a:latin typeface="黑体" panose="02010609060101010101" pitchFamily="49" charset="-122"/>
                <a:ea typeface="黑体" panose="02010609060101010101" pitchFamily="49" charset="-122"/>
              </a:rPr>
              <a:t>屈原行为正直，竭尽自己的忠诚和智慧来辅助君主，谗邪的小人来离间他，可以说到了困境了。诚信却被怀疑，忠实却被诽谤，能够没有怨恨吗？</a:t>
            </a:r>
            <a:endParaRPr lang="zh-CN" altLang="en-US">
              <a:solidFill>
                <a:srgbClr val="FF0000"/>
              </a:solidFill>
              <a:latin typeface="黑体" panose="02010609060101010101" pitchFamily="49" charset="-122"/>
              <a:ea typeface="黑体" panose="02010609060101010101" pitchFamily="49" charset="-122"/>
            </a:endParaRPr>
          </a:p>
        </p:txBody>
      </p:sp>
      <p:sp>
        <p:nvSpPr>
          <p:cNvPr id="4" name="矩形: 圆角 3"/>
          <p:cNvSpPr/>
          <p:nvPr/>
        </p:nvSpPr>
        <p:spPr>
          <a:xfrm>
            <a:off x="701337" y="681037"/>
            <a:ext cx="2494626" cy="7926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反通“返”</a:t>
            </a:r>
            <a:endParaRPr lang="en-US" altLang="zh-CN" sz="2800" b="1"/>
          </a:p>
          <a:p>
            <a:pPr algn="ctr"/>
            <a:r>
              <a:rPr lang="zh-CN" altLang="en-US" sz="2800" b="1"/>
              <a:t>追念根本</a:t>
            </a:r>
            <a:endParaRPr lang="zh-CN" altLang="en-US" sz="2800" b="1"/>
          </a:p>
        </p:txBody>
      </p:sp>
      <p:sp>
        <p:nvSpPr>
          <p:cNvPr id="5" name="矩形: 圆角 4"/>
          <p:cNvSpPr/>
          <p:nvPr/>
        </p:nvSpPr>
        <p:spPr>
          <a:xfrm>
            <a:off x="3657599" y="1003178"/>
            <a:ext cx="1713391" cy="47051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疲倦困苦</a:t>
            </a:r>
            <a:endParaRPr lang="zh-CN" altLang="en-US" sz="2800" b="1"/>
          </a:p>
        </p:txBody>
      </p:sp>
      <p:sp>
        <p:nvSpPr>
          <p:cNvPr id="6" name="矩形: 圆角 5"/>
          <p:cNvSpPr/>
          <p:nvPr/>
        </p:nvSpPr>
        <p:spPr>
          <a:xfrm>
            <a:off x="8190388" y="1003177"/>
            <a:ext cx="2018931" cy="470516"/>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忧伤、悲痛</a:t>
            </a:r>
            <a:endParaRPr lang="zh-CN" altLang="en-US" sz="2800" b="1"/>
          </a:p>
        </p:txBody>
      </p:sp>
      <p:sp>
        <p:nvSpPr>
          <p:cNvPr id="7" name="矩形: 圆角 6"/>
          <p:cNvSpPr/>
          <p:nvPr/>
        </p:nvSpPr>
        <p:spPr>
          <a:xfrm>
            <a:off x="106531" y="4145872"/>
            <a:ext cx="2814221" cy="4083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诚信不欺被怀疑</a:t>
            </a:r>
            <a:endParaRPr lang="zh-CN" altLang="en-US" sz="2800" b="1"/>
          </a:p>
        </p:txBody>
      </p:sp>
      <p:sp>
        <p:nvSpPr>
          <p:cNvPr id="8" name="矩形: 圆角 7"/>
          <p:cNvSpPr/>
          <p:nvPr/>
        </p:nvSpPr>
        <p:spPr>
          <a:xfrm>
            <a:off x="1669001" y="5024761"/>
            <a:ext cx="834501" cy="4083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被</a:t>
            </a:r>
            <a:endParaRPr lang="zh-CN" altLang="en-US" sz="2800" b="1"/>
          </a:p>
        </p:txBody>
      </p:sp>
      <p:sp>
        <p:nvSpPr>
          <p:cNvPr id="9" name="矩形: 圆角 8"/>
          <p:cNvSpPr/>
          <p:nvPr/>
        </p:nvSpPr>
        <p:spPr>
          <a:xfrm>
            <a:off x="3071675" y="2958484"/>
            <a:ext cx="958788" cy="470516"/>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离间</a:t>
            </a:r>
            <a:endParaRPr lang="zh-CN" altLang="en-US" sz="2800" b="1"/>
          </a:p>
        </p:txBody>
      </p:sp>
      <p:sp>
        <p:nvSpPr>
          <p:cNvPr id="10" name="矩形: 圆角 9"/>
          <p:cNvSpPr/>
          <p:nvPr/>
        </p:nvSpPr>
        <p:spPr>
          <a:xfrm>
            <a:off x="5042517" y="2958485"/>
            <a:ext cx="1083075" cy="470516"/>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困境</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 calcmode="lin" valueType="num">
                                      <p:cBhvr additive="base">
                                        <p:cTn id="25"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2" presetClass="entr" presetSubtype="4" dur="50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P spid="10"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p:txBody>
          <a:bodyPr/>
          <a:lstStyle/>
          <a:p>
            <a:pPr marL="0" indent="0">
              <a:buNone/>
            </a:pPr>
            <a:r>
              <a:rPr lang="zh-CN" altLang="en-US" b="0" i="0">
                <a:solidFill>
                  <a:srgbClr val="333333"/>
                </a:solidFill>
                <a:effectLst/>
                <a:latin typeface="黑体" panose="02010609060101010101" pitchFamily="49" charset="-122"/>
                <a:ea typeface="黑体" panose="02010609060101010101" pitchFamily="49" charset="-122"/>
              </a:rPr>
              <a:t>屈平之作</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离骚</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a:t>
            </a:r>
            <a:r>
              <a:rPr lang="zh-CN" altLang="en-US" b="0" i="0">
                <a:solidFill>
                  <a:srgbClr val="FF0000"/>
                </a:solidFill>
                <a:effectLst/>
                <a:latin typeface="黑体" panose="02010609060101010101" pitchFamily="49" charset="-122"/>
                <a:ea typeface="黑体" panose="02010609060101010101" pitchFamily="49" charset="-122"/>
              </a:rPr>
              <a:t>盖自怨生也</a:t>
            </a:r>
            <a:r>
              <a:rPr lang="zh-CN" altLang="en-US" b="0" i="0">
                <a:solidFill>
                  <a:srgbClr val="333333"/>
                </a:solidFill>
                <a:effectLst/>
                <a:latin typeface="黑体" panose="02010609060101010101" pitchFamily="49" charset="-122"/>
                <a:ea typeface="黑体" panose="02010609060101010101" pitchFamily="49" charset="-122"/>
              </a:rPr>
              <a:t>。</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国风</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好色而不</a:t>
            </a:r>
            <a:r>
              <a:rPr lang="zh-CN" altLang="en-US" b="0" i="0">
                <a:solidFill>
                  <a:srgbClr val="FF0000"/>
                </a:solidFill>
                <a:effectLst/>
                <a:latin typeface="黑体" panose="02010609060101010101" pitchFamily="49" charset="-122"/>
                <a:ea typeface="黑体" panose="02010609060101010101" pitchFamily="49" charset="-122"/>
              </a:rPr>
              <a:t>淫</a:t>
            </a:r>
            <a:r>
              <a:rPr lang="zh-CN" altLang="en-US" b="0" i="0">
                <a:solidFill>
                  <a:srgbClr val="333333"/>
                </a:solidFill>
                <a:effectLst/>
                <a:latin typeface="黑体" panose="02010609060101010101" pitchFamily="49" charset="-122"/>
                <a:ea typeface="黑体" panose="02010609060101010101" pitchFamily="49" charset="-122"/>
              </a:rPr>
              <a:t>，</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小雅</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FF0000"/>
                </a:solidFill>
                <a:effectLst/>
                <a:latin typeface="黑体" panose="02010609060101010101" pitchFamily="49" charset="-122"/>
                <a:ea typeface="黑体" panose="02010609060101010101" pitchFamily="49" charset="-122"/>
              </a:rPr>
              <a:t>怨诽</a:t>
            </a:r>
            <a:r>
              <a:rPr lang="zh-CN" altLang="en-US" b="0" i="0">
                <a:solidFill>
                  <a:srgbClr val="333333"/>
                </a:solidFill>
                <a:effectLst/>
                <a:latin typeface="黑体" panose="02010609060101010101" pitchFamily="49" charset="-122"/>
                <a:ea typeface="黑体" panose="02010609060101010101" pitchFamily="49" charset="-122"/>
              </a:rPr>
              <a:t>而不乱。若</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离骚</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者，可谓兼之矣。</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b="0" i="0">
                <a:solidFill>
                  <a:srgbClr val="333333"/>
                </a:solidFill>
                <a:effectLst/>
                <a:latin typeface="黑体" panose="02010609060101010101" pitchFamily="49" charset="-122"/>
                <a:ea typeface="黑体" panose="02010609060101010101" pitchFamily="49" charset="-122"/>
              </a:rPr>
              <a:t>上称帝喾，下道齐桓，中述汤、武，</a:t>
            </a:r>
            <a:r>
              <a:rPr lang="zh-CN" altLang="en-US" b="0" i="0">
                <a:solidFill>
                  <a:srgbClr val="FF0000"/>
                </a:solidFill>
                <a:effectLst/>
                <a:latin typeface="黑体" panose="02010609060101010101" pitchFamily="49" charset="-122"/>
                <a:ea typeface="黑体" panose="02010609060101010101" pitchFamily="49" charset="-122"/>
              </a:rPr>
              <a:t>以刺世事</a:t>
            </a:r>
            <a:r>
              <a:rPr lang="zh-CN" altLang="en-US" b="0" i="0">
                <a:solidFill>
                  <a:srgbClr val="333333"/>
                </a:solidFill>
                <a:effectLst/>
                <a:latin typeface="黑体" panose="02010609060101010101" pitchFamily="49" charset="-122"/>
                <a:ea typeface="黑体" panose="02010609060101010101" pitchFamily="49" charset="-122"/>
              </a:rPr>
              <a:t>。</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b="0" i="0">
                <a:solidFill>
                  <a:srgbClr val="333333"/>
                </a:solidFill>
                <a:effectLst/>
                <a:latin typeface="黑体" panose="02010609060101010101" pitchFamily="49" charset="-122"/>
                <a:ea typeface="黑体" panose="02010609060101010101" pitchFamily="49" charset="-122"/>
              </a:rPr>
              <a:t>明道德之</a:t>
            </a:r>
            <a:r>
              <a:rPr lang="zh-CN" altLang="en-US" b="0" i="0">
                <a:solidFill>
                  <a:srgbClr val="FF0000"/>
                </a:solidFill>
                <a:effectLst/>
                <a:latin typeface="黑体" panose="02010609060101010101" pitchFamily="49" charset="-122"/>
                <a:ea typeface="黑体" panose="02010609060101010101" pitchFamily="49" charset="-122"/>
              </a:rPr>
              <a:t>广崇</a:t>
            </a:r>
            <a:r>
              <a:rPr lang="zh-CN" altLang="en-US" b="0" i="0">
                <a:solidFill>
                  <a:srgbClr val="333333"/>
                </a:solidFill>
                <a:effectLst/>
                <a:latin typeface="黑体" panose="02010609060101010101" pitchFamily="49" charset="-122"/>
                <a:ea typeface="黑体" panose="02010609060101010101" pitchFamily="49" charset="-122"/>
              </a:rPr>
              <a:t>，治乱之</a:t>
            </a:r>
            <a:r>
              <a:rPr lang="zh-CN" altLang="en-US" b="0" i="0">
                <a:solidFill>
                  <a:srgbClr val="FF0000"/>
                </a:solidFill>
                <a:effectLst/>
                <a:latin typeface="黑体" panose="02010609060101010101" pitchFamily="49" charset="-122"/>
                <a:ea typeface="黑体" panose="02010609060101010101" pitchFamily="49" charset="-122"/>
              </a:rPr>
              <a:t>条贯</a:t>
            </a:r>
            <a:r>
              <a:rPr lang="zh-CN" altLang="en-US" b="0" i="0">
                <a:solidFill>
                  <a:srgbClr val="333333"/>
                </a:solidFill>
                <a:effectLst/>
                <a:latin typeface="黑体" panose="02010609060101010101" pitchFamily="49" charset="-122"/>
                <a:ea typeface="黑体" panose="02010609060101010101" pitchFamily="49" charset="-122"/>
              </a:rPr>
              <a:t>，</a:t>
            </a:r>
            <a:r>
              <a:rPr lang="zh-CN" altLang="en-US" b="0" i="0">
                <a:solidFill>
                  <a:srgbClr val="FF0000"/>
                </a:solidFill>
                <a:effectLst/>
                <a:latin typeface="黑体" panose="02010609060101010101" pitchFamily="49" charset="-122"/>
                <a:ea typeface="黑体" panose="02010609060101010101" pitchFamily="49" charset="-122"/>
              </a:rPr>
              <a:t>靡</a:t>
            </a:r>
            <a:r>
              <a:rPr lang="zh-CN" altLang="en-US" b="0" i="0">
                <a:solidFill>
                  <a:srgbClr val="333333"/>
                </a:solidFill>
                <a:effectLst/>
                <a:latin typeface="黑体" panose="02010609060101010101" pitchFamily="49" charset="-122"/>
                <a:ea typeface="黑体" panose="02010609060101010101" pitchFamily="49" charset="-122"/>
              </a:rPr>
              <a:t>不毕见。</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8478176" y="1287262"/>
            <a:ext cx="2485746" cy="612559"/>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过度、无节制</a:t>
            </a:r>
            <a:endParaRPr lang="zh-CN" altLang="en-US" sz="2800" b="1"/>
          </a:p>
        </p:txBody>
      </p:sp>
      <p:sp>
        <p:nvSpPr>
          <p:cNvPr id="5" name="矩形: 圆角 4"/>
          <p:cNvSpPr/>
          <p:nvPr/>
        </p:nvSpPr>
        <p:spPr>
          <a:xfrm>
            <a:off x="3302493" y="1287262"/>
            <a:ext cx="2793507" cy="53836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大概怨愤引起的</a:t>
            </a:r>
            <a:endParaRPr lang="zh-CN" altLang="en-US" sz="2800" b="1"/>
          </a:p>
        </p:txBody>
      </p:sp>
      <p:sp>
        <p:nvSpPr>
          <p:cNvPr id="6" name="矩形: 圆角 5"/>
          <p:cNvSpPr/>
          <p:nvPr/>
        </p:nvSpPr>
        <p:spPr>
          <a:xfrm>
            <a:off x="1846554" y="2438184"/>
            <a:ext cx="2015231" cy="4825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怨愤发牢骚</a:t>
            </a:r>
            <a:endParaRPr lang="zh-CN" altLang="en-US" sz="2800" b="1"/>
          </a:p>
        </p:txBody>
      </p:sp>
      <p:sp>
        <p:nvSpPr>
          <p:cNvPr id="7" name="矩形: 圆角 6"/>
          <p:cNvSpPr/>
          <p:nvPr/>
        </p:nvSpPr>
        <p:spPr>
          <a:xfrm>
            <a:off x="6329780" y="3429000"/>
            <a:ext cx="3551068" cy="4771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以此讥刺当世的事</a:t>
            </a:r>
            <a:endParaRPr lang="zh-CN" altLang="en-US" sz="2800" b="1"/>
          </a:p>
        </p:txBody>
      </p:sp>
      <p:sp>
        <p:nvSpPr>
          <p:cNvPr id="8" name="矩形: 圆角 7"/>
          <p:cNvSpPr/>
          <p:nvPr/>
        </p:nvSpPr>
        <p:spPr>
          <a:xfrm>
            <a:off x="1713391" y="4438835"/>
            <a:ext cx="1713390" cy="4825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广大崇高</a:t>
            </a:r>
            <a:endParaRPr lang="zh-CN" altLang="en-US" sz="2800" b="1"/>
          </a:p>
        </p:txBody>
      </p:sp>
      <p:sp>
        <p:nvSpPr>
          <p:cNvPr id="9" name="矩形: 圆角 8"/>
          <p:cNvSpPr/>
          <p:nvPr/>
        </p:nvSpPr>
        <p:spPr>
          <a:xfrm>
            <a:off x="4234649" y="4438835"/>
            <a:ext cx="1207363" cy="4825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条理</a:t>
            </a:r>
            <a:endParaRPr lang="zh-CN" altLang="en-US" b="1"/>
          </a:p>
        </p:txBody>
      </p:sp>
      <p:sp>
        <p:nvSpPr>
          <p:cNvPr id="10" name="矩形: 圆角 9"/>
          <p:cNvSpPr/>
          <p:nvPr/>
        </p:nvSpPr>
        <p:spPr>
          <a:xfrm>
            <a:off x="5513034" y="4438836"/>
            <a:ext cx="1722268" cy="47621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无，没有</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42" presetClass="entr" presetSubtype="0" dur="100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2" presetClass="entr" presetSubtype="4" dur="50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ppt_x"/>
                                          </p:val>
                                        </p:tav>
                                        <p:tav tm="100000">
                                          <p:val>
                                            <p:strVal val="#ppt_x"/>
                                          </p:val>
                                        </p:tav>
                                      </p:tavLst>
                                    </p:anim>
                                    <p:anim calcmode="lin" valueType="num">
                                      <p:cBhvr additive="base">
                                        <p:cTn id="3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p:stCondLst>
                              <p:cond delay="0"/>
                            </p:stCondLst>
                            <p:childTnLst>
                              <p:par>
                                <p:cTn id="36" presetID="42" presetClass="entr" presetSubtype="0" dur="1000" fill="hold" nodeType="clickEffect">
                                  <p:stCondLst>
                                    <p:cond delay="0"/>
                                  </p:stCondLst>
                                  <p:childTnLst>
                                    <p:set>
                                      <p:cBhvr>
                                        <p:cTn id="37" dur="1" fill="hold">
                                          <p:stCondLst>
                                            <p:cond delay="0"/>
                                          </p:stCondLst>
                                        </p:cTn>
                                        <p:tgtEl>
                                          <p:spTgt spid="9">
                                            <p:txEl>
                                              <p:pRg st="0" end="0"/>
                                            </p:txEl>
                                          </p:spTgt>
                                        </p:tgtEl>
                                        <p:attrNameLst>
                                          <p:attrName>style.visibility</p:attrName>
                                        </p:attrNameLst>
                                      </p:cBhvr>
                                      <p:to>
                                        <p:strVal val="visible"/>
                                      </p:to>
                                    </p:set>
                                    <p:animEffect transition="in" filter="fade">
                                      <p:cBhvr>
                                        <p:cTn id="38" dur="1000"/>
                                        <p:tgtEl>
                                          <p:spTgt spid="9">
                                            <p:txEl>
                                              <p:pRg st="0" end="0"/>
                                            </p:txEl>
                                          </p:spTgt>
                                        </p:tgtEl>
                                      </p:cBhvr>
                                    </p:animEffect>
                                    <p:anim calcmode="lin" valueType="num">
                                      <p:cBhvr>
                                        <p:cTn id="39"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nodeType="clickEffect">
                                  <p:stCondLst>
                                    <p:cond delay="0"/>
                                  </p:stCondLst>
                                  <p:childTnLst>
                                    <p:set>
                                      <p:cBhvr>
                                        <p:cTn id="44" dur="1" fill="hold">
                                          <p:stCondLst>
                                            <p:cond delay="0"/>
                                          </p:stCondLst>
                                        </p:cTn>
                                        <p:tgtEl>
                                          <p:spTgt spid="10">
                                            <p:txEl>
                                              <p:pRg st="0" end="0"/>
                                            </p:txEl>
                                          </p:spTgt>
                                        </p:tgtEl>
                                        <p:attrNameLst>
                                          <p:attrName>style.visibility</p:attrName>
                                        </p:attrNameLst>
                                      </p:cBhvr>
                                      <p:to>
                                        <p:strVal val="visible"/>
                                      </p:to>
                                    </p:set>
                                    <p:anim calcmode="lin" valueType="num">
                                      <p:cBhvr additive="base">
                                        <p:cTn id="45"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674703" y="1340529"/>
            <a:ext cx="11452194" cy="4836434"/>
          </a:xfrm>
        </p:spPr>
        <p:txBody>
          <a:bodyPr>
            <a:normAutofit/>
          </a:bodyPr>
          <a:lstStyle/>
          <a:p>
            <a:pPr marL="0" indent="0">
              <a:buNone/>
            </a:pPr>
            <a:r>
              <a:rPr lang="zh-CN" altLang="en-US" b="0" i="0">
                <a:solidFill>
                  <a:srgbClr val="333333"/>
                </a:solidFill>
                <a:effectLst/>
                <a:latin typeface="黑体" panose="02010609060101010101" pitchFamily="49" charset="-122"/>
                <a:ea typeface="黑体" panose="02010609060101010101" pitchFamily="49" charset="-122"/>
              </a:rPr>
              <a:t>其文</a:t>
            </a:r>
            <a:r>
              <a:rPr lang="zh-CN" altLang="en-US" b="0" i="0">
                <a:solidFill>
                  <a:srgbClr val="FF0000"/>
                </a:solidFill>
                <a:effectLst/>
                <a:latin typeface="黑体" panose="02010609060101010101" pitchFamily="49" charset="-122"/>
                <a:ea typeface="黑体" panose="02010609060101010101" pitchFamily="49" charset="-122"/>
              </a:rPr>
              <a:t>约</a:t>
            </a:r>
            <a:r>
              <a:rPr lang="zh-CN" altLang="en-US" b="0" i="0">
                <a:solidFill>
                  <a:srgbClr val="333333"/>
                </a:solidFill>
                <a:effectLst/>
                <a:latin typeface="黑体" panose="02010609060101010101" pitchFamily="49" charset="-122"/>
                <a:ea typeface="黑体" panose="02010609060101010101" pitchFamily="49" charset="-122"/>
              </a:rPr>
              <a:t>，其辞</a:t>
            </a:r>
            <a:r>
              <a:rPr lang="zh-CN" altLang="en-US" b="0" i="0">
                <a:solidFill>
                  <a:srgbClr val="FF0000"/>
                </a:solidFill>
                <a:effectLst/>
                <a:latin typeface="黑体" panose="02010609060101010101" pitchFamily="49" charset="-122"/>
                <a:ea typeface="黑体" panose="02010609060101010101" pitchFamily="49" charset="-122"/>
              </a:rPr>
              <a:t>微</a:t>
            </a:r>
            <a:r>
              <a:rPr lang="zh-CN" altLang="en-US" b="0" i="0">
                <a:solidFill>
                  <a:srgbClr val="333333"/>
                </a:solidFill>
                <a:effectLst/>
                <a:latin typeface="黑体" panose="02010609060101010101" pitchFamily="49" charset="-122"/>
                <a:ea typeface="黑体" panose="02010609060101010101" pitchFamily="49" charset="-122"/>
              </a:rPr>
              <a:t>，其志洁，其行廉。其</a:t>
            </a:r>
            <a:r>
              <a:rPr lang="zh-CN" altLang="en-US" b="0" i="0">
                <a:solidFill>
                  <a:srgbClr val="FF0000"/>
                </a:solidFill>
                <a:effectLst/>
                <a:latin typeface="黑体" panose="02010609060101010101" pitchFamily="49" charset="-122"/>
                <a:ea typeface="黑体" panose="02010609060101010101" pitchFamily="49" charset="-122"/>
              </a:rPr>
              <a:t>称</a:t>
            </a:r>
            <a:r>
              <a:rPr lang="zh-CN" altLang="en-US" b="0" i="0">
                <a:solidFill>
                  <a:srgbClr val="333333"/>
                </a:solidFill>
                <a:effectLst/>
                <a:latin typeface="黑体" panose="02010609060101010101" pitchFamily="49" charset="-122"/>
                <a:ea typeface="黑体" panose="02010609060101010101" pitchFamily="49" charset="-122"/>
              </a:rPr>
              <a:t>文小而其</a:t>
            </a:r>
            <a:r>
              <a:rPr lang="zh-CN" altLang="en-US" b="0" i="0">
                <a:solidFill>
                  <a:srgbClr val="FF0000"/>
                </a:solidFill>
                <a:effectLst/>
                <a:latin typeface="黑体" panose="02010609060101010101" pitchFamily="49" charset="-122"/>
                <a:ea typeface="黑体" panose="02010609060101010101" pitchFamily="49" charset="-122"/>
              </a:rPr>
              <a:t>指</a:t>
            </a:r>
            <a:r>
              <a:rPr lang="zh-CN" altLang="en-US" b="0" i="0">
                <a:solidFill>
                  <a:srgbClr val="333333"/>
                </a:solidFill>
                <a:effectLst/>
                <a:latin typeface="黑体" panose="02010609060101010101" pitchFamily="49" charset="-122"/>
                <a:ea typeface="黑体" panose="02010609060101010101" pitchFamily="49" charset="-122"/>
              </a:rPr>
              <a:t>极大，</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b="0" i="0">
                <a:solidFill>
                  <a:srgbClr val="333333"/>
                </a:solidFill>
                <a:effectLst/>
                <a:latin typeface="黑体" panose="02010609060101010101" pitchFamily="49" charset="-122"/>
                <a:ea typeface="黑体" panose="02010609060101010101" pitchFamily="49" charset="-122"/>
              </a:rPr>
              <a:t>举</a:t>
            </a:r>
            <a:r>
              <a:rPr lang="zh-CN" altLang="en-US" b="0" i="0">
                <a:solidFill>
                  <a:srgbClr val="FF0000"/>
                </a:solidFill>
                <a:effectLst/>
                <a:latin typeface="黑体" panose="02010609060101010101" pitchFamily="49" charset="-122"/>
                <a:ea typeface="黑体" panose="02010609060101010101" pitchFamily="49" charset="-122"/>
              </a:rPr>
              <a:t>类</a:t>
            </a:r>
            <a:r>
              <a:rPr lang="zh-CN" altLang="en-US" b="0" i="0">
                <a:solidFill>
                  <a:srgbClr val="333333"/>
                </a:solidFill>
                <a:effectLst/>
                <a:latin typeface="黑体" panose="02010609060101010101" pitchFamily="49" charset="-122"/>
                <a:ea typeface="黑体" panose="02010609060101010101" pitchFamily="49" charset="-122"/>
              </a:rPr>
              <a:t>迩而</a:t>
            </a:r>
            <a:r>
              <a:rPr lang="zh-CN" altLang="en-US" b="0" i="0">
                <a:solidFill>
                  <a:srgbClr val="FF0000"/>
                </a:solidFill>
                <a:effectLst/>
                <a:latin typeface="黑体" panose="02010609060101010101" pitchFamily="49" charset="-122"/>
                <a:ea typeface="黑体" panose="02010609060101010101" pitchFamily="49" charset="-122"/>
              </a:rPr>
              <a:t>见</a:t>
            </a:r>
            <a:r>
              <a:rPr lang="zh-CN" altLang="en-US" b="0" i="0">
                <a:solidFill>
                  <a:srgbClr val="333333"/>
                </a:solidFill>
                <a:effectLst/>
                <a:latin typeface="黑体" panose="02010609060101010101" pitchFamily="49" charset="-122"/>
                <a:ea typeface="黑体" panose="02010609060101010101" pitchFamily="49" charset="-122"/>
              </a:rPr>
              <a:t>义远。其志洁，故其称物芳；其行廉，故死而不容。</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b="0" i="0" u="sng">
                <a:solidFill>
                  <a:srgbClr val="333333"/>
                </a:solidFill>
                <a:effectLst/>
                <a:latin typeface="黑体" panose="02010609060101010101" pitchFamily="49" charset="-122"/>
                <a:ea typeface="黑体" panose="02010609060101010101" pitchFamily="49" charset="-122"/>
              </a:rPr>
              <a:t>自疏</a:t>
            </a:r>
            <a:r>
              <a:rPr lang="zh-CN" altLang="en-US" b="0" i="0" u="sng">
                <a:solidFill>
                  <a:srgbClr val="FF0000"/>
                </a:solidFill>
                <a:effectLst/>
                <a:latin typeface="黑体" panose="02010609060101010101" pitchFamily="49" charset="-122"/>
                <a:ea typeface="黑体" panose="02010609060101010101" pitchFamily="49" charset="-122"/>
              </a:rPr>
              <a:t>濯淖污泥</a:t>
            </a:r>
            <a:r>
              <a:rPr lang="zh-CN" altLang="en-US" b="0" i="0" u="sng">
                <a:solidFill>
                  <a:srgbClr val="333333"/>
                </a:solidFill>
                <a:effectLst/>
                <a:latin typeface="黑体" panose="02010609060101010101" pitchFamily="49" charset="-122"/>
                <a:ea typeface="黑体" panose="02010609060101010101" pitchFamily="49" charset="-122"/>
              </a:rPr>
              <a:t>之中，蝉蜕于浊秽，以浮游尘埃之外，不</a:t>
            </a:r>
            <a:r>
              <a:rPr lang="zh-CN" altLang="en-US" b="0" i="0" u="sng">
                <a:solidFill>
                  <a:srgbClr val="FF0000"/>
                </a:solidFill>
                <a:effectLst/>
                <a:latin typeface="黑体" panose="02010609060101010101" pitchFamily="49" charset="-122"/>
                <a:ea typeface="黑体" panose="02010609060101010101" pitchFamily="49" charset="-122"/>
              </a:rPr>
              <a:t>获</a:t>
            </a:r>
            <a:r>
              <a:rPr lang="zh-CN" altLang="en-US" b="0" i="0" u="sng">
                <a:solidFill>
                  <a:srgbClr val="333333"/>
                </a:solidFill>
                <a:effectLst/>
                <a:latin typeface="黑体" panose="02010609060101010101" pitchFamily="49" charset="-122"/>
                <a:ea typeface="黑体" panose="02010609060101010101" pitchFamily="49" charset="-122"/>
              </a:rPr>
              <a:t>（于）世之滋</a:t>
            </a:r>
            <a:endParaRPr lang="en-US" altLang="zh-CN" b="0" i="0" u="sng">
              <a:solidFill>
                <a:srgbClr val="333333"/>
              </a:solidFill>
              <a:effectLst/>
              <a:latin typeface="黑体" panose="02010609060101010101" pitchFamily="49" charset="-122"/>
              <a:ea typeface="黑体" panose="02010609060101010101" pitchFamily="49" charset="-122"/>
            </a:endParaRPr>
          </a:p>
          <a:p>
            <a:endParaRPr lang="en-US" altLang="zh-CN" u="sng">
              <a:solidFill>
                <a:srgbClr val="333333"/>
              </a:solidFill>
              <a:latin typeface="黑体" panose="02010609060101010101" pitchFamily="49" charset="-122"/>
              <a:ea typeface="黑体" panose="02010609060101010101" pitchFamily="49" charset="-122"/>
            </a:endParaRPr>
          </a:p>
          <a:p>
            <a:pPr marL="0" indent="0">
              <a:buNone/>
            </a:pPr>
            <a:r>
              <a:rPr lang="zh-CN" altLang="en-US" b="0" i="0" u="sng">
                <a:solidFill>
                  <a:srgbClr val="333333"/>
                </a:solidFill>
                <a:effectLst/>
                <a:latin typeface="黑体" panose="02010609060101010101" pitchFamily="49" charset="-122"/>
                <a:ea typeface="黑体" panose="02010609060101010101" pitchFamily="49" charset="-122"/>
              </a:rPr>
              <a:t>垢，</a:t>
            </a:r>
            <a:r>
              <a:rPr lang="zh-CN" altLang="en-US" b="0" i="0" u="sng">
                <a:solidFill>
                  <a:srgbClr val="FF0000"/>
                </a:solidFill>
                <a:effectLst/>
                <a:latin typeface="黑体" panose="02010609060101010101" pitchFamily="49" charset="-122"/>
                <a:ea typeface="黑体" panose="02010609060101010101" pitchFamily="49" charset="-122"/>
              </a:rPr>
              <a:t>皭</a:t>
            </a:r>
            <a:r>
              <a:rPr lang="zh-CN" altLang="en-US" b="0" i="0" u="sng">
                <a:solidFill>
                  <a:srgbClr val="333333"/>
                </a:solidFill>
                <a:effectLst/>
                <a:latin typeface="黑体" panose="02010609060101010101" pitchFamily="49" charset="-122"/>
                <a:ea typeface="黑体" panose="02010609060101010101" pitchFamily="49" charset="-122"/>
              </a:rPr>
              <a:t>然</a:t>
            </a:r>
            <a:r>
              <a:rPr lang="zh-CN" altLang="en-US" b="0" i="0" u="sng">
                <a:solidFill>
                  <a:srgbClr val="FF0000"/>
                </a:solidFill>
                <a:effectLst/>
                <a:latin typeface="黑体" panose="02010609060101010101" pitchFamily="49" charset="-122"/>
                <a:ea typeface="黑体" panose="02010609060101010101" pitchFamily="49" charset="-122"/>
              </a:rPr>
              <a:t>泥</a:t>
            </a:r>
            <a:r>
              <a:rPr lang="zh-CN" altLang="en-US" b="0" i="0" u="sng">
                <a:solidFill>
                  <a:srgbClr val="333333"/>
                </a:solidFill>
                <a:effectLst/>
                <a:latin typeface="黑体" panose="02010609060101010101" pitchFamily="49" charset="-122"/>
                <a:ea typeface="黑体" panose="02010609060101010101" pitchFamily="49" charset="-122"/>
              </a:rPr>
              <a:t>而不</a:t>
            </a:r>
            <a:r>
              <a:rPr lang="zh-CN" altLang="en-US" b="0" i="0" u="sng">
                <a:solidFill>
                  <a:srgbClr val="FF0000"/>
                </a:solidFill>
                <a:effectLst/>
                <a:latin typeface="黑体" panose="02010609060101010101" pitchFamily="49" charset="-122"/>
                <a:ea typeface="黑体" panose="02010609060101010101" pitchFamily="49" charset="-122"/>
              </a:rPr>
              <a:t>滓</a:t>
            </a:r>
            <a:r>
              <a:rPr lang="zh-CN" altLang="en-US" b="0" i="0" u="sng">
                <a:solidFill>
                  <a:srgbClr val="333333"/>
                </a:solidFill>
                <a:effectLst/>
                <a:latin typeface="黑体" panose="02010609060101010101" pitchFamily="49" charset="-122"/>
                <a:ea typeface="黑体" panose="02010609060101010101" pitchFamily="49" charset="-122"/>
              </a:rPr>
              <a:t>者也。</a:t>
            </a:r>
            <a:r>
              <a:rPr lang="zh-CN" altLang="en-US" b="0" i="0">
                <a:solidFill>
                  <a:srgbClr val="FF0000"/>
                </a:solidFill>
                <a:effectLst/>
                <a:latin typeface="黑体" panose="02010609060101010101" pitchFamily="49" charset="-122"/>
                <a:ea typeface="黑体" panose="02010609060101010101" pitchFamily="49" charset="-122"/>
              </a:rPr>
              <a:t>推</a:t>
            </a:r>
            <a:r>
              <a:rPr lang="zh-CN" altLang="en-US" b="0" i="0">
                <a:solidFill>
                  <a:srgbClr val="333333"/>
                </a:solidFill>
                <a:effectLst/>
                <a:latin typeface="黑体" panose="02010609060101010101" pitchFamily="49" charset="-122"/>
                <a:ea typeface="黑体" panose="02010609060101010101" pitchFamily="49" charset="-122"/>
              </a:rPr>
              <a:t>此志也，虽与日月争光可也。</a:t>
            </a:r>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a:solidFill>
                  <a:srgbClr val="333333"/>
                </a:solidFill>
                <a:latin typeface="黑体" panose="02010609060101010101" pitchFamily="49" charset="-122"/>
                <a:ea typeface="黑体" panose="02010609060101010101" pitchFamily="49" charset="-122"/>
              </a:rPr>
              <a:t>翻译：</a:t>
            </a:r>
            <a:r>
              <a:rPr lang="zh-CN" altLang="en-US" b="1" i="0">
                <a:solidFill>
                  <a:srgbClr val="FF0000"/>
                </a:solidFill>
                <a:effectLst/>
                <a:latin typeface="Arial" pitchFamily="34" charset="0"/>
              </a:rPr>
              <a:t>他独自远离污泥浊水之中，像蝉脱壳一样摆脱浊秽，浮游在尘世之外，不受浊世的玷辱，保持皎洁的品质，出污泥而不染。</a:t>
            </a:r>
            <a:endParaRPr lang="en-US" altLang="zh-CN" b="1">
              <a:solidFill>
                <a:srgbClr val="FF0000"/>
              </a:solidFill>
              <a:latin typeface="黑体" panose="02010609060101010101" pitchFamily="49" charset="-122"/>
              <a:ea typeface="黑体" panose="02010609060101010101" pitchFamily="49" charset="-122"/>
            </a:endParaRPr>
          </a:p>
        </p:txBody>
      </p:sp>
      <p:sp>
        <p:nvSpPr>
          <p:cNvPr id="4" name="矩形: 圆角 3"/>
          <p:cNvSpPr/>
          <p:nvPr/>
        </p:nvSpPr>
        <p:spPr>
          <a:xfrm>
            <a:off x="1225118" y="907433"/>
            <a:ext cx="1003177" cy="503809"/>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简约</a:t>
            </a:r>
            <a:endParaRPr lang="zh-CN" altLang="en-US" sz="2800" b="1"/>
          </a:p>
        </p:txBody>
      </p:sp>
      <p:sp>
        <p:nvSpPr>
          <p:cNvPr id="5" name="矩形: 圆角 4"/>
          <p:cNvSpPr/>
          <p:nvPr/>
        </p:nvSpPr>
        <p:spPr>
          <a:xfrm>
            <a:off x="2308194" y="907434"/>
            <a:ext cx="1677879" cy="503808"/>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含蓄隐晦</a:t>
            </a:r>
            <a:endParaRPr lang="zh-CN" altLang="en-US" sz="2800" b="1"/>
          </a:p>
        </p:txBody>
      </p:sp>
      <p:sp>
        <p:nvSpPr>
          <p:cNvPr id="6" name="矩形: 圆角 5"/>
          <p:cNvSpPr/>
          <p:nvPr/>
        </p:nvSpPr>
        <p:spPr>
          <a:xfrm>
            <a:off x="6684885" y="907434"/>
            <a:ext cx="949911" cy="503808"/>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引用</a:t>
            </a:r>
            <a:endParaRPr lang="zh-CN" altLang="en-US" sz="2800" b="1"/>
          </a:p>
        </p:txBody>
      </p:sp>
      <p:sp>
        <p:nvSpPr>
          <p:cNvPr id="7" name="矩形: 圆角 6"/>
          <p:cNvSpPr/>
          <p:nvPr/>
        </p:nvSpPr>
        <p:spPr>
          <a:xfrm>
            <a:off x="7865617" y="907434"/>
            <a:ext cx="3400146" cy="503808"/>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同“旨”，主旨，旨趣</a:t>
            </a:r>
            <a:endParaRPr lang="zh-CN" altLang="en-US" sz="2800" b="1"/>
          </a:p>
        </p:txBody>
      </p:sp>
      <p:sp>
        <p:nvSpPr>
          <p:cNvPr id="8" name="矩形: 圆角 7"/>
          <p:cNvSpPr/>
          <p:nvPr/>
        </p:nvSpPr>
        <p:spPr>
          <a:xfrm>
            <a:off x="798990" y="1896341"/>
            <a:ext cx="1003177" cy="503808"/>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事物</a:t>
            </a:r>
            <a:endParaRPr lang="zh-CN" altLang="en-US" sz="2800" b="1"/>
          </a:p>
        </p:txBody>
      </p:sp>
      <p:sp>
        <p:nvSpPr>
          <p:cNvPr id="9" name="矩形: 圆角 8"/>
          <p:cNvSpPr/>
          <p:nvPr/>
        </p:nvSpPr>
        <p:spPr>
          <a:xfrm>
            <a:off x="1841376" y="1896340"/>
            <a:ext cx="2047043" cy="523782"/>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400" b="1"/>
              <a:t>同“现”，体现</a:t>
            </a:r>
            <a:endParaRPr lang="zh-CN" altLang="en-US" sz="2400" b="1"/>
          </a:p>
        </p:txBody>
      </p:sp>
      <p:sp>
        <p:nvSpPr>
          <p:cNvPr id="10" name="矩形: 圆角 9"/>
          <p:cNvSpPr/>
          <p:nvPr/>
        </p:nvSpPr>
        <p:spPr>
          <a:xfrm>
            <a:off x="9010835" y="2902999"/>
            <a:ext cx="1003177" cy="526002"/>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玷污</a:t>
            </a:r>
            <a:endParaRPr lang="zh-CN" altLang="en-US" sz="2800" b="1"/>
          </a:p>
        </p:txBody>
      </p:sp>
      <p:sp>
        <p:nvSpPr>
          <p:cNvPr id="11" name="矩形: 圆角 10"/>
          <p:cNvSpPr/>
          <p:nvPr/>
        </p:nvSpPr>
        <p:spPr>
          <a:xfrm>
            <a:off x="1841376" y="2975933"/>
            <a:ext cx="1106010" cy="4530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污浊</a:t>
            </a:r>
            <a:endParaRPr lang="zh-CN" altLang="en-US" sz="2800" b="1"/>
          </a:p>
        </p:txBody>
      </p:sp>
      <p:sp>
        <p:nvSpPr>
          <p:cNvPr id="12" name="矩形: 圆角 11"/>
          <p:cNvSpPr/>
          <p:nvPr/>
        </p:nvSpPr>
        <p:spPr>
          <a:xfrm>
            <a:off x="944732" y="3952785"/>
            <a:ext cx="1106010" cy="465122"/>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清白</a:t>
            </a:r>
            <a:endParaRPr lang="zh-CN" altLang="en-US" sz="2800" b="1"/>
          </a:p>
        </p:txBody>
      </p:sp>
      <p:sp>
        <p:nvSpPr>
          <p:cNvPr id="13" name="矩形: 圆角 12"/>
          <p:cNvSpPr/>
          <p:nvPr/>
        </p:nvSpPr>
        <p:spPr>
          <a:xfrm>
            <a:off x="2089951" y="3952784"/>
            <a:ext cx="1372340" cy="485095"/>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出污泥</a:t>
            </a:r>
            <a:endParaRPr lang="zh-CN" altLang="en-US" sz="2800" b="1"/>
          </a:p>
        </p:txBody>
      </p:sp>
      <p:sp>
        <p:nvSpPr>
          <p:cNvPr id="14" name="矩形: 圆角 13"/>
          <p:cNvSpPr/>
          <p:nvPr/>
        </p:nvSpPr>
        <p:spPr>
          <a:xfrm>
            <a:off x="3501499" y="3952785"/>
            <a:ext cx="1106011" cy="465122"/>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污染</a:t>
            </a:r>
            <a:endParaRPr lang="zh-CN" altLang="en-US" sz="2800" b="1"/>
          </a:p>
        </p:txBody>
      </p:sp>
      <p:sp>
        <p:nvSpPr>
          <p:cNvPr id="15" name="矩形: 圆角 14"/>
          <p:cNvSpPr/>
          <p:nvPr/>
        </p:nvSpPr>
        <p:spPr>
          <a:xfrm>
            <a:off x="4607511" y="3952785"/>
            <a:ext cx="2077374" cy="503808"/>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推赞，推许</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42" presetClass="entr" presetSubtype="0" dur="100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fade">
                                      <p:cBhvr>
                                        <p:cTn id="26" dur="1000"/>
                                        <p:tgtEl>
                                          <p:spTgt spid="7">
                                            <p:txEl>
                                              <p:pRg st="0" end="0"/>
                                            </p:txEl>
                                          </p:spTgt>
                                        </p:tgtEl>
                                      </p:cBhvr>
                                    </p:animEffect>
                                    <p:anim calcmode="lin" valueType="num">
                                      <p:cBhvr>
                                        <p:cTn id="27"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nodeType="clickEffect">
                                  <p:stCondLst>
                                    <p:cond delay="0"/>
                                  </p:stCondLst>
                                  <p:childTnLst>
                                    <p:set>
                                      <p:cBhvr>
                                        <p:cTn id="38" dur="1" fill="hold">
                                          <p:stCondLst>
                                            <p:cond delay="0"/>
                                          </p:stCondLst>
                                        </p:cTn>
                                        <p:tgtEl>
                                          <p:spTgt spid="9">
                                            <p:txEl>
                                              <p:pRg st="0" end="0"/>
                                            </p:txEl>
                                          </p:spTgt>
                                        </p:tgtEl>
                                        <p:attrNameLst>
                                          <p:attrName>style.visibility</p:attrName>
                                        </p:attrNameLst>
                                      </p:cBhvr>
                                      <p:to>
                                        <p:strVal val="visible"/>
                                      </p:to>
                                    </p:set>
                                    <p:anim calcmode="lin" valueType="num">
                                      <p:cBhvr additive="base">
                                        <p:cTn id="3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 calcmode="lin" valueType="num">
                                      <p:cBhvr additive="base">
                                        <p:cTn id="45" dur="500" fill="hold"/>
                                        <p:tgtEl>
                                          <p:spTgt spid="11"/>
                                        </p:tgtEl>
                                        <p:attrNameLst>
                                          <p:attrName>ppt_x</p:attrName>
                                        </p:attrNameLst>
                                      </p:cBhvr>
                                      <p:tavLst>
                                        <p:tav tm="0">
                                          <p:val>
                                            <p:strVal val="#ppt_x"/>
                                          </p:val>
                                        </p:tav>
                                        <p:tav tm="100000">
                                          <p:val>
                                            <p:strVal val="#ppt_x"/>
                                          </p:val>
                                        </p:tav>
                                      </p:tavLst>
                                    </p:anim>
                                    <p:anim calcmode="lin" valueType="num">
                                      <p:cBhvr additive="base">
                                        <p:cTn id="4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42" presetClass="entr" presetSubtype="0" dur="1000" fill="hold" nodeType="clickEffect">
                                  <p:stCondLst>
                                    <p:cond delay="0"/>
                                  </p:stCondLst>
                                  <p:childTnLst>
                                    <p:set>
                                      <p:cBhvr>
                                        <p:cTn id="50" dur="1" fill="hold">
                                          <p:stCondLst>
                                            <p:cond delay="0"/>
                                          </p:stCondLst>
                                        </p:cTn>
                                        <p:tgtEl>
                                          <p:spTgt spid="10">
                                            <p:txEl>
                                              <p:pRg st="0" end="0"/>
                                            </p:txEl>
                                          </p:spTgt>
                                        </p:tgtEl>
                                        <p:attrNameLst>
                                          <p:attrName>style.visibility</p:attrName>
                                        </p:attrNameLst>
                                      </p:cBhvr>
                                      <p:to>
                                        <p:strVal val="visible"/>
                                      </p:to>
                                    </p:set>
                                    <p:animEffect transition="in" filter="fade">
                                      <p:cBhvr>
                                        <p:cTn id="51" dur="1000"/>
                                        <p:tgtEl>
                                          <p:spTgt spid="10">
                                            <p:txEl>
                                              <p:pRg st="0" end="0"/>
                                            </p:txEl>
                                          </p:spTgt>
                                        </p:tgtEl>
                                      </p:cBhvr>
                                    </p:animEffect>
                                    <p:anim calcmode="lin" valueType="num">
                                      <p:cBhvr>
                                        <p:cTn id="5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4" fill="hold" nodeType="clickPar">
                      <p:stCondLst>
                        <p:cond delay="indefinite"/>
                      </p:stCondLst>
                      <p:childTnLst>
                        <p:par>
                          <p:cTn id="55" fill="hold">
                            <p:stCondLst>
                              <p:cond delay="0"/>
                            </p:stCondLst>
                            <p:childTnLst>
                              <p:par>
                                <p:cTn id="56" presetID="42" presetClass="entr" presetSubtype="0" dur="1000" fill="hold" grpId="0" nodeType="clickEffect">
                                  <p:stCondLst>
                                    <p:cond delay="0"/>
                                  </p:stCondLst>
                                  <p:childTnLst>
                                    <p:set>
                                      <p:cBhvr>
                                        <p:cTn id="57" dur="1" fill="hold">
                                          <p:stCondLst>
                                            <p:cond delay="0"/>
                                          </p:stCondLst>
                                        </p:cTn>
                                        <p:tgtEl>
                                          <p:spTgt spid="12"/>
                                        </p:tgtEl>
                                        <p:attrNameLst>
                                          <p:attrName>style.visibility</p:attrName>
                                        </p:attrNameLst>
                                      </p:cBhvr>
                                      <p:to>
                                        <p:strVal val="visible"/>
                                      </p:to>
                                    </p:set>
                                    <p:animEffect transition="in" filter="fade">
                                      <p:cBhvr>
                                        <p:cTn id="58" dur="1000"/>
                                        <p:tgtEl>
                                          <p:spTgt spid="12"/>
                                        </p:tgtEl>
                                      </p:cBhvr>
                                    </p:animEffect>
                                    <p:anim calcmode="lin" valueType="num">
                                      <p:cBhvr>
                                        <p:cTn id="59" dur="1000" fill="hold"/>
                                        <p:tgtEl>
                                          <p:spTgt spid="12"/>
                                        </p:tgtEl>
                                        <p:attrNameLst>
                                          <p:attrName>ppt_x</p:attrName>
                                        </p:attrNameLst>
                                      </p:cBhvr>
                                      <p:tavLst>
                                        <p:tav tm="0">
                                          <p:val>
                                            <p:strVal val="#ppt_x"/>
                                          </p:val>
                                        </p:tav>
                                        <p:tav tm="100000">
                                          <p:val>
                                            <p:strVal val="#ppt_x"/>
                                          </p:val>
                                        </p:tav>
                                      </p:tavLst>
                                    </p:anim>
                                    <p:anim calcmode="lin" valueType="num">
                                      <p:cBhvr>
                                        <p:cTn id="6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61" fill="hold" nodeType="clickPar">
                      <p:stCondLst>
                        <p:cond delay="indefinite"/>
                      </p:stCondLst>
                      <p:childTnLst>
                        <p:par>
                          <p:cTn id="62" fill="hold">
                            <p:stCondLst>
                              <p:cond delay="0"/>
                            </p:stCondLst>
                            <p:childTnLst>
                              <p:par>
                                <p:cTn id="63" presetID="42" presetClass="entr" presetSubtype="0" dur="1000" fill="hold" nodeType="clickEffect">
                                  <p:stCondLst>
                                    <p:cond delay="0"/>
                                  </p:stCondLst>
                                  <p:childTnLst>
                                    <p:set>
                                      <p:cBhvr>
                                        <p:cTn id="64" dur="1" fill="hold">
                                          <p:stCondLst>
                                            <p:cond delay="0"/>
                                          </p:stCondLst>
                                        </p:cTn>
                                        <p:tgtEl>
                                          <p:spTgt spid="13">
                                            <p:txEl>
                                              <p:pRg st="0" end="0"/>
                                            </p:txEl>
                                          </p:spTgt>
                                        </p:tgtEl>
                                        <p:attrNameLst>
                                          <p:attrName>style.visibility</p:attrName>
                                        </p:attrNameLst>
                                      </p:cBhvr>
                                      <p:to>
                                        <p:strVal val="visible"/>
                                      </p:to>
                                    </p:set>
                                    <p:animEffect transition="in" filter="fade">
                                      <p:cBhvr>
                                        <p:cTn id="65" dur="1000"/>
                                        <p:tgtEl>
                                          <p:spTgt spid="13">
                                            <p:txEl>
                                              <p:pRg st="0" end="0"/>
                                            </p:txEl>
                                          </p:spTgt>
                                        </p:tgtEl>
                                      </p:cBhvr>
                                    </p:animEffect>
                                    <p:anim calcmode="lin" valueType="num">
                                      <p:cBhvr>
                                        <p:cTn id="66"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67"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8" fill="hold" nodeType="clickPar">
                      <p:stCondLst>
                        <p:cond delay="indefinite"/>
                      </p:stCondLst>
                      <p:childTnLst>
                        <p:par>
                          <p:cTn id="69" fill="hold">
                            <p:stCondLst>
                              <p:cond delay="0"/>
                            </p:stCondLst>
                            <p:childTnLst>
                              <p:par>
                                <p:cTn id="70" presetID="42" presetClass="entr" presetSubtype="0" dur="1000" fill="hold" nodeType="clickEffect">
                                  <p:stCondLst>
                                    <p:cond delay="0"/>
                                  </p:stCondLst>
                                  <p:childTnLst>
                                    <p:set>
                                      <p:cBhvr>
                                        <p:cTn id="71" dur="1" fill="hold">
                                          <p:stCondLst>
                                            <p:cond delay="0"/>
                                          </p:stCondLst>
                                        </p:cTn>
                                        <p:tgtEl>
                                          <p:spTgt spid="14">
                                            <p:txEl>
                                              <p:pRg st="0" end="0"/>
                                            </p:txEl>
                                          </p:spTgt>
                                        </p:tgtEl>
                                        <p:attrNameLst>
                                          <p:attrName>style.visibility</p:attrName>
                                        </p:attrNameLst>
                                      </p:cBhvr>
                                      <p:to>
                                        <p:strVal val="visible"/>
                                      </p:to>
                                    </p:set>
                                    <p:animEffect transition="in" filter="fade">
                                      <p:cBhvr>
                                        <p:cTn id="72" dur="1000"/>
                                        <p:tgtEl>
                                          <p:spTgt spid="14">
                                            <p:txEl>
                                              <p:pRg st="0" end="0"/>
                                            </p:txEl>
                                          </p:spTgt>
                                        </p:tgtEl>
                                      </p:cBhvr>
                                    </p:animEffect>
                                    <p:anim calcmode="lin" valueType="num">
                                      <p:cBhvr>
                                        <p:cTn id="73"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74"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5" fill="hold" nodeType="clickPar">
                      <p:stCondLst>
                        <p:cond delay="indefinite"/>
                      </p:stCondLst>
                      <p:childTnLst>
                        <p:par>
                          <p:cTn id="76" fill="hold">
                            <p:stCondLst>
                              <p:cond delay="0"/>
                            </p:stCondLst>
                            <p:childTnLst>
                              <p:par>
                                <p:cTn id="77" presetID="42" presetClass="entr" presetSubtype="0" dur="1000" fill="hold" nodeType="clickEffect">
                                  <p:stCondLst>
                                    <p:cond delay="0"/>
                                  </p:stCondLst>
                                  <p:childTnLst>
                                    <p:set>
                                      <p:cBhvr>
                                        <p:cTn id="78" dur="1" fill="hold">
                                          <p:stCondLst>
                                            <p:cond delay="0"/>
                                          </p:stCondLst>
                                        </p:cTn>
                                        <p:tgtEl>
                                          <p:spTgt spid="15">
                                            <p:txEl>
                                              <p:pRg st="0" end="0"/>
                                            </p:txEl>
                                          </p:spTgt>
                                        </p:tgtEl>
                                        <p:attrNameLst>
                                          <p:attrName>style.visibility</p:attrName>
                                        </p:attrNameLst>
                                      </p:cBhvr>
                                      <p:to>
                                        <p:strVal val="visible"/>
                                      </p:to>
                                    </p:set>
                                    <p:animEffect transition="in" filter="fade">
                                      <p:cBhvr>
                                        <p:cTn id="79" dur="1000"/>
                                        <p:tgtEl>
                                          <p:spTgt spid="15">
                                            <p:txEl>
                                              <p:pRg st="0" end="0"/>
                                            </p:txEl>
                                          </p:spTgt>
                                        </p:tgtEl>
                                      </p:cBhvr>
                                    </p:animEffect>
                                    <p:anim calcmode="lin" valueType="num">
                                      <p:cBhvr>
                                        <p:cTn id="80"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81"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2" fill="hold" nodeType="clickPar">
                      <p:stCondLst>
                        <p:cond delay="indefinite"/>
                      </p:stCondLst>
                      <p:childTnLst>
                        <p:par>
                          <p:cTn id="83" fill="hold">
                            <p:stCondLst>
                              <p:cond delay="0"/>
                            </p:stCondLst>
                            <p:childTnLst>
                              <p:par>
                                <p:cTn id="84" presetID="42" presetClass="entr" presetSubtype="0" dur="1000" fill="hold" nodeType="clickEffect">
                                  <p:stCondLst>
                                    <p:cond delay="0"/>
                                  </p:stCondLst>
                                  <p:childTnLst>
                                    <p:set>
                                      <p:cBhvr>
                                        <p:cTn id="85" dur="1" fill="hold">
                                          <p:stCondLst>
                                            <p:cond delay="0"/>
                                          </p:stCondLst>
                                        </p:cTn>
                                        <p:tgtEl>
                                          <p:spTgt spid="3">
                                            <p:txEl>
                                              <p:pRg st="7" end="7"/>
                                            </p:txEl>
                                          </p:spTgt>
                                        </p:tgtEl>
                                        <p:attrNameLst>
                                          <p:attrName>style.visibility</p:attrName>
                                        </p:attrNameLst>
                                      </p:cBhvr>
                                      <p:to>
                                        <p:strVal val="visible"/>
                                      </p:to>
                                    </p:set>
                                    <p:animEffect transition="in" filter="fade">
                                      <p:cBhvr>
                                        <p:cTn id="86" dur="1000"/>
                                        <p:tgtEl>
                                          <p:spTgt spid="3">
                                            <p:txEl>
                                              <p:pRg st="7" end="7"/>
                                            </p:txEl>
                                          </p:spTgt>
                                        </p:tgtEl>
                                      </p:cBhvr>
                                    </p:animEffect>
                                    <p:anim calcmode="lin" valueType="num">
                                      <p:cBhvr>
                                        <p:cTn id="8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8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11" grpId="0"/>
      <p:bldP spid="1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594804" y="1358283"/>
            <a:ext cx="10758996" cy="4818680"/>
          </a:xfrm>
        </p:spPr>
        <p:txBody>
          <a:bodyPr>
            <a:normAutofit lnSpcReduction="10000"/>
          </a:bodyPr>
          <a:lstStyle/>
          <a:p>
            <a:pPr marL="0" indent="0">
              <a:buNone/>
            </a:pPr>
            <a:r>
              <a:rPr lang="zh-CN" altLang="en-US" b="0" i="0">
                <a:solidFill>
                  <a:srgbClr val="333333"/>
                </a:solidFill>
                <a:effectLst/>
                <a:latin typeface="黑体" panose="02010609060101010101" pitchFamily="49" charset="-122"/>
                <a:ea typeface="黑体" panose="02010609060101010101" pitchFamily="49" charset="-122"/>
              </a:rPr>
              <a:t>   屈原既</a:t>
            </a:r>
            <a:r>
              <a:rPr lang="zh-CN" altLang="en-US" b="0" i="0">
                <a:solidFill>
                  <a:srgbClr val="FF0000"/>
                </a:solidFill>
                <a:effectLst/>
                <a:latin typeface="黑体" panose="02010609060101010101" pitchFamily="49" charset="-122"/>
                <a:ea typeface="黑体" panose="02010609060101010101" pitchFamily="49" charset="-122"/>
              </a:rPr>
              <a:t>绌</a:t>
            </a:r>
            <a:r>
              <a:rPr lang="zh-CN" altLang="en-US" b="0" i="0">
                <a:solidFill>
                  <a:srgbClr val="333333"/>
                </a:solidFill>
                <a:effectLst/>
                <a:latin typeface="黑体" panose="02010609060101010101" pitchFamily="49" charset="-122"/>
                <a:ea typeface="黑体" panose="02010609060101010101" pitchFamily="49" charset="-122"/>
              </a:rPr>
              <a:t>。其后秦欲伐齐，齐与楚</a:t>
            </a:r>
            <a:r>
              <a:rPr lang="zh-CN" altLang="en-US" b="0" i="0">
                <a:solidFill>
                  <a:srgbClr val="FF0000"/>
                </a:solidFill>
                <a:effectLst/>
                <a:latin typeface="黑体" panose="02010609060101010101" pitchFamily="49" charset="-122"/>
                <a:ea typeface="黑体" panose="02010609060101010101" pitchFamily="49" charset="-122"/>
              </a:rPr>
              <a:t>从</a:t>
            </a:r>
            <a:r>
              <a:rPr lang="zh-CN" altLang="en-US" b="0" i="0">
                <a:solidFill>
                  <a:srgbClr val="333333"/>
                </a:solidFill>
                <a:effectLst/>
                <a:latin typeface="黑体" panose="02010609060101010101" pitchFamily="49" charset="-122"/>
                <a:ea typeface="黑体" panose="02010609060101010101" pitchFamily="49" charset="-122"/>
              </a:rPr>
              <a:t>亲，惠王</a:t>
            </a:r>
            <a:r>
              <a:rPr lang="zh-CN" altLang="en-US" b="0" i="0">
                <a:solidFill>
                  <a:srgbClr val="FF0000"/>
                </a:solidFill>
                <a:effectLst/>
                <a:latin typeface="黑体" panose="02010609060101010101" pitchFamily="49" charset="-122"/>
                <a:ea typeface="黑体" panose="02010609060101010101" pitchFamily="49" charset="-122"/>
              </a:rPr>
              <a:t>患</a:t>
            </a:r>
            <a:r>
              <a:rPr lang="zh-CN" altLang="en-US" b="0" i="0">
                <a:solidFill>
                  <a:srgbClr val="333333"/>
                </a:solidFill>
                <a:effectLst/>
                <a:latin typeface="黑体" panose="02010609060101010101" pitchFamily="49" charset="-122"/>
                <a:ea typeface="黑体" panose="02010609060101010101" pitchFamily="49" charset="-122"/>
              </a:rPr>
              <a:t>之。</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b="0" i="0">
                <a:solidFill>
                  <a:srgbClr val="333333"/>
                </a:solidFill>
                <a:effectLst/>
                <a:latin typeface="黑体" panose="02010609060101010101" pitchFamily="49" charset="-122"/>
                <a:ea typeface="黑体" panose="02010609060101010101" pitchFamily="49" charset="-122"/>
              </a:rPr>
              <a:t>乃令张仪</a:t>
            </a:r>
            <a:r>
              <a:rPr lang="zh-CN" altLang="en-US" b="0" i="0">
                <a:solidFill>
                  <a:srgbClr val="FF0000"/>
                </a:solidFill>
                <a:effectLst/>
                <a:latin typeface="黑体" panose="02010609060101010101" pitchFamily="49" charset="-122"/>
                <a:ea typeface="黑体" panose="02010609060101010101" pitchFamily="49" charset="-122"/>
              </a:rPr>
              <a:t>详</a:t>
            </a:r>
            <a:r>
              <a:rPr lang="zh-CN" altLang="en-US" b="0" i="0">
                <a:solidFill>
                  <a:srgbClr val="333333"/>
                </a:solidFill>
                <a:effectLst/>
                <a:latin typeface="黑体" panose="02010609060101010101" pitchFamily="49" charset="-122"/>
                <a:ea typeface="黑体" panose="02010609060101010101" pitchFamily="49" charset="-122"/>
              </a:rPr>
              <a:t>去秦，厚币</a:t>
            </a:r>
            <a:r>
              <a:rPr lang="zh-CN" altLang="en-US" b="0" i="0">
                <a:solidFill>
                  <a:srgbClr val="FF0000"/>
                </a:solidFill>
                <a:effectLst/>
                <a:latin typeface="黑体" panose="02010609060101010101" pitchFamily="49" charset="-122"/>
                <a:ea typeface="黑体" panose="02010609060101010101" pitchFamily="49" charset="-122"/>
              </a:rPr>
              <a:t>委质</a:t>
            </a:r>
            <a:r>
              <a:rPr lang="zh-CN" altLang="en-US" b="0" i="0">
                <a:solidFill>
                  <a:srgbClr val="333333"/>
                </a:solidFill>
                <a:effectLst/>
                <a:latin typeface="黑体" panose="02010609060101010101" pitchFamily="49" charset="-122"/>
                <a:ea typeface="黑体" panose="02010609060101010101" pitchFamily="49" charset="-122"/>
              </a:rPr>
              <a:t>事楚，曰：“秦甚憎齐，齐与楚从亲，</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r>
              <a:rPr lang="zh-CN" altLang="en-US" b="0" i="0">
                <a:solidFill>
                  <a:srgbClr val="333333"/>
                </a:solidFill>
                <a:effectLst/>
                <a:latin typeface="黑体" panose="02010609060101010101" pitchFamily="49" charset="-122"/>
                <a:ea typeface="黑体" panose="02010609060101010101" pitchFamily="49" charset="-122"/>
              </a:rPr>
              <a:t>楚诚能</a:t>
            </a:r>
            <a:r>
              <a:rPr lang="zh-CN" altLang="en-US" b="0" i="0">
                <a:solidFill>
                  <a:srgbClr val="FF0000"/>
                </a:solidFill>
                <a:effectLst/>
                <a:latin typeface="黑体" panose="02010609060101010101" pitchFamily="49" charset="-122"/>
                <a:ea typeface="黑体" panose="02010609060101010101" pitchFamily="49" charset="-122"/>
              </a:rPr>
              <a:t>绝齐</a:t>
            </a:r>
            <a:r>
              <a:rPr lang="zh-CN" altLang="en-US" b="0" i="0">
                <a:solidFill>
                  <a:srgbClr val="333333"/>
                </a:solidFill>
                <a:effectLst/>
                <a:latin typeface="黑体" panose="02010609060101010101" pitchFamily="49" charset="-122"/>
                <a:ea typeface="黑体" panose="02010609060101010101" pitchFamily="49" charset="-122"/>
              </a:rPr>
              <a:t>，秦愿献商、於之地六百里。”楚怀王贪而信张仪，</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pPr marL="0" indent="0">
              <a:buNone/>
            </a:pPr>
            <a:r>
              <a:rPr lang="zh-CN" altLang="en-US" b="0" i="0">
                <a:solidFill>
                  <a:srgbClr val="333333"/>
                </a:solidFill>
                <a:effectLst/>
                <a:latin typeface="黑体" panose="02010609060101010101" pitchFamily="49" charset="-122"/>
                <a:ea typeface="黑体" panose="02010609060101010101" pitchFamily="49" charset="-122"/>
              </a:rPr>
              <a:t>遂绝齐，使使如秦受地。</a:t>
            </a:r>
            <a:endParaRPr lang="en-US" altLang="zh-CN" b="0" i="0">
              <a:solidFill>
                <a:srgbClr val="333333"/>
              </a:solidFill>
              <a:effectLst/>
              <a:latin typeface="黑体" panose="02010609060101010101" pitchFamily="49" charset="-122"/>
              <a:ea typeface="黑体" panose="02010609060101010101" pitchFamily="49" charset="-122"/>
            </a:endParaRPr>
          </a:p>
          <a:p>
            <a:pPr marL="0" indent="0">
              <a:buNone/>
            </a:pPr>
            <a:endParaRPr lang="en-US" altLang="zh-CN">
              <a:solidFill>
                <a:srgbClr val="333333"/>
              </a:solidFill>
              <a:latin typeface="黑体" panose="02010609060101010101" pitchFamily="49" charset="-122"/>
              <a:ea typeface="黑体" panose="02010609060101010101" pitchFamily="49" charset="-122"/>
            </a:endParaRPr>
          </a:p>
          <a:p>
            <a:pPr marL="0" indent="0">
              <a:buNone/>
            </a:pPr>
            <a:r>
              <a:rPr lang="zh-CN" altLang="en-US">
                <a:solidFill>
                  <a:srgbClr val="333333"/>
                </a:solidFill>
                <a:latin typeface="黑体" panose="02010609060101010101" pitchFamily="49" charset="-122"/>
                <a:ea typeface="黑体" panose="02010609060101010101" pitchFamily="49" charset="-122"/>
              </a:rPr>
              <a:t>翻译：</a:t>
            </a:r>
            <a:r>
              <a:rPr lang="zh-CN" altLang="en-US" b="0" i="0">
                <a:solidFill>
                  <a:srgbClr val="FF0000"/>
                </a:solidFill>
                <a:effectLst/>
                <a:latin typeface="黑体" panose="02010609060101010101" pitchFamily="49" charset="-122"/>
                <a:ea typeface="黑体" panose="02010609060101010101" pitchFamily="49" charset="-122"/>
              </a:rPr>
              <a:t>楚怀王起了贪心，信任了张仪，就和齐国绝交，然后派使者到秦国接受土地。</a:t>
            </a:r>
            <a:endParaRPr lang="zh-CN" altLang="en-US">
              <a:solidFill>
                <a:srgbClr val="FF0000"/>
              </a:solidFill>
              <a:latin typeface="黑体" panose="02010609060101010101" pitchFamily="49" charset="-122"/>
              <a:ea typeface="黑体" panose="02010609060101010101" pitchFamily="49" charset="-122"/>
            </a:endParaRPr>
          </a:p>
        </p:txBody>
      </p:sp>
      <p:sp>
        <p:nvSpPr>
          <p:cNvPr id="4" name="矩形: 圆角 3"/>
          <p:cNvSpPr/>
          <p:nvPr/>
        </p:nvSpPr>
        <p:spPr>
          <a:xfrm>
            <a:off x="337351" y="816746"/>
            <a:ext cx="2396971" cy="541537"/>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同“黜”，罢黜</a:t>
            </a:r>
            <a:endParaRPr lang="zh-CN" altLang="en-US" sz="2800" b="1"/>
          </a:p>
        </p:txBody>
      </p:sp>
      <p:sp>
        <p:nvSpPr>
          <p:cNvPr id="5" name="矩形: 圆角 4"/>
          <p:cNvSpPr/>
          <p:nvPr/>
        </p:nvSpPr>
        <p:spPr>
          <a:xfrm>
            <a:off x="5335480" y="301841"/>
            <a:ext cx="2041863" cy="1056443"/>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同“纵”合纵，联合抗秦</a:t>
            </a:r>
            <a:endParaRPr lang="zh-CN" altLang="en-US" sz="2800" b="1"/>
          </a:p>
        </p:txBody>
      </p:sp>
      <p:sp>
        <p:nvSpPr>
          <p:cNvPr id="6" name="矩形: 圆角 5"/>
          <p:cNvSpPr/>
          <p:nvPr/>
        </p:nvSpPr>
        <p:spPr>
          <a:xfrm>
            <a:off x="8114190" y="816746"/>
            <a:ext cx="1003177" cy="541536"/>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担忧</a:t>
            </a:r>
            <a:endParaRPr lang="zh-CN" altLang="en-US" sz="2800" b="1"/>
          </a:p>
        </p:txBody>
      </p:sp>
      <p:sp>
        <p:nvSpPr>
          <p:cNvPr id="7" name="矩形: 圆角 6"/>
          <p:cNvSpPr/>
          <p:nvPr/>
        </p:nvSpPr>
        <p:spPr>
          <a:xfrm>
            <a:off x="1180730" y="1811046"/>
            <a:ext cx="1802167" cy="470516"/>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“佯”假装</a:t>
            </a:r>
            <a:endParaRPr lang="zh-CN" altLang="en-US" sz="2800" b="1"/>
          </a:p>
        </p:txBody>
      </p:sp>
      <p:sp>
        <p:nvSpPr>
          <p:cNvPr id="8" name="矩形: 圆角 7"/>
          <p:cNvSpPr/>
          <p:nvPr/>
        </p:nvSpPr>
        <p:spPr>
          <a:xfrm>
            <a:off x="4643022" y="1748903"/>
            <a:ext cx="2343704" cy="532660"/>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同“贽”见面礼</a:t>
            </a:r>
            <a:endParaRPr lang="zh-CN" altLang="en-US" sz="2800" b="1"/>
          </a:p>
        </p:txBody>
      </p:sp>
      <p:sp>
        <p:nvSpPr>
          <p:cNvPr id="9" name="矩形: 圆角 8"/>
          <p:cNvSpPr/>
          <p:nvPr/>
        </p:nvSpPr>
        <p:spPr>
          <a:xfrm>
            <a:off x="3666478" y="1748902"/>
            <a:ext cx="976544" cy="532660"/>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呈献</a:t>
            </a:r>
            <a:endParaRPr lang="zh-CN" altLang="en-US" b="1"/>
          </a:p>
        </p:txBody>
      </p:sp>
      <p:sp>
        <p:nvSpPr>
          <p:cNvPr id="10" name="矩形: 圆角 9"/>
          <p:cNvSpPr/>
          <p:nvPr/>
        </p:nvSpPr>
        <p:spPr>
          <a:xfrm>
            <a:off x="97655" y="2734325"/>
            <a:ext cx="2885241" cy="5415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与齐国断绝关系</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nodeType="clickEffect">
                                  <p:stCondLst>
                                    <p:cond delay="0"/>
                                  </p:stCondLst>
                                  <p:childTnLst>
                                    <p:set>
                                      <p:cBhvr>
                                        <p:cTn id="27" dur="1" fill="hold">
                                          <p:stCondLst>
                                            <p:cond delay="0"/>
                                          </p:stCondLst>
                                        </p:cTn>
                                        <p:tgtEl>
                                          <p:spTgt spid="7">
                                            <p:txEl>
                                              <p:pRg st="0" end="0"/>
                                            </p:txEl>
                                          </p:spTgt>
                                        </p:tgtEl>
                                        <p:attrNameLst>
                                          <p:attrName>style.visibility</p:attrName>
                                        </p:attrNameLst>
                                      </p:cBhvr>
                                      <p:to>
                                        <p:strVal val="visible"/>
                                      </p:to>
                                    </p:set>
                                    <p:animEffect transition="in" filter="fade">
                                      <p:cBhvr>
                                        <p:cTn id="28" dur="1000"/>
                                        <p:tgtEl>
                                          <p:spTgt spid="7">
                                            <p:txEl>
                                              <p:pRg st="0" end="0"/>
                                            </p:txEl>
                                          </p:spTgt>
                                        </p:tgtEl>
                                      </p:cBhvr>
                                    </p:animEffect>
                                    <p:anim calcmode="lin" valueType="num">
                                      <p:cBhvr>
                                        <p:cTn id="29"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42" presetClass="entr" presetSubtype="0" dur="100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p:stCondLst>
                              <p:cond delay="0"/>
                            </p:stCondLst>
                            <p:childTnLst>
                              <p:par>
                                <p:cTn id="40" presetID="42" presetClass="entr" presetSubtype="0" dur="100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1000"/>
                                        <p:tgtEl>
                                          <p:spTgt spid="8">
                                            <p:txEl>
                                              <p:pRg st="0" end="0"/>
                                            </p:txEl>
                                          </p:spTgt>
                                        </p:tgtEl>
                                      </p:cBhvr>
                                    </p:animEffect>
                                    <p:anim calcmode="lin" valueType="num">
                                      <p:cBhvr>
                                        <p:cTn id="43"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p:stCondLst>
                              <p:cond delay="0"/>
                            </p:stCondLst>
                            <p:childTnLst>
                              <p:par>
                                <p:cTn id="47" presetID="42" presetClass="entr" presetSubtype="0" dur="100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p:stCondLst>
                              <p:cond delay="0"/>
                            </p:stCondLst>
                            <p:childTnLst>
                              <p:par>
                                <p:cTn id="54" presetID="42" presetClass="entr" presetSubtype="0" dur="100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9"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900344" y="1056443"/>
            <a:ext cx="11093388" cy="6152225"/>
          </a:xfrm>
        </p:spPr>
        <p:txBody>
          <a:bodyPr>
            <a:normAutofit/>
          </a:bodyPr>
          <a:lstStyle/>
          <a:p>
            <a:r>
              <a:rPr lang="zh-CN" altLang="en-US" i="0">
                <a:solidFill>
                  <a:srgbClr val="333333"/>
                </a:solidFill>
                <a:effectLst/>
                <a:latin typeface="黑体" panose="02010609060101010101" pitchFamily="49" charset="-122"/>
                <a:ea typeface="黑体" panose="02010609060101010101" pitchFamily="49" charset="-122"/>
              </a:rPr>
              <a:t>张仪</a:t>
            </a:r>
            <a:r>
              <a:rPr lang="zh-CN" altLang="en-US" i="0">
                <a:solidFill>
                  <a:srgbClr val="FF0000"/>
                </a:solidFill>
                <a:effectLst/>
                <a:latin typeface="黑体" panose="02010609060101010101" pitchFamily="49" charset="-122"/>
                <a:ea typeface="黑体" panose="02010609060101010101" pitchFamily="49" charset="-122"/>
              </a:rPr>
              <a:t>诈</a:t>
            </a:r>
            <a:r>
              <a:rPr lang="zh-CN" altLang="en-US" i="0">
                <a:solidFill>
                  <a:srgbClr val="333333"/>
                </a:solidFill>
                <a:effectLst/>
                <a:latin typeface="黑体" panose="02010609060101010101" pitchFamily="49" charset="-122"/>
                <a:ea typeface="黑体" panose="02010609060101010101" pitchFamily="49" charset="-122"/>
              </a:rPr>
              <a:t>之曰：“仪与王约六里，不闻六百里。”楚使怒去，</a:t>
            </a:r>
            <a:endParaRPr lang="en-US" altLang="zh-CN"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i="0">
                <a:solidFill>
                  <a:srgbClr val="333333"/>
                </a:solidFill>
                <a:effectLst/>
                <a:latin typeface="黑体" panose="02010609060101010101" pitchFamily="49" charset="-122"/>
                <a:ea typeface="黑体" panose="02010609060101010101" pitchFamily="49" charset="-122"/>
              </a:rPr>
              <a:t>归告怀王。怀王怒，大兴师伐秦。秦发兵击之，大破楚师于丹、淅，</a:t>
            </a:r>
            <a:endParaRPr lang="en-US" altLang="zh-CN"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i="0">
                <a:solidFill>
                  <a:srgbClr val="333333"/>
                </a:solidFill>
                <a:effectLst/>
                <a:latin typeface="黑体" panose="02010609060101010101" pitchFamily="49" charset="-122"/>
                <a:ea typeface="黑体" panose="02010609060101010101" pitchFamily="49" charset="-122"/>
              </a:rPr>
              <a:t>斩首八万，虏楚将屈匄，遂取楚之汉中地。怀王乃</a:t>
            </a:r>
            <a:r>
              <a:rPr lang="zh-CN" altLang="en-US" i="0">
                <a:solidFill>
                  <a:srgbClr val="FF0000"/>
                </a:solidFill>
                <a:effectLst/>
                <a:latin typeface="黑体" panose="02010609060101010101" pitchFamily="49" charset="-122"/>
                <a:ea typeface="黑体" panose="02010609060101010101" pitchFamily="49" charset="-122"/>
              </a:rPr>
              <a:t>悉</a:t>
            </a:r>
            <a:r>
              <a:rPr lang="zh-CN" altLang="en-US" i="0">
                <a:solidFill>
                  <a:srgbClr val="333333"/>
                </a:solidFill>
                <a:effectLst/>
                <a:latin typeface="黑体" panose="02010609060101010101" pitchFamily="49" charset="-122"/>
                <a:ea typeface="黑体" panose="02010609060101010101" pitchFamily="49" charset="-122"/>
              </a:rPr>
              <a:t>发国中兵，</a:t>
            </a:r>
            <a:endParaRPr lang="en-US" altLang="zh-CN"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i="0">
                <a:solidFill>
                  <a:srgbClr val="333333"/>
                </a:solidFill>
                <a:effectLst/>
                <a:latin typeface="黑体" panose="02010609060101010101" pitchFamily="49" charset="-122"/>
                <a:ea typeface="黑体" panose="02010609060101010101" pitchFamily="49" charset="-122"/>
              </a:rPr>
              <a:t>以深入击秦，战于蓝田。</a:t>
            </a:r>
            <a:endParaRPr lang="en-US" altLang="zh-CN" i="0">
              <a:solidFill>
                <a:srgbClr val="333333"/>
              </a:solidFill>
              <a:effectLst/>
              <a:latin typeface="黑体" panose="02010609060101010101" pitchFamily="49" charset="-122"/>
              <a:ea typeface="黑体" panose="02010609060101010101" pitchFamily="49" charset="-122"/>
            </a:endParaRPr>
          </a:p>
          <a:p>
            <a:r>
              <a:rPr lang="zh-CN" altLang="en-US" b="1" i="0">
                <a:solidFill>
                  <a:srgbClr val="333333"/>
                </a:solidFill>
                <a:effectLst/>
                <a:latin typeface="Arial" pitchFamily="34" charset="0"/>
              </a:rPr>
              <a:t>翻译：</a:t>
            </a:r>
            <a:r>
              <a:rPr lang="zh-CN" altLang="en-US" b="0" i="0">
                <a:solidFill>
                  <a:srgbClr val="FF0000"/>
                </a:solidFill>
                <a:effectLst/>
                <a:latin typeface="黑体" panose="02010609060101010101" pitchFamily="49" charset="-122"/>
                <a:ea typeface="黑体" panose="02010609060101010101" pitchFamily="49" charset="-122"/>
              </a:rPr>
              <a:t>张仪抵赖说：“我和楚王约定的只是六里，没有听说过六百里。”楚国使者愤怒地离开秦国，回去报告怀王。怀王发怒，大规模出动军队去讨伐秦国。秦国发兵反击，在丹水和淅水一带大破楚军，杀了八万人，俘虏了楚国的大将屈匄，于是夺取了楚国的汉中一带。怀王又发动全国的兵力，深入秦地攻打秦国，交战于蓝田。</a:t>
            </a:r>
            <a:endParaRPr lang="zh-CN" altLang="en-US">
              <a:solidFill>
                <a:srgbClr val="FF0000"/>
              </a:solidFill>
              <a:latin typeface="黑体" panose="02010609060101010101" pitchFamily="49" charset="-122"/>
              <a:ea typeface="黑体" panose="02010609060101010101" pitchFamily="49" charset="-122"/>
            </a:endParaRPr>
          </a:p>
        </p:txBody>
      </p:sp>
      <p:sp>
        <p:nvSpPr>
          <p:cNvPr id="4" name="矩形: 圆角 3"/>
          <p:cNvSpPr/>
          <p:nvPr/>
        </p:nvSpPr>
        <p:spPr>
          <a:xfrm>
            <a:off x="1784413" y="674703"/>
            <a:ext cx="1056442" cy="3817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欺骗</a:t>
            </a:r>
            <a:endParaRPr lang="zh-CN" altLang="en-US" b="1"/>
          </a:p>
        </p:txBody>
      </p:sp>
      <p:sp>
        <p:nvSpPr>
          <p:cNvPr id="5" name="矩形: 圆角 4"/>
          <p:cNvSpPr/>
          <p:nvPr/>
        </p:nvSpPr>
        <p:spPr>
          <a:xfrm>
            <a:off x="8833283" y="2734322"/>
            <a:ext cx="727968" cy="43500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全</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1000"/>
                                        <p:tgtEl>
                                          <p:spTgt spid="3">
                                            <p:txEl>
                                              <p:pRg st="7" end="7"/>
                                            </p:txEl>
                                          </p:spTgt>
                                        </p:tgtEl>
                                      </p:cBhvr>
                                    </p:animEffect>
                                    <p:anim calcmode="lin" valueType="num">
                                      <p:cBhvr>
                                        <p:cTn id="2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958788"/>
            <a:ext cx="11164410" cy="5218175"/>
          </a:xfrm>
        </p:spPr>
        <p:txBody>
          <a:bodyPr/>
          <a:lstStyle/>
          <a:p>
            <a:endParaRPr lang="en-US" altLang="zh-CN" b="0" i="0">
              <a:solidFill>
                <a:srgbClr val="333333"/>
              </a:solidFill>
              <a:effectLst/>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魏闻之，袭楚至邓。楚兵惧，自秦归。而齐</a:t>
            </a:r>
            <a:r>
              <a:rPr lang="zh-CN" altLang="en-US" b="0" i="0">
                <a:solidFill>
                  <a:srgbClr val="FF0000"/>
                </a:solidFill>
                <a:effectLst/>
                <a:latin typeface="黑体" panose="02010609060101010101" pitchFamily="49" charset="-122"/>
                <a:ea typeface="黑体" panose="02010609060101010101" pitchFamily="49" charset="-122"/>
              </a:rPr>
              <a:t>竟</a:t>
            </a:r>
            <a:r>
              <a:rPr lang="zh-CN" altLang="en-US" b="0" i="0">
                <a:solidFill>
                  <a:srgbClr val="333333"/>
                </a:solidFill>
                <a:effectLst/>
                <a:latin typeface="黑体" panose="02010609060101010101" pitchFamily="49" charset="-122"/>
                <a:ea typeface="黑体" panose="02010609060101010101" pitchFamily="49" charset="-122"/>
              </a:rPr>
              <a:t>怒，不救楚，楚大</a:t>
            </a:r>
            <a:r>
              <a:rPr lang="zh-CN" altLang="en-US" b="0" i="0">
                <a:solidFill>
                  <a:srgbClr val="FF0000"/>
                </a:solidFill>
                <a:effectLst/>
                <a:latin typeface="黑体" panose="02010609060101010101" pitchFamily="49" charset="-122"/>
                <a:ea typeface="黑体" panose="02010609060101010101" pitchFamily="49" charset="-122"/>
              </a:rPr>
              <a:t>困</a:t>
            </a:r>
            <a:r>
              <a:rPr lang="zh-CN" altLang="en-US" b="0" i="0">
                <a:solidFill>
                  <a:srgbClr val="333333"/>
                </a:solidFill>
                <a:effectLst/>
                <a:latin typeface="黑体" panose="02010609060101010101" pitchFamily="49" charset="-122"/>
                <a:ea typeface="黑体" panose="02010609060101010101" pitchFamily="49" charset="-122"/>
              </a:rPr>
              <a:t>。</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明年，秦割汉中地与楚以</a:t>
            </a:r>
            <a:r>
              <a:rPr lang="zh-CN" altLang="en-US" b="0" i="0">
                <a:solidFill>
                  <a:srgbClr val="FF0000"/>
                </a:solidFill>
                <a:effectLst/>
                <a:latin typeface="黑体" panose="02010609060101010101" pitchFamily="49" charset="-122"/>
                <a:ea typeface="黑体" panose="02010609060101010101" pitchFamily="49" charset="-122"/>
              </a:rPr>
              <a:t>和</a:t>
            </a:r>
            <a:r>
              <a:rPr lang="zh-CN" altLang="en-US" b="0" i="0">
                <a:solidFill>
                  <a:srgbClr val="333333"/>
                </a:solidFill>
                <a:effectLst/>
                <a:latin typeface="黑体" panose="02010609060101010101" pitchFamily="49" charset="-122"/>
                <a:ea typeface="黑体" panose="02010609060101010101" pitchFamily="49" charset="-122"/>
              </a:rPr>
              <a:t>。楚王曰：“不愿得地，愿得张</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仪而甘心焉。</a:t>
            </a:r>
            <a:r>
              <a:rPr lang="zh-CN" altLang="en-US" b="0" i="0">
                <a:solidFill>
                  <a:srgbClr val="333333"/>
                </a:solidFill>
                <a:effectLst/>
                <a:latin typeface="Arial" pitchFamily="34" charset="0"/>
              </a:rPr>
              <a:t>”</a:t>
            </a:r>
            <a:endParaRPr lang="en-US" altLang="zh-CN" b="0" i="0">
              <a:solidFill>
                <a:srgbClr val="333333"/>
              </a:solidFill>
              <a:effectLst/>
              <a:latin typeface="Arial" pitchFamily="34" charset="0"/>
            </a:endParaRPr>
          </a:p>
          <a:p>
            <a:endParaRPr lang="en-US" altLang="zh-CN">
              <a:solidFill>
                <a:srgbClr val="333333"/>
              </a:solidFill>
              <a:latin typeface="Arial" pitchFamily="34" charset="0"/>
            </a:endParaRPr>
          </a:p>
          <a:p>
            <a:r>
              <a:rPr lang="zh-CN" altLang="en-US" b="1">
                <a:solidFill>
                  <a:srgbClr val="333333"/>
                </a:solidFill>
                <a:latin typeface="Arial" pitchFamily="34" charset="0"/>
              </a:rPr>
              <a:t>翻译</a:t>
            </a:r>
            <a:r>
              <a:rPr lang="zh-CN" altLang="en-US">
                <a:solidFill>
                  <a:srgbClr val="333333"/>
                </a:solidFill>
                <a:latin typeface="Arial" pitchFamily="34" charset="0"/>
              </a:rPr>
              <a:t>：</a:t>
            </a:r>
            <a:r>
              <a:rPr lang="zh-CN" altLang="en-US" b="0" i="0">
                <a:solidFill>
                  <a:srgbClr val="FF0000"/>
                </a:solidFill>
                <a:effectLst/>
                <a:latin typeface="黑体" panose="02010609060101010101" pitchFamily="49" charset="-122"/>
                <a:ea typeface="黑体" panose="02010609060101010101" pitchFamily="49" charset="-122"/>
              </a:rPr>
              <a:t>魏国听到这一情况，袭击楚国一直打到邓地。楚军恐惧，从秦国撤退。齐国终于因为怀恨楚国，不来援救，楚国处境极端困窘。第二年，秦国割汉中之地与楚国讲和。楚王说：“我不愿得到土地，只希望得到张仪就甘心了。</a:t>
            </a:r>
            <a:endParaRPr lang="zh-CN" altLang="en-US">
              <a:solidFill>
                <a:srgbClr val="FF0000"/>
              </a:solidFill>
              <a:latin typeface="黑体" panose="02010609060101010101" pitchFamily="49" charset="-122"/>
              <a:ea typeface="黑体" panose="02010609060101010101" pitchFamily="49" charset="-122"/>
            </a:endParaRPr>
          </a:p>
        </p:txBody>
      </p:sp>
      <p:sp>
        <p:nvSpPr>
          <p:cNvPr id="4" name="矩形: 圆角 3"/>
          <p:cNvSpPr/>
          <p:nvPr/>
        </p:nvSpPr>
        <p:spPr>
          <a:xfrm>
            <a:off x="7741328" y="958788"/>
            <a:ext cx="994299" cy="4971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终于</a:t>
            </a:r>
            <a:endParaRPr lang="zh-CN" altLang="en-US" sz="2800" b="1"/>
          </a:p>
        </p:txBody>
      </p:sp>
      <p:sp>
        <p:nvSpPr>
          <p:cNvPr id="5" name="矩形: 圆角 4"/>
          <p:cNvSpPr/>
          <p:nvPr/>
        </p:nvSpPr>
        <p:spPr>
          <a:xfrm>
            <a:off x="10875146" y="958788"/>
            <a:ext cx="1100831" cy="4971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困窘</a:t>
            </a:r>
            <a:endParaRPr lang="zh-CN" altLang="en-US" sz="2800" b="1"/>
          </a:p>
        </p:txBody>
      </p:sp>
      <p:sp>
        <p:nvSpPr>
          <p:cNvPr id="6" name="矩形: 圆角 5"/>
          <p:cNvSpPr/>
          <p:nvPr/>
        </p:nvSpPr>
        <p:spPr>
          <a:xfrm>
            <a:off x="4696287" y="2095130"/>
            <a:ext cx="1100831" cy="4705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讲和</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42" presetClass="entr" presetSubtype="0" dur="100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42" presetClass="entr" presetSubtype="0" dur="100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199" y="914400"/>
            <a:ext cx="10915835" cy="5262563"/>
          </a:xfrm>
        </p:spPr>
        <p:txBody>
          <a:bodyPr/>
          <a:lstStyle/>
          <a:p>
            <a:r>
              <a:rPr lang="zh-CN" altLang="en-US" i="0">
                <a:solidFill>
                  <a:srgbClr val="333333"/>
                </a:solidFill>
                <a:effectLst/>
                <a:latin typeface="黑体" panose="02010609060101010101" pitchFamily="49" charset="-122"/>
                <a:ea typeface="黑体" panose="02010609060101010101" pitchFamily="49" charset="-122"/>
              </a:rPr>
              <a:t>张仪闻，乃曰：“以一仪而</a:t>
            </a:r>
            <a:r>
              <a:rPr lang="zh-CN" altLang="en-US" i="0">
                <a:solidFill>
                  <a:srgbClr val="FF0000"/>
                </a:solidFill>
                <a:effectLst/>
                <a:latin typeface="黑体" panose="02010609060101010101" pitchFamily="49" charset="-122"/>
                <a:ea typeface="黑体" panose="02010609060101010101" pitchFamily="49" charset="-122"/>
              </a:rPr>
              <a:t>当</a:t>
            </a:r>
            <a:r>
              <a:rPr lang="zh-CN" altLang="en-US" i="0">
                <a:solidFill>
                  <a:srgbClr val="333333"/>
                </a:solidFill>
                <a:effectLst/>
                <a:latin typeface="黑体" panose="02010609060101010101" pitchFamily="49" charset="-122"/>
                <a:ea typeface="黑体" panose="02010609060101010101" pitchFamily="49" charset="-122"/>
              </a:rPr>
              <a:t>汉中地，臣请往如楚。”如楚，又</a:t>
            </a:r>
            <a:r>
              <a:rPr lang="zh-CN" altLang="en-US" i="0">
                <a:solidFill>
                  <a:srgbClr val="FF0000"/>
                </a:solidFill>
                <a:effectLst/>
                <a:latin typeface="黑体" panose="02010609060101010101" pitchFamily="49" charset="-122"/>
                <a:ea typeface="黑体" panose="02010609060101010101" pitchFamily="49" charset="-122"/>
              </a:rPr>
              <a:t>因</a:t>
            </a:r>
            <a:endParaRPr lang="en-US" altLang="zh-CN" i="0">
              <a:solidFill>
                <a:srgbClr val="FF0000"/>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i="0">
                <a:solidFill>
                  <a:srgbClr val="FF0000"/>
                </a:solidFill>
                <a:effectLst/>
                <a:latin typeface="黑体" panose="02010609060101010101" pitchFamily="49" charset="-122"/>
                <a:ea typeface="黑体" panose="02010609060101010101" pitchFamily="49" charset="-122"/>
              </a:rPr>
              <a:t>厚币</a:t>
            </a:r>
            <a:r>
              <a:rPr lang="zh-CN" altLang="en-US" i="0">
                <a:solidFill>
                  <a:srgbClr val="333333"/>
                </a:solidFill>
                <a:effectLst/>
                <a:latin typeface="黑体" panose="02010609060101010101" pitchFamily="49" charset="-122"/>
                <a:ea typeface="黑体" panose="02010609060101010101" pitchFamily="49" charset="-122"/>
              </a:rPr>
              <a:t>用事者臣靳尚，而</a:t>
            </a:r>
            <a:r>
              <a:rPr lang="zh-CN" altLang="en-US" i="0">
                <a:solidFill>
                  <a:srgbClr val="FF0000"/>
                </a:solidFill>
                <a:effectLst/>
                <a:latin typeface="黑体" panose="02010609060101010101" pitchFamily="49" charset="-122"/>
                <a:ea typeface="黑体" panose="02010609060101010101" pitchFamily="49" charset="-122"/>
              </a:rPr>
              <a:t>设诡辩</a:t>
            </a:r>
            <a:r>
              <a:rPr lang="zh-CN" altLang="en-US" i="0">
                <a:solidFill>
                  <a:srgbClr val="333333"/>
                </a:solidFill>
                <a:effectLst/>
                <a:latin typeface="黑体" panose="02010609060101010101" pitchFamily="49" charset="-122"/>
                <a:ea typeface="黑体" panose="02010609060101010101" pitchFamily="49" charset="-122"/>
              </a:rPr>
              <a:t>于怀王之宠姬郑袖。怀王</a:t>
            </a:r>
            <a:r>
              <a:rPr lang="zh-CN" altLang="en-US" i="0">
                <a:solidFill>
                  <a:srgbClr val="FF0000"/>
                </a:solidFill>
                <a:effectLst/>
                <a:latin typeface="黑体" panose="02010609060101010101" pitchFamily="49" charset="-122"/>
                <a:ea typeface="黑体" panose="02010609060101010101" pitchFamily="49" charset="-122"/>
              </a:rPr>
              <a:t>竟</a:t>
            </a:r>
            <a:r>
              <a:rPr lang="zh-CN" altLang="en-US" i="0">
                <a:solidFill>
                  <a:srgbClr val="333333"/>
                </a:solidFill>
                <a:effectLst/>
                <a:latin typeface="黑体" panose="02010609060101010101" pitchFamily="49" charset="-122"/>
                <a:ea typeface="黑体" panose="02010609060101010101" pitchFamily="49" charset="-122"/>
              </a:rPr>
              <a:t>听郑袖，</a:t>
            </a:r>
            <a:endParaRPr lang="en-US" altLang="zh-CN"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i="0">
                <a:solidFill>
                  <a:srgbClr val="333333"/>
                </a:solidFill>
                <a:effectLst/>
                <a:latin typeface="黑体" panose="02010609060101010101" pitchFamily="49" charset="-122"/>
                <a:ea typeface="黑体" panose="02010609060101010101" pitchFamily="49" charset="-122"/>
              </a:rPr>
              <a:t>复释去张仪。是时屈原既疏，不复在位，</a:t>
            </a:r>
            <a:r>
              <a:rPr lang="zh-CN" altLang="en-US" i="0">
                <a:solidFill>
                  <a:srgbClr val="FF0000"/>
                </a:solidFill>
                <a:effectLst/>
                <a:latin typeface="黑体" panose="02010609060101010101" pitchFamily="49" charset="-122"/>
                <a:ea typeface="黑体" panose="02010609060101010101" pitchFamily="49" charset="-122"/>
              </a:rPr>
              <a:t>使</a:t>
            </a:r>
            <a:r>
              <a:rPr lang="zh-CN" altLang="en-US" i="0">
                <a:solidFill>
                  <a:srgbClr val="333333"/>
                </a:solidFill>
                <a:effectLst/>
                <a:latin typeface="黑体" panose="02010609060101010101" pitchFamily="49" charset="-122"/>
                <a:ea typeface="黑体" panose="02010609060101010101" pitchFamily="49" charset="-122"/>
              </a:rPr>
              <a:t>于齐，</a:t>
            </a:r>
            <a:r>
              <a:rPr lang="zh-CN" altLang="en-US" i="0">
                <a:solidFill>
                  <a:srgbClr val="FF0000"/>
                </a:solidFill>
                <a:effectLst/>
                <a:latin typeface="黑体" panose="02010609060101010101" pitchFamily="49" charset="-122"/>
                <a:ea typeface="黑体" panose="02010609060101010101" pitchFamily="49" charset="-122"/>
              </a:rPr>
              <a:t>顾反</a:t>
            </a:r>
            <a:r>
              <a:rPr lang="zh-CN" altLang="en-US" i="0">
                <a:solidFill>
                  <a:srgbClr val="333333"/>
                </a:solidFill>
                <a:effectLst/>
                <a:latin typeface="黑体" panose="02010609060101010101" pitchFamily="49" charset="-122"/>
                <a:ea typeface="黑体" panose="02010609060101010101" pitchFamily="49" charset="-122"/>
              </a:rPr>
              <a:t>，谏怀王</a:t>
            </a:r>
            <a:endParaRPr lang="en-US" altLang="zh-CN"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i="0">
                <a:solidFill>
                  <a:srgbClr val="333333"/>
                </a:solidFill>
                <a:effectLst/>
                <a:latin typeface="黑体" panose="02010609060101010101" pitchFamily="49" charset="-122"/>
                <a:ea typeface="黑体" panose="02010609060101010101" pitchFamily="49" charset="-122"/>
              </a:rPr>
              <a:t>曰：“何不杀张仪？”怀王悔，追张仪，不及。</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5211192" y="470517"/>
            <a:ext cx="1118587" cy="4438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抵充</a:t>
            </a:r>
            <a:endParaRPr lang="zh-CN" altLang="en-US" sz="2800" b="1"/>
          </a:p>
        </p:txBody>
      </p:sp>
      <p:sp>
        <p:nvSpPr>
          <p:cNvPr id="5" name="矩形: 圆角 4"/>
          <p:cNvSpPr/>
          <p:nvPr/>
        </p:nvSpPr>
        <p:spPr>
          <a:xfrm>
            <a:off x="124287" y="1526962"/>
            <a:ext cx="2379216" cy="3639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用丰厚的礼物</a:t>
            </a:r>
            <a:endParaRPr lang="zh-CN" altLang="en-US" sz="2800" b="1"/>
          </a:p>
        </p:txBody>
      </p:sp>
      <p:sp>
        <p:nvSpPr>
          <p:cNvPr id="6" name="矩形: 圆角 5"/>
          <p:cNvSpPr/>
          <p:nvPr/>
        </p:nvSpPr>
        <p:spPr>
          <a:xfrm>
            <a:off x="9348186" y="1526963"/>
            <a:ext cx="1251752" cy="3639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竟然</a:t>
            </a:r>
            <a:endParaRPr lang="zh-CN" altLang="en-US" sz="2800" b="1"/>
          </a:p>
        </p:txBody>
      </p:sp>
      <p:sp>
        <p:nvSpPr>
          <p:cNvPr id="7" name="矩形: 圆角 6"/>
          <p:cNvSpPr/>
          <p:nvPr/>
        </p:nvSpPr>
        <p:spPr>
          <a:xfrm>
            <a:off x="7332955" y="2503504"/>
            <a:ext cx="1056443" cy="47051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出使</a:t>
            </a:r>
            <a:endParaRPr lang="zh-CN" altLang="en-US" sz="2800" b="1"/>
          </a:p>
        </p:txBody>
      </p:sp>
      <p:sp>
        <p:nvSpPr>
          <p:cNvPr id="8" name="矩形: 圆角 7"/>
          <p:cNvSpPr/>
          <p:nvPr/>
        </p:nvSpPr>
        <p:spPr>
          <a:xfrm>
            <a:off x="4563122" y="1526962"/>
            <a:ext cx="1491447" cy="4971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说假话</a:t>
            </a:r>
            <a:endParaRPr lang="zh-CN" altLang="en-US" sz="2800" b="1"/>
          </a:p>
        </p:txBody>
      </p:sp>
      <p:sp>
        <p:nvSpPr>
          <p:cNvPr id="9" name="矩形: 圆角 8"/>
          <p:cNvSpPr/>
          <p:nvPr/>
        </p:nvSpPr>
        <p:spPr>
          <a:xfrm>
            <a:off x="10599939" y="470517"/>
            <a:ext cx="1118588" cy="4438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趁机</a:t>
            </a:r>
            <a:endParaRPr lang="zh-CN" altLang="en-US" sz="2800" b="1"/>
          </a:p>
        </p:txBody>
      </p:sp>
      <p:sp>
        <p:nvSpPr>
          <p:cNvPr id="10" name="矩形: 圆角 9"/>
          <p:cNvSpPr/>
          <p:nvPr/>
        </p:nvSpPr>
        <p:spPr>
          <a:xfrm>
            <a:off x="9103310" y="2503504"/>
            <a:ext cx="1008356" cy="47051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回来</a:t>
            </a:r>
            <a:endParaRPr lang="zh-CN" altLang="en-US"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2" presetClass="entr" presetSubtype="4" dur="50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2" presetClass="entr" presetSubtype="4" dur="500" fill="hold" grpId="0" nodeType="clickEffect">
                                  <p:stCondLst>
                                    <p:cond delay="0"/>
                                  </p:stCondLst>
                                  <p:childTnLst>
                                    <p:set>
                                      <p:cBhvr>
                                        <p:cTn id="25" dur="1" fill="hold">
                                          <p:stCondLst>
                                            <p:cond delay="0"/>
                                          </p:stCondLst>
                                        </p:cTn>
                                        <p:tgtEl>
                                          <p:spTgt spid="8"/>
                                        </p:tgtEl>
                                        <p:attrNameLst>
                                          <p:attrName>style.visibility</p:attrName>
                                        </p:attrNameLst>
                                      </p:cBhvr>
                                      <p:to>
                                        <p:strVal val="visible"/>
                                      </p:to>
                                    </p:set>
                                    <p:anim calcmode="lin" valueType="num">
                                      <p:cBhvr additive="base">
                                        <p:cTn id="26" dur="500" fill="hold"/>
                                        <p:tgtEl>
                                          <p:spTgt spid="8"/>
                                        </p:tgtEl>
                                        <p:attrNameLst>
                                          <p:attrName>ppt_x</p:attrName>
                                        </p:attrNameLst>
                                      </p:cBhvr>
                                      <p:tavLst>
                                        <p:tav tm="0">
                                          <p:val>
                                            <p:strVal val="#ppt_x"/>
                                          </p:val>
                                        </p:tav>
                                        <p:tav tm="100000">
                                          <p:val>
                                            <p:strVal val="#ppt_x"/>
                                          </p:val>
                                        </p:tav>
                                      </p:tavLst>
                                    </p:anim>
                                    <p:anim calcmode="lin" valueType="num">
                                      <p:cBhvr additive="base">
                                        <p:cTn id="2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42" presetClass="entr" presetSubtype="0" dur="100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1000"/>
                                        <p:tgtEl>
                                          <p:spTgt spid="6"/>
                                        </p:tgtEl>
                                      </p:cBhvr>
                                    </p:animEffect>
                                    <p:anim calcmode="lin" valueType="num">
                                      <p:cBhvr>
                                        <p:cTn id="33" dur="1000" fill="hold"/>
                                        <p:tgtEl>
                                          <p:spTgt spid="6"/>
                                        </p:tgtEl>
                                        <p:attrNameLst>
                                          <p:attrName>ppt_x</p:attrName>
                                        </p:attrNameLst>
                                      </p:cBhvr>
                                      <p:tavLst>
                                        <p:tav tm="0">
                                          <p:val>
                                            <p:strVal val="#ppt_x"/>
                                          </p:val>
                                        </p:tav>
                                        <p:tav tm="100000">
                                          <p:val>
                                            <p:strVal val="#ppt_x"/>
                                          </p:val>
                                        </p:tav>
                                      </p:tavLst>
                                    </p:anim>
                                    <p:anim calcmode="lin" valueType="num">
                                      <p:cBhvr>
                                        <p:cTn id="3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42" presetClass="entr" presetSubtype="0" dur="1000" fill="hold" nodeType="clickEffect">
                                  <p:stCondLst>
                                    <p:cond delay="0"/>
                                  </p:stCondLst>
                                  <p:childTnLst>
                                    <p:set>
                                      <p:cBhvr>
                                        <p:cTn id="38" dur="1" fill="hold">
                                          <p:stCondLst>
                                            <p:cond delay="0"/>
                                          </p:stCondLst>
                                        </p:cTn>
                                        <p:tgtEl>
                                          <p:spTgt spid="7">
                                            <p:txEl>
                                              <p:pRg st="0" end="0"/>
                                            </p:txEl>
                                          </p:spTgt>
                                        </p:tgtEl>
                                        <p:attrNameLst>
                                          <p:attrName>style.visibility</p:attrName>
                                        </p:attrNameLst>
                                      </p:cBhvr>
                                      <p:to>
                                        <p:strVal val="visible"/>
                                      </p:to>
                                    </p:set>
                                    <p:animEffect transition="in" filter="fade">
                                      <p:cBhvr>
                                        <p:cTn id="39" dur="1000"/>
                                        <p:tgtEl>
                                          <p:spTgt spid="7">
                                            <p:txEl>
                                              <p:pRg st="0" end="0"/>
                                            </p:txEl>
                                          </p:spTgt>
                                        </p:tgtEl>
                                      </p:cBhvr>
                                    </p:animEffect>
                                    <p:anim calcmode="lin" valueType="num">
                                      <p:cBhvr>
                                        <p:cTn id="4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2" fill="hold" nodeType="clickPar">
                      <p:stCondLst>
                        <p:cond delay="indefinite"/>
                      </p:stCondLst>
                      <p:childTnLst>
                        <p:par>
                          <p:cTn id="43" fill="hold">
                            <p:stCondLst>
                              <p:cond delay="0"/>
                            </p:stCondLst>
                            <p:childTnLst>
                              <p:par>
                                <p:cTn id="44" presetID="42" presetClass="entr" presetSubtype="0" dur="1000" fill="hold" grpId="0" nodeType="click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1000"/>
                                        <p:tgtEl>
                                          <p:spTgt spid="10"/>
                                        </p:tgtEl>
                                      </p:cBhvr>
                                    </p:animEffect>
                                    <p:anim calcmode="lin" valueType="num">
                                      <p:cBhvr>
                                        <p:cTn id="47" dur="1000" fill="hold"/>
                                        <p:tgtEl>
                                          <p:spTgt spid="10"/>
                                        </p:tgtEl>
                                        <p:attrNameLst>
                                          <p:attrName>ppt_x</p:attrName>
                                        </p:attrNameLst>
                                      </p:cBhvr>
                                      <p:tavLst>
                                        <p:tav tm="0">
                                          <p:val>
                                            <p:strVal val="#ppt_x"/>
                                          </p:val>
                                        </p:tav>
                                        <p:tav tm="100000">
                                          <p:val>
                                            <p:strVal val="#ppt_x"/>
                                          </p:val>
                                        </p:tav>
                                      </p:tavLst>
                                    </p:anim>
                                    <p:anim calcmode="lin" valueType="num">
                                      <p:cBhvr>
                                        <p:cTn id="4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8" grpId="0"/>
      <p:bldP spid="9" grpId="0"/>
      <p:bldP spid="10"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199" y="1118586"/>
            <a:ext cx="11066755" cy="5058377"/>
          </a:xfrm>
        </p:spPr>
        <p:txBody>
          <a:bodyPr>
            <a:normAutofit/>
          </a:bodyPr>
          <a:lstStyle/>
          <a:p>
            <a:r>
              <a:rPr lang="zh-CN" altLang="en-US" b="0" i="0">
                <a:solidFill>
                  <a:srgbClr val="333333"/>
                </a:solidFill>
                <a:effectLst/>
                <a:latin typeface="黑体" panose="02010609060101010101" pitchFamily="49" charset="-122"/>
                <a:ea typeface="黑体" panose="02010609060101010101" pitchFamily="49" charset="-122"/>
              </a:rPr>
              <a:t>其后，诸侯共击楚，大破之，杀其将唐眜。时秦昭王与楚婚，欲</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与怀王</a:t>
            </a:r>
            <a:r>
              <a:rPr lang="zh-CN" altLang="en-US" b="0" i="0">
                <a:solidFill>
                  <a:srgbClr val="FF0000"/>
                </a:solidFill>
                <a:effectLst/>
                <a:latin typeface="黑体" panose="02010609060101010101" pitchFamily="49" charset="-122"/>
                <a:ea typeface="黑体" panose="02010609060101010101" pitchFamily="49" charset="-122"/>
              </a:rPr>
              <a:t>会</a:t>
            </a:r>
            <a:r>
              <a:rPr lang="zh-CN" altLang="en-US" b="0" i="0">
                <a:solidFill>
                  <a:srgbClr val="333333"/>
                </a:solidFill>
                <a:effectLst/>
                <a:latin typeface="黑体" panose="02010609060101010101" pitchFamily="49" charset="-122"/>
                <a:ea typeface="黑体" panose="02010609060101010101" pitchFamily="49" charset="-122"/>
              </a:rPr>
              <a:t>。怀王欲行，屈平曰：“秦，虎狼之国，不可信，不如毋</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行。”怀王稚子子兰劝王行：“奈何绝秦</a:t>
            </a:r>
            <a:r>
              <a:rPr lang="zh-CN" altLang="en-US" b="0" i="0">
                <a:solidFill>
                  <a:srgbClr val="FF0000"/>
                </a:solidFill>
                <a:effectLst/>
                <a:latin typeface="黑体" panose="02010609060101010101" pitchFamily="49" charset="-122"/>
                <a:ea typeface="黑体" panose="02010609060101010101" pitchFamily="49" charset="-122"/>
              </a:rPr>
              <a:t>欢</a:t>
            </a:r>
            <a:r>
              <a:rPr lang="zh-CN" altLang="en-US" b="0" i="0">
                <a:solidFill>
                  <a:srgbClr val="333333"/>
                </a:solidFill>
                <a:effectLst/>
                <a:latin typeface="黑体" panose="02010609060101010101" pitchFamily="49" charset="-122"/>
                <a:ea typeface="黑体" panose="02010609060101010101" pitchFamily="49" charset="-122"/>
              </a:rPr>
              <a:t>！”怀王</a:t>
            </a:r>
            <a:r>
              <a:rPr lang="zh-CN" altLang="en-US" b="0" i="0">
                <a:solidFill>
                  <a:srgbClr val="FF0000"/>
                </a:solidFill>
                <a:effectLst/>
                <a:latin typeface="黑体" panose="02010609060101010101" pitchFamily="49" charset="-122"/>
                <a:ea typeface="黑体" panose="02010609060101010101" pitchFamily="49" charset="-122"/>
              </a:rPr>
              <a:t>卒</a:t>
            </a:r>
            <a:r>
              <a:rPr lang="zh-CN" altLang="en-US" b="0" i="0">
                <a:solidFill>
                  <a:srgbClr val="333333"/>
                </a:solidFill>
                <a:effectLst/>
                <a:latin typeface="黑体" panose="02010609060101010101" pitchFamily="49" charset="-122"/>
                <a:ea typeface="黑体" panose="02010609060101010101" pitchFamily="49" charset="-122"/>
              </a:rPr>
              <a:t>行。入武关，</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秦伏兵</a:t>
            </a:r>
            <a:r>
              <a:rPr lang="zh-CN" altLang="en-US" b="0" i="0">
                <a:solidFill>
                  <a:srgbClr val="FF0000"/>
                </a:solidFill>
                <a:effectLst/>
                <a:latin typeface="黑体" panose="02010609060101010101" pitchFamily="49" charset="-122"/>
                <a:ea typeface="黑体" panose="02010609060101010101" pitchFamily="49" charset="-122"/>
              </a:rPr>
              <a:t>绝</a:t>
            </a:r>
            <a:r>
              <a:rPr lang="zh-CN" altLang="en-US" b="0" i="0">
                <a:solidFill>
                  <a:srgbClr val="333333"/>
                </a:solidFill>
                <a:effectLst/>
                <a:latin typeface="黑体" panose="02010609060101010101" pitchFamily="49" charset="-122"/>
                <a:ea typeface="黑体" panose="02010609060101010101" pitchFamily="49" charset="-122"/>
              </a:rPr>
              <a:t>其后，</a:t>
            </a:r>
            <a:r>
              <a:rPr lang="zh-CN" altLang="en-US" b="0" i="0">
                <a:solidFill>
                  <a:srgbClr val="FF0000"/>
                </a:solidFill>
                <a:effectLst/>
                <a:latin typeface="黑体" panose="02010609060101010101" pitchFamily="49" charset="-122"/>
                <a:ea typeface="黑体" panose="02010609060101010101" pitchFamily="49" charset="-122"/>
              </a:rPr>
              <a:t>因</a:t>
            </a:r>
            <a:r>
              <a:rPr lang="zh-CN" altLang="en-US" b="0" i="0">
                <a:solidFill>
                  <a:srgbClr val="333333"/>
                </a:solidFill>
                <a:effectLst/>
                <a:latin typeface="黑体" panose="02010609060101010101" pitchFamily="49" charset="-122"/>
                <a:ea typeface="黑体" panose="02010609060101010101" pitchFamily="49" charset="-122"/>
              </a:rPr>
              <a:t>留怀王，以求割地。怀王怒，不听。亡走赵，</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赵不</a:t>
            </a:r>
            <a:r>
              <a:rPr lang="zh-CN" altLang="en-US" b="0" i="0">
                <a:solidFill>
                  <a:srgbClr val="FF0000"/>
                </a:solidFill>
                <a:effectLst/>
                <a:latin typeface="黑体" panose="02010609060101010101" pitchFamily="49" charset="-122"/>
                <a:ea typeface="黑体" panose="02010609060101010101" pitchFamily="49" charset="-122"/>
              </a:rPr>
              <a:t>内</a:t>
            </a:r>
            <a:r>
              <a:rPr lang="zh-CN" altLang="en-US" b="0" i="0">
                <a:solidFill>
                  <a:srgbClr val="333333"/>
                </a:solidFill>
                <a:effectLst/>
                <a:latin typeface="黑体" panose="02010609060101010101" pitchFamily="49" charset="-122"/>
                <a:ea typeface="黑体" panose="02010609060101010101" pitchFamily="49" charset="-122"/>
              </a:rPr>
              <a:t>。复之秦，</a:t>
            </a:r>
            <a:r>
              <a:rPr lang="zh-CN" altLang="en-US" b="0" i="0">
                <a:solidFill>
                  <a:srgbClr val="FF0000"/>
                </a:solidFill>
                <a:effectLst/>
                <a:latin typeface="黑体" panose="02010609060101010101" pitchFamily="49" charset="-122"/>
                <a:ea typeface="黑体" panose="02010609060101010101" pitchFamily="49" charset="-122"/>
              </a:rPr>
              <a:t>竟</a:t>
            </a:r>
            <a:r>
              <a:rPr lang="zh-CN" altLang="en-US" b="0" i="0">
                <a:solidFill>
                  <a:srgbClr val="333333"/>
                </a:solidFill>
                <a:effectLst/>
                <a:latin typeface="黑体" panose="02010609060101010101" pitchFamily="49" charset="-122"/>
                <a:ea typeface="黑体" panose="02010609060101010101" pitchFamily="49" charset="-122"/>
              </a:rPr>
              <a:t>死于秦而归葬。</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1899821" y="1740023"/>
            <a:ext cx="1136342" cy="4438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会面</a:t>
            </a:r>
            <a:endParaRPr lang="zh-CN" altLang="en-US" sz="2800" b="1"/>
          </a:p>
        </p:txBody>
      </p:sp>
      <p:sp>
        <p:nvSpPr>
          <p:cNvPr id="5" name="矩形: 圆角 4"/>
          <p:cNvSpPr/>
          <p:nvPr/>
        </p:nvSpPr>
        <p:spPr>
          <a:xfrm>
            <a:off x="6525088" y="2725445"/>
            <a:ext cx="2077374" cy="4793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友好、交好</a:t>
            </a:r>
            <a:endParaRPr lang="zh-CN" altLang="en-US" sz="2800" b="1"/>
          </a:p>
        </p:txBody>
      </p:sp>
      <p:sp>
        <p:nvSpPr>
          <p:cNvPr id="6" name="矩形: 圆角 5"/>
          <p:cNvSpPr/>
          <p:nvPr/>
        </p:nvSpPr>
        <p:spPr>
          <a:xfrm>
            <a:off x="1473692" y="3684233"/>
            <a:ext cx="2032987" cy="5592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截断、断绝</a:t>
            </a:r>
            <a:endParaRPr lang="zh-CN" altLang="en-US" sz="2800" b="1"/>
          </a:p>
        </p:txBody>
      </p:sp>
      <p:sp>
        <p:nvSpPr>
          <p:cNvPr id="7" name="矩形: 圆角 6"/>
          <p:cNvSpPr/>
          <p:nvPr/>
        </p:nvSpPr>
        <p:spPr>
          <a:xfrm>
            <a:off x="3639845" y="3684233"/>
            <a:ext cx="1065320" cy="5592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于是</a:t>
            </a:r>
            <a:endParaRPr lang="zh-CN" altLang="en-US" sz="2800" b="1"/>
          </a:p>
        </p:txBody>
      </p:sp>
      <p:sp>
        <p:nvSpPr>
          <p:cNvPr id="8" name="矩形: 圆角 7"/>
          <p:cNvSpPr/>
          <p:nvPr/>
        </p:nvSpPr>
        <p:spPr>
          <a:xfrm>
            <a:off x="1091954" y="4749554"/>
            <a:ext cx="1722268" cy="4438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纳，接纳</a:t>
            </a:r>
            <a:endParaRPr lang="zh-CN" altLang="en-US" sz="2800" b="1"/>
          </a:p>
        </p:txBody>
      </p:sp>
      <p:sp>
        <p:nvSpPr>
          <p:cNvPr id="9" name="矩形: 圆角 8"/>
          <p:cNvSpPr/>
          <p:nvPr/>
        </p:nvSpPr>
        <p:spPr>
          <a:xfrm>
            <a:off x="9072980" y="2725445"/>
            <a:ext cx="1020932" cy="4793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终究</a:t>
            </a:r>
            <a:endParaRPr lang="zh-CN" altLang="en-US" sz="2800" b="1"/>
          </a:p>
        </p:txBody>
      </p:sp>
      <p:sp>
        <p:nvSpPr>
          <p:cNvPr id="10" name="矩形: 圆角 9"/>
          <p:cNvSpPr/>
          <p:nvPr/>
        </p:nvSpPr>
        <p:spPr>
          <a:xfrm>
            <a:off x="3994952" y="4749553"/>
            <a:ext cx="1065320" cy="4438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最终</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 calcmode="lin" valueType="num">
                                      <p:cBhvr additive="base">
                                        <p:cTn id="2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 calcmode="lin" valueType="num">
                                      <p:cBhvr additive="base">
                                        <p:cTn id="3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 calcmode="lin" valueType="num">
                                      <p:cBhvr additive="base">
                                        <p:cTn id="39" dur="500" fill="hold"/>
                                        <p:tgtEl>
                                          <p:spTgt spid="8"/>
                                        </p:tgtEl>
                                        <p:attrNameLst>
                                          <p:attrName>ppt_x</p:attrName>
                                        </p:attrNameLst>
                                      </p:cBhvr>
                                      <p:tavLst>
                                        <p:tav tm="0">
                                          <p:val>
                                            <p:strVal val="#ppt_x"/>
                                          </p:val>
                                        </p:tav>
                                        <p:tav tm="100000">
                                          <p:val>
                                            <p:strVal val="#ppt_x"/>
                                          </p:val>
                                        </p:tav>
                                      </p:tavLst>
                                    </p:anim>
                                    <p:anim calcmode="lin" valueType="num">
                                      <p:cBhvr additive="base">
                                        <p:cTn id="4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 calcmode="lin" valueType="num">
                                      <p:cBhvr additive="base">
                                        <p:cTn id="45" dur="500" fill="hold"/>
                                        <p:tgtEl>
                                          <p:spTgt spid="10"/>
                                        </p:tgtEl>
                                        <p:attrNameLst>
                                          <p:attrName>ppt_x</p:attrName>
                                        </p:attrNameLst>
                                      </p:cBhvr>
                                      <p:tavLst>
                                        <p:tav tm="0">
                                          <p:val>
                                            <p:strVal val="#ppt_x"/>
                                          </p:val>
                                        </p:tav>
                                        <p:tav tm="100000">
                                          <p:val>
                                            <p:strVal val="#ppt_x"/>
                                          </p:val>
                                        </p:tav>
                                      </p:tavLst>
                                    </p:anim>
                                    <p:anim calcmode="lin" valueType="num">
                                      <p:cBhvr additive="base">
                                        <p:cTn id="4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0"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154097"/>
            <a:ext cx="10515600" cy="5022866"/>
          </a:xfrm>
        </p:spPr>
        <p:txBody>
          <a:bodyPr/>
          <a:lstStyle/>
          <a:p>
            <a:r>
              <a:rPr lang="zh-CN" altLang="en-US" b="0" i="0">
                <a:solidFill>
                  <a:srgbClr val="333333"/>
                </a:solidFill>
                <a:effectLst/>
                <a:latin typeface="黑体" panose="02010609060101010101" pitchFamily="49" charset="-122"/>
                <a:ea typeface="黑体" panose="02010609060101010101" pitchFamily="49" charset="-122"/>
              </a:rPr>
              <a:t>长子顷襄王立，以其弟子兰为令尹。楚人</a:t>
            </a:r>
            <a:r>
              <a:rPr lang="zh-CN" altLang="en-US" b="0" i="0">
                <a:solidFill>
                  <a:srgbClr val="00B050"/>
                </a:solidFill>
                <a:effectLst/>
                <a:latin typeface="黑体" panose="02010609060101010101" pitchFamily="49" charset="-122"/>
                <a:ea typeface="黑体" panose="02010609060101010101" pitchFamily="49" charset="-122"/>
              </a:rPr>
              <a:t>既</a:t>
            </a:r>
            <a:r>
              <a:rPr lang="zh-CN" altLang="en-US" b="0" i="0">
                <a:solidFill>
                  <a:srgbClr val="FF0000"/>
                </a:solidFill>
                <a:effectLst/>
                <a:latin typeface="黑体" panose="02010609060101010101" pitchFamily="49" charset="-122"/>
                <a:ea typeface="黑体" panose="02010609060101010101" pitchFamily="49" charset="-122"/>
              </a:rPr>
              <a:t>咎</a:t>
            </a:r>
            <a:r>
              <a:rPr lang="zh-CN" altLang="en-US" b="0" i="0">
                <a:solidFill>
                  <a:srgbClr val="333333"/>
                </a:solidFill>
                <a:effectLst/>
                <a:latin typeface="黑体" panose="02010609060101010101" pitchFamily="49" charset="-122"/>
                <a:ea typeface="黑体" panose="02010609060101010101" pitchFamily="49" charset="-122"/>
              </a:rPr>
              <a:t>子兰以劝怀王入秦</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而不反也。屈平既</a:t>
            </a:r>
            <a:r>
              <a:rPr lang="zh-CN" altLang="en-US" b="0" i="0">
                <a:solidFill>
                  <a:srgbClr val="FF0000"/>
                </a:solidFill>
                <a:effectLst/>
                <a:latin typeface="黑体" panose="02010609060101010101" pitchFamily="49" charset="-122"/>
                <a:ea typeface="黑体" panose="02010609060101010101" pitchFamily="49" charset="-122"/>
              </a:rPr>
              <a:t>嫉</a:t>
            </a:r>
            <a:r>
              <a:rPr lang="zh-CN" altLang="en-US" b="0" i="0">
                <a:solidFill>
                  <a:srgbClr val="333333"/>
                </a:solidFill>
                <a:effectLst/>
                <a:latin typeface="黑体" panose="02010609060101010101" pitchFamily="49" charset="-122"/>
                <a:ea typeface="黑体" panose="02010609060101010101" pitchFamily="49" charset="-122"/>
              </a:rPr>
              <a:t>之，虽放流，眷顾楚国，系心怀王，不忘欲</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反。冀幸君之一悟，俗之一改也。其</a:t>
            </a:r>
            <a:r>
              <a:rPr lang="zh-CN" altLang="en-US" b="0" i="0">
                <a:solidFill>
                  <a:srgbClr val="FF0000"/>
                </a:solidFill>
                <a:effectLst/>
                <a:latin typeface="黑体" panose="02010609060101010101" pitchFamily="49" charset="-122"/>
                <a:ea typeface="黑体" panose="02010609060101010101" pitchFamily="49" charset="-122"/>
              </a:rPr>
              <a:t>存</a:t>
            </a:r>
            <a:r>
              <a:rPr lang="zh-CN" altLang="en-US" b="0" i="0">
                <a:solidFill>
                  <a:srgbClr val="333333"/>
                </a:solidFill>
                <a:effectLst/>
                <a:latin typeface="黑体" panose="02010609060101010101" pitchFamily="49" charset="-122"/>
                <a:ea typeface="黑体" panose="02010609060101010101" pitchFamily="49" charset="-122"/>
              </a:rPr>
              <a:t>君兴国，而欲</a:t>
            </a:r>
            <a:r>
              <a:rPr lang="zh-CN" altLang="en-US" b="0" i="0">
                <a:solidFill>
                  <a:srgbClr val="FF0000"/>
                </a:solidFill>
                <a:effectLst/>
                <a:latin typeface="黑体" panose="02010609060101010101" pitchFamily="49" charset="-122"/>
                <a:ea typeface="黑体" panose="02010609060101010101" pitchFamily="49" charset="-122"/>
              </a:rPr>
              <a:t>反覆</a:t>
            </a:r>
            <a:r>
              <a:rPr lang="zh-CN" altLang="en-US" b="0" i="0">
                <a:solidFill>
                  <a:srgbClr val="333333"/>
                </a:solidFill>
                <a:effectLst/>
                <a:latin typeface="黑体" panose="02010609060101010101" pitchFamily="49" charset="-122"/>
                <a:ea typeface="黑体" panose="02010609060101010101" pitchFamily="49" charset="-122"/>
              </a:rPr>
              <a:t>之，一</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篇之中，</a:t>
            </a:r>
            <a:r>
              <a:rPr lang="zh-CN" altLang="en-US" b="0" i="0">
                <a:solidFill>
                  <a:srgbClr val="FF0000"/>
                </a:solidFill>
                <a:effectLst/>
                <a:latin typeface="黑体" panose="02010609060101010101" pitchFamily="49" charset="-122"/>
                <a:ea typeface="黑体" panose="02010609060101010101" pitchFamily="49" charset="-122"/>
              </a:rPr>
              <a:t>三致志</a:t>
            </a:r>
            <a:r>
              <a:rPr lang="zh-CN" altLang="en-US" b="0" i="0">
                <a:solidFill>
                  <a:srgbClr val="333333"/>
                </a:solidFill>
                <a:effectLst/>
                <a:latin typeface="黑体" panose="02010609060101010101" pitchFamily="49" charset="-122"/>
                <a:ea typeface="黑体" panose="02010609060101010101" pitchFamily="49" charset="-122"/>
              </a:rPr>
              <a:t>焉。然终无可奈何，故不可以反。卒以此见怀王</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之终不悟也。</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7910004" y="621437"/>
            <a:ext cx="1180730" cy="53266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责怪</a:t>
            </a:r>
            <a:endParaRPr lang="zh-CN" altLang="en-US" sz="2800" b="1"/>
          </a:p>
        </p:txBody>
      </p:sp>
      <p:sp>
        <p:nvSpPr>
          <p:cNvPr id="5" name="矩形: 圆角 4"/>
          <p:cNvSpPr/>
          <p:nvPr/>
        </p:nvSpPr>
        <p:spPr>
          <a:xfrm>
            <a:off x="3684234" y="1775534"/>
            <a:ext cx="1083076" cy="4083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记恨</a:t>
            </a:r>
            <a:endParaRPr lang="zh-CN" altLang="en-US" sz="2800" b="1"/>
          </a:p>
        </p:txBody>
      </p:sp>
      <p:sp>
        <p:nvSpPr>
          <p:cNvPr id="6" name="矩形: 圆角 5"/>
          <p:cNvSpPr/>
          <p:nvPr/>
        </p:nvSpPr>
        <p:spPr>
          <a:xfrm>
            <a:off x="6924583" y="621438"/>
            <a:ext cx="985421" cy="532660"/>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随即</a:t>
            </a:r>
            <a:endParaRPr lang="zh-CN" altLang="en-US" sz="2800" b="1"/>
          </a:p>
        </p:txBody>
      </p:sp>
      <p:sp>
        <p:nvSpPr>
          <p:cNvPr id="7" name="矩形: 圆角 6"/>
          <p:cNvSpPr/>
          <p:nvPr/>
        </p:nvSpPr>
        <p:spPr>
          <a:xfrm>
            <a:off x="6604987" y="2707690"/>
            <a:ext cx="985422" cy="5326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思念</a:t>
            </a:r>
            <a:endParaRPr lang="zh-CN" altLang="en-US" sz="2800" b="1"/>
          </a:p>
        </p:txBody>
      </p:sp>
      <p:sp>
        <p:nvSpPr>
          <p:cNvPr id="8" name="矩形: 圆角 7"/>
          <p:cNvSpPr/>
          <p:nvPr/>
        </p:nvSpPr>
        <p:spPr>
          <a:xfrm>
            <a:off x="9250532" y="2707691"/>
            <a:ext cx="985422" cy="5326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回归</a:t>
            </a:r>
            <a:endParaRPr lang="zh-CN" altLang="en-US" sz="2800" b="1"/>
          </a:p>
        </p:txBody>
      </p:sp>
      <p:sp>
        <p:nvSpPr>
          <p:cNvPr id="9" name="矩形: 圆角 8"/>
          <p:cNvSpPr/>
          <p:nvPr/>
        </p:nvSpPr>
        <p:spPr>
          <a:xfrm>
            <a:off x="2157274" y="3799643"/>
            <a:ext cx="2467992" cy="4261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再三表达意愿</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42" presetClass="entr" presetSubtype="0" dur="100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fade">
                                      <p:cBhvr>
                                        <p:cTn id="26" dur="1000"/>
                                        <p:tgtEl>
                                          <p:spTgt spid="7">
                                            <p:txEl>
                                              <p:pRg st="0" end="0"/>
                                            </p:txEl>
                                          </p:spTgt>
                                        </p:tgtEl>
                                      </p:cBhvr>
                                    </p:animEffect>
                                    <p:anim calcmode="lin" valueType="num">
                                      <p:cBhvr>
                                        <p:cTn id="27"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42" presetClass="entr" presetSubtype="0" dur="1000" fill="hold" nodeType="clickEffect">
                                  <p:stCondLst>
                                    <p:cond delay="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1000"/>
                                        <p:tgtEl>
                                          <p:spTgt spid="8">
                                            <p:txEl>
                                              <p:pRg st="0" end="0"/>
                                            </p:txEl>
                                          </p:spTgt>
                                        </p:tgtEl>
                                      </p:cBhvr>
                                    </p:animEffect>
                                    <p:anim calcmode="lin" valueType="num">
                                      <p:cBhvr>
                                        <p:cTn id="34"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p:stCondLst>
                              <p:cond delay="0"/>
                            </p:stCondLst>
                            <p:childTnLst>
                              <p:par>
                                <p:cTn id="38" presetID="2" presetClass="entr" presetSubtype="4" dur="500" fill="hold" nodeType="clickEffect">
                                  <p:stCondLst>
                                    <p:cond delay="0"/>
                                  </p:stCondLst>
                                  <p:childTnLst>
                                    <p:set>
                                      <p:cBhvr>
                                        <p:cTn id="39" dur="1" fill="hold">
                                          <p:stCondLst>
                                            <p:cond delay="0"/>
                                          </p:stCondLst>
                                        </p:cTn>
                                        <p:tgtEl>
                                          <p:spTgt spid="9">
                                            <p:txEl>
                                              <p:pRg st="0" end="0"/>
                                            </p:txEl>
                                          </p:spTgt>
                                        </p:tgtEl>
                                        <p:attrNameLst>
                                          <p:attrName>style.visibility</p:attrName>
                                        </p:attrNameLst>
                                      </p:cBhvr>
                                      <p:to>
                                        <p:strVal val="visible"/>
                                      </p:to>
                                    </p:set>
                                    <p:anim calcmode="lin" valueType="num">
                                      <p:cBhvr additive="base">
                                        <p:cTn id="40"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056443"/>
            <a:ext cx="10515600" cy="5129398"/>
          </a:xfrm>
        </p:spPr>
        <p:txBody>
          <a:bodyPr/>
          <a:lstStyle/>
          <a:p>
            <a:r>
              <a:rPr lang="zh-CN" altLang="en-US" b="0" i="0">
                <a:solidFill>
                  <a:srgbClr val="333333"/>
                </a:solidFill>
                <a:effectLst/>
                <a:latin typeface="黑体" panose="02010609060101010101" pitchFamily="49" charset="-122"/>
                <a:ea typeface="黑体" panose="02010609060101010101" pitchFamily="49" charset="-122"/>
              </a:rPr>
              <a:t>人君</a:t>
            </a:r>
            <a:r>
              <a:rPr lang="zh-CN" altLang="en-US" b="0" i="0">
                <a:solidFill>
                  <a:srgbClr val="FF0000"/>
                </a:solidFill>
                <a:effectLst/>
                <a:latin typeface="黑体" panose="02010609060101010101" pitchFamily="49" charset="-122"/>
                <a:ea typeface="黑体" panose="02010609060101010101" pitchFamily="49" charset="-122"/>
              </a:rPr>
              <a:t>无</a:t>
            </a:r>
            <a:r>
              <a:rPr lang="zh-CN" altLang="en-US" b="0" i="0">
                <a:solidFill>
                  <a:srgbClr val="333333"/>
                </a:solidFill>
                <a:effectLst/>
                <a:latin typeface="黑体" panose="02010609060101010101" pitchFamily="49" charset="-122"/>
                <a:ea typeface="黑体" panose="02010609060101010101" pitchFamily="49" charset="-122"/>
              </a:rPr>
              <a:t>愚智贤不肖，莫不欲求忠以</a:t>
            </a:r>
            <a:r>
              <a:rPr lang="zh-CN" altLang="en-US" b="0" i="0">
                <a:solidFill>
                  <a:srgbClr val="FF0000"/>
                </a:solidFill>
                <a:effectLst/>
                <a:latin typeface="黑体" panose="02010609060101010101" pitchFamily="49" charset="-122"/>
                <a:ea typeface="黑体" panose="02010609060101010101" pitchFamily="49" charset="-122"/>
              </a:rPr>
              <a:t>自为</a:t>
            </a:r>
            <a:r>
              <a:rPr lang="zh-CN" altLang="en-US" b="0" i="0">
                <a:solidFill>
                  <a:srgbClr val="333333"/>
                </a:solidFill>
                <a:effectLst/>
                <a:latin typeface="黑体" panose="02010609060101010101" pitchFamily="49" charset="-122"/>
                <a:ea typeface="黑体" panose="02010609060101010101" pitchFamily="49" charset="-122"/>
              </a:rPr>
              <a:t>，举贤以自佐。然亡国破</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家</a:t>
            </a:r>
            <a:r>
              <a:rPr lang="zh-CN" altLang="en-US" b="0" i="0">
                <a:solidFill>
                  <a:srgbClr val="FF0000"/>
                </a:solidFill>
                <a:effectLst/>
                <a:latin typeface="黑体" panose="02010609060101010101" pitchFamily="49" charset="-122"/>
                <a:ea typeface="黑体" panose="02010609060101010101" pitchFamily="49" charset="-122"/>
              </a:rPr>
              <a:t>相随属</a:t>
            </a:r>
            <a:r>
              <a:rPr lang="zh-CN" altLang="en-US" b="0" i="0">
                <a:solidFill>
                  <a:srgbClr val="333333"/>
                </a:solidFill>
                <a:effectLst/>
                <a:latin typeface="黑体" panose="02010609060101010101" pitchFamily="49" charset="-122"/>
                <a:ea typeface="黑体" panose="02010609060101010101" pitchFamily="49" charset="-122"/>
              </a:rPr>
              <a:t>，而圣君</a:t>
            </a:r>
            <a:r>
              <a:rPr lang="zh-CN" altLang="en-US" b="0" i="0">
                <a:solidFill>
                  <a:srgbClr val="FF0000"/>
                </a:solidFill>
                <a:effectLst/>
                <a:latin typeface="黑体" panose="02010609060101010101" pitchFamily="49" charset="-122"/>
                <a:ea typeface="黑体" panose="02010609060101010101" pitchFamily="49" charset="-122"/>
              </a:rPr>
              <a:t>治国</a:t>
            </a:r>
            <a:r>
              <a:rPr lang="zh-CN" altLang="en-US" b="0" i="0">
                <a:solidFill>
                  <a:srgbClr val="333333"/>
                </a:solidFill>
                <a:effectLst/>
                <a:latin typeface="黑体" panose="02010609060101010101" pitchFamily="49" charset="-122"/>
                <a:ea typeface="黑体" panose="02010609060101010101" pitchFamily="49" charset="-122"/>
              </a:rPr>
              <a:t>累世而不见者，其所谓忠者不忠，而所谓</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贤者不贤也。怀王以不知忠臣之分，故内惑于郑袖，外欺于张仪，</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疏屈平而信上官大夫、令尹子兰，兵挫地削，亡其</a:t>
            </a:r>
            <a:r>
              <a:rPr lang="zh-CN" altLang="en-US" b="0" i="0">
                <a:solidFill>
                  <a:srgbClr val="FF0000"/>
                </a:solidFill>
                <a:effectLst/>
                <a:latin typeface="黑体" panose="02010609060101010101" pitchFamily="49" charset="-122"/>
                <a:ea typeface="黑体" panose="02010609060101010101" pitchFamily="49" charset="-122"/>
              </a:rPr>
              <a:t>六郡</a:t>
            </a:r>
            <a:r>
              <a:rPr lang="zh-CN" altLang="en-US" b="0" i="0">
                <a:solidFill>
                  <a:srgbClr val="333333"/>
                </a:solidFill>
                <a:effectLst/>
                <a:latin typeface="黑体" panose="02010609060101010101" pitchFamily="49" charset="-122"/>
                <a:ea typeface="黑体" panose="02010609060101010101" pitchFamily="49" charset="-122"/>
              </a:rPr>
              <a:t>，身客死</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于秦，为天下笑，此不知人之祸也</a:t>
            </a:r>
            <a:r>
              <a:rPr lang="en-US" altLang="zh-CN" b="0" i="0">
                <a:solidFill>
                  <a:srgbClr val="333333"/>
                </a:solidFill>
                <a:effectLst/>
                <a:latin typeface="黑体" panose="02010609060101010101" pitchFamily="49" charset="-122"/>
                <a:ea typeface="黑体" panose="02010609060101010101" pitchFamily="49" charset="-122"/>
              </a:rPr>
              <a:t>……</a:t>
            </a:r>
            <a:r>
              <a:rPr lang="zh-CN" altLang="en-US" b="0" i="0">
                <a:solidFill>
                  <a:srgbClr val="333333"/>
                </a:solidFill>
                <a:effectLst/>
                <a:latin typeface="黑体" panose="02010609060101010101" pitchFamily="49" charset="-122"/>
                <a:ea typeface="黑体" panose="02010609060101010101" pitchFamily="49" charset="-122"/>
              </a:rPr>
              <a:t>。</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6096000" y="672159"/>
            <a:ext cx="1671961" cy="4641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帮助自己</a:t>
            </a:r>
            <a:endParaRPr lang="zh-CN" altLang="en-US" sz="2800" b="1"/>
          </a:p>
        </p:txBody>
      </p:sp>
      <p:sp>
        <p:nvSpPr>
          <p:cNvPr id="5" name="矩形: 圆角 4"/>
          <p:cNvSpPr/>
          <p:nvPr/>
        </p:nvSpPr>
        <p:spPr>
          <a:xfrm>
            <a:off x="1127464" y="1677880"/>
            <a:ext cx="1686757" cy="43500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接连出现</a:t>
            </a:r>
            <a:endParaRPr lang="zh-CN" altLang="en-US" sz="2800" b="1"/>
          </a:p>
        </p:txBody>
      </p:sp>
      <p:sp>
        <p:nvSpPr>
          <p:cNvPr id="6" name="矩形: 圆角 5"/>
          <p:cNvSpPr/>
          <p:nvPr/>
        </p:nvSpPr>
        <p:spPr>
          <a:xfrm>
            <a:off x="3027284" y="1571348"/>
            <a:ext cx="2840856" cy="5415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安定太平的国家</a:t>
            </a:r>
            <a:endParaRPr lang="zh-CN" altLang="en-US" sz="2800" b="1"/>
          </a:p>
        </p:txBody>
      </p:sp>
      <p:sp>
        <p:nvSpPr>
          <p:cNvPr id="7" name="矩形: 圆角 6"/>
          <p:cNvSpPr/>
          <p:nvPr/>
        </p:nvSpPr>
        <p:spPr>
          <a:xfrm>
            <a:off x="1606858" y="592260"/>
            <a:ext cx="1100832" cy="4641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无论</a:t>
            </a:r>
            <a:endParaRPr lang="zh-CN" altLang="en-US" sz="2800" b="1"/>
          </a:p>
        </p:txBody>
      </p:sp>
      <p:sp>
        <p:nvSpPr>
          <p:cNvPr id="8" name="矩形: 圆角 7"/>
          <p:cNvSpPr/>
          <p:nvPr/>
        </p:nvSpPr>
        <p:spPr>
          <a:xfrm>
            <a:off x="8469297" y="3764132"/>
            <a:ext cx="1704513" cy="3817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汉中一带</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42" presetClass="entr" presetSubtype="0" dur="1000"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Effect transition="in" filter="fade">
                                      <p:cBhvr>
                                        <p:cTn id="25" dur="1000"/>
                                        <p:tgtEl>
                                          <p:spTgt spid="6">
                                            <p:txEl>
                                              <p:pRg st="0" end="0"/>
                                            </p:txEl>
                                          </p:spTgt>
                                        </p:tgtEl>
                                      </p:cBhvr>
                                    </p:animEffect>
                                    <p:anim calcmode="lin" valueType="num">
                                      <p:cBhvr>
                                        <p:cTn id="2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42" presetClass="entr" presetSubtype="0" dur="100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1000"/>
                                        <p:tgtEl>
                                          <p:spTgt spid="8">
                                            <p:txEl>
                                              <p:pRg st="0" end="0"/>
                                            </p:txEl>
                                          </p:spTgt>
                                        </p:tgtEl>
                                      </p:cBhvr>
                                    </p:animEffect>
                                    <p:anim calcmode="lin" valueType="num">
                                      <p:cBhvr>
                                        <p:cTn id="33"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838200" y="1118586"/>
            <a:ext cx="10515600" cy="5058377"/>
          </a:xfrm>
        </p:spPr>
        <p:txBody>
          <a:bodyPr/>
          <a:lstStyle/>
          <a:p>
            <a:r>
              <a:rPr lang="zh-CN" altLang="en-US" b="0" i="0">
                <a:solidFill>
                  <a:srgbClr val="333333"/>
                </a:solidFill>
                <a:effectLst/>
                <a:latin typeface="黑体" panose="02010609060101010101" pitchFamily="49" charset="-122"/>
                <a:ea typeface="黑体" panose="02010609060101010101" pitchFamily="49" charset="-122"/>
              </a:rPr>
              <a:t>令尹子兰闻之，大怒。卒使上官大夫</a:t>
            </a:r>
            <a:r>
              <a:rPr lang="zh-CN" altLang="en-US" b="0" i="0">
                <a:solidFill>
                  <a:srgbClr val="FF0000"/>
                </a:solidFill>
                <a:effectLst/>
                <a:latin typeface="黑体" panose="02010609060101010101" pitchFamily="49" charset="-122"/>
                <a:ea typeface="黑体" panose="02010609060101010101" pitchFamily="49" charset="-122"/>
              </a:rPr>
              <a:t>短</a:t>
            </a:r>
            <a:r>
              <a:rPr lang="zh-CN" altLang="en-US" b="0" i="0">
                <a:solidFill>
                  <a:srgbClr val="333333"/>
                </a:solidFill>
                <a:effectLst/>
                <a:latin typeface="黑体" panose="02010609060101010101" pitchFamily="49" charset="-122"/>
                <a:ea typeface="黑体" panose="02010609060101010101" pitchFamily="49" charset="-122"/>
              </a:rPr>
              <a:t>屈</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原于顷襄王。顷襄王怒而</a:t>
            </a:r>
            <a:r>
              <a:rPr lang="zh-CN" altLang="en-US" b="0" i="0">
                <a:solidFill>
                  <a:srgbClr val="FF0000"/>
                </a:solidFill>
                <a:effectLst/>
                <a:latin typeface="黑体" panose="02010609060101010101" pitchFamily="49" charset="-122"/>
                <a:ea typeface="黑体" panose="02010609060101010101" pitchFamily="49" charset="-122"/>
              </a:rPr>
              <a:t>迁</a:t>
            </a:r>
            <a:r>
              <a:rPr lang="zh-CN" altLang="en-US" b="0" i="0">
                <a:solidFill>
                  <a:srgbClr val="333333"/>
                </a:solidFill>
                <a:effectLst/>
                <a:latin typeface="黑体" panose="02010609060101010101" pitchFamily="49" charset="-122"/>
                <a:ea typeface="黑体" panose="02010609060101010101" pitchFamily="49" charset="-122"/>
              </a:rPr>
              <a:t>之。屈原至于江滨，</a:t>
            </a:r>
            <a:r>
              <a:rPr lang="zh-CN" altLang="en-US" b="0" i="0">
                <a:solidFill>
                  <a:srgbClr val="FF0000"/>
                </a:solidFill>
                <a:effectLst/>
                <a:latin typeface="黑体" panose="02010609060101010101" pitchFamily="49" charset="-122"/>
                <a:ea typeface="黑体" panose="02010609060101010101" pitchFamily="49" charset="-122"/>
              </a:rPr>
              <a:t>被</a:t>
            </a:r>
            <a:r>
              <a:rPr lang="zh-CN" altLang="en-US" b="0" i="0">
                <a:solidFill>
                  <a:srgbClr val="333333"/>
                </a:solidFill>
                <a:effectLst/>
                <a:latin typeface="黑体" panose="02010609060101010101" pitchFamily="49" charset="-122"/>
                <a:ea typeface="黑体" panose="02010609060101010101" pitchFamily="49" charset="-122"/>
              </a:rPr>
              <a:t>发行吟泽畔，</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颜色憔悴，</a:t>
            </a:r>
            <a:r>
              <a:rPr lang="zh-CN" altLang="en-US" b="0" i="0">
                <a:solidFill>
                  <a:srgbClr val="FF0000"/>
                </a:solidFill>
                <a:effectLst/>
                <a:latin typeface="黑体" panose="02010609060101010101" pitchFamily="49" charset="-122"/>
                <a:ea typeface="黑体" panose="02010609060101010101" pitchFamily="49" charset="-122"/>
              </a:rPr>
              <a:t>形容</a:t>
            </a:r>
            <a:r>
              <a:rPr lang="zh-CN" altLang="en-US" b="0" i="0">
                <a:solidFill>
                  <a:srgbClr val="333333"/>
                </a:solidFill>
                <a:effectLst/>
                <a:latin typeface="黑体" panose="02010609060101010101" pitchFamily="49" charset="-122"/>
                <a:ea typeface="黑体" panose="02010609060101010101" pitchFamily="49" charset="-122"/>
              </a:rPr>
              <a:t>枯槁。</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6667130" y="577049"/>
            <a:ext cx="994299" cy="541537"/>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诋毁</a:t>
            </a:r>
            <a:endParaRPr lang="zh-CN" altLang="en-US" sz="2800" b="1"/>
          </a:p>
        </p:txBody>
      </p:sp>
      <p:sp>
        <p:nvSpPr>
          <p:cNvPr id="5" name="矩形: 圆角 4"/>
          <p:cNvSpPr/>
          <p:nvPr/>
        </p:nvSpPr>
        <p:spPr>
          <a:xfrm>
            <a:off x="4873841" y="1597981"/>
            <a:ext cx="1083076" cy="541537"/>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放逐</a:t>
            </a:r>
            <a:endParaRPr lang="zh-CN" altLang="en-US" sz="2800" b="1"/>
          </a:p>
        </p:txBody>
      </p:sp>
      <p:sp>
        <p:nvSpPr>
          <p:cNvPr id="6" name="矩形: 圆角 5"/>
          <p:cNvSpPr/>
          <p:nvPr/>
        </p:nvSpPr>
        <p:spPr>
          <a:xfrm>
            <a:off x="8327254" y="1597981"/>
            <a:ext cx="1665304" cy="541537"/>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披，披散</a:t>
            </a:r>
            <a:endParaRPr lang="zh-CN" altLang="en-US" sz="2800" b="1"/>
          </a:p>
        </p:txBody>
      </p:sp>
      <p:sp>
        <p:nvSpPr>
          <p:cNvPr id="7" name="矩形: 圆角 6"/>
          <p:cNvSpPr/>
          <p:nvPr/>
        </p:nvSpPr>
        <p:spPr>
          <a:xfrm>
            <a:off x="2672179" y="2627790"/>
            <a:ext cx="1757778" cy="523783"/>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身形面容</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42" presetClass="entr" presetSubtype="0" dur="10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42" presetClass="entr" presetSubtype="0" dur="100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1000"/>
                                        <p:tgtEl>
                                          <p:spTgt spid="6">
                                            <p:txEl>
                                              <p:pRg st="0" end="0"/>
                                            </p:txEl>
                                          </p:spTgt>
                                        </p:tgtEl>
                                      </p:cBhvr>
                                    </p:animEffect>
                                    <p:anim calcmode="lin" valueType="num">
                                      <p:cBhvr>
                                        <p:cTn id="2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0" y="1"/>
            <a:ext cx="2308194" cy="816745"/>
          </a:xfrm>
        </p:spPr>
        <p:txBody>
          <a:bodyPr/>
          <a:lstStyle/>
          <a:p>
            <a:r>
              <a:rPr lang="en-US" altLang="zh-CN"/>
              <a:t>  </a:t>
            </a:r>
            <a:r>
              <a:rPr lang="zh-CN" altLang="en-US" sz="3200">
                <a:latin typeface="黑体" panose="02010609060101010101" pitchFamily="49" charset="-122"/>
                <a:ea typeface="黑体" panose="02010609060101010101" pitchFamily="49" charset="-122"/>
              </a:rPr>
              <a:t>挖空训练</a:t>
            </a:r>
            <a:endParaRPr lang="zh-CN" altLang="en-US">
              <a:latin typeface="黑体" panose="02010609060101010101" pitchFamily="49" charset="-122"/>
              <a:ea typeface="黑体" panose="02010609060101010101" pitchFamily="49" charset="-122"/>
            </a:endParaRPr>
          </a:p>
        </p:txBody>
      </p:sp>
      <p:sp>
        <p:nvSpPr>
          <p:cNvPr id="3" name="内容占位符 2"/>
          <p:cNvSpPr>
            <a:spLocks noGrp="1"/>
          </p:cNvSpPr>
          <p:nvPr>
            <p:ph idx="1"/>
          </p:nvPr>
        </p:nvSpPr>
        <p:spPr>
          <a:xfrm>
            <a:off x="355107" y="1207363"/>
            <a:ext cx="11836893" cy="4969600"/>
          </a:xfrm>
        </p:spPr>
        <p:txBody>
          <a:bodyPr>
            <a:normAutofit/>
          </a:bodyPr>
          <a:lstStyle/>
          <a:p>
            <a:r>
              <a:rPr lang="zh-CN" altLang="en-US" b="0" i="0">
                <a:solidFill>
                  <a:srgbClr val="333333"/>
                </a:solidFill>
                <a:effectLst/>
                <a:latin typeface="黑体" panose="02010609060101010101" pitchFamily="49" charset="-122"/>
                <a:ea typeface="黑体" panose="02010609060101010101" pitchFamily="49" charset="-122"/>
              </a:rPr>
              <a:t>渔父见而问之曰：“子非三闾大夫欤？何故而至此？”屈原曰：“举世</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皆浊而我独清，众人皆醉而我独醒，是以</a:t>
            </a:r>
            <a:r>
              <a:rPr lang="zh-CN" altLang="en-US" b="0" i="0">
                <a:solidFill>
                  <a:srgbClr val="FF0000"/>
                </a:solidFill>
                <a:effectLst/>
                <a:latin typeface="黑体" panose="02010609060101010101" pitchFamily="49" charset="-122"/>
                <a:ea typeface="黑体" panose="02010609060101010101" pitchFamily="49" charset="-122"/>
              </a:rPr>
              <a:t>见放</a:t>
            </a:r>
            <a:r>
              <a:rPr lang="zh-CN" altLang="en-US" b="0" i="0">
                <a:solidFill>
                  <a:srgbClr val="333333"/>
                </a:solidFill>
                <a:effectLst/>
                <a:latin typeface="黑体" panose="02010609060101010101" pitchFamily="49" charset="-122"/>
                <a:ea typeface="黑体" panose="02010609060101010101" pitchFamily="49" charset="-122"/>
              </a:rPr>
              <a:t>。”渔父曰：“夫圣</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人者，不</a:t>
            </a:r>
            <a:r>
              <a:rPr lang="zh-CN" altLang="en-US" b="0" i="0">
                <a:solidFill>
                  <a:srgbClr val="FF0000"/>
                </a:solidFill>
                <a:effectLst/>
                <a:latin typeface="黑体" panose="02010609060101010101" pitchFamily="49" charset="-122"/>
                <a:ea typeface="黑体" panose="02010609060101010101" pitchFamily="49" charset="-122"/>
              </a:rPr>
              <a:t>凝滞</a:t>
            </a:r>
            <a:r>
              <a:rPr lang="zh-CN" altLang="en-US" b="0" i="0">
                <a:solidFill>
                  <a:srgbClr val="333333"/>
                </a:solidFill>
                <a:effectLst/>
                <a:latin typeface="黑体" panose="02010609060101010101" pitchFamily="49" charset="-122"/>
                <a:ea typeface="黑体" panose="02010609060101010101" pitchFamily="49" charset="-122"/>
              </a:rPr>
              <a:t>于物，而能与世</a:t>
            </a:r>
            <a:r>
              <a:rPr lang="zh-CN" altLang="en-US" b="0" i="0">
                <a:solidFill>
                  <a:srgbClr val="FF0000"/>
                </a:solidFill>
                <a:effectLst/>
                <a:latin typeface="黑体" panose="02010609060101010101" pitchFamily="49" charset="-122"/>
                <a:ea typeface="黑体" panose="02010609060101010101" pitchFamily="49" charset="-122"/>
              </a:rPr>
              <a:t>推移</a:t>
            </a:r>
            <a:r>
              <a:rPr lang="zh-CN" altLang="en-US" b="0" i="0">
                <a:solidFill>
                  <a:srgbClr val="333333"/>
                </a:solidFill>
                <a:effectLst/>
                <a:latin typeface="黑体" panose="02010609060101010101" pitchFamily="49" charset="-122"/>
                <a:ea typeface="黑体" panose="02010609060101010101" pitchFamily="49" charset="-122"/>
              </a:rPr>
              <a:t>。举世混浊，何不随其流而扬</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其波？众人皆醉，何不</a:t>
            </a:r>
            <a:r>
              <a:rPr lang="zh-CN" altLang="en-US" b="0" i="0">
                <a:solidFill>
                  <a:srgbClr val="FF0000"/>
                </a:solidFill>
                <a:effectLst/>
                <a:latin typeface="黑体" panose="02010609060101010101" pitchFamily="49" charset="-122"/>
                <a:ea typeface="黑体" panose="02010609060101010101" pitchFamily="49" charset="-122"/>
              </a:rPr>
              <a:t>餔</a:t>
            </a:r>
            <a:r>
              <a:rPr lang="zh-CN" altLang="en-US" b="0" i="0">
                <a:solidFill>
                  <a:srgbClr val="333333"/>
                </a:solidFill>
                <a:effectLst/>
                <a:latin typeface="黑体" panose="02010609060101010101" pitchFamily="49" charset="-122"/>
                <a:ea typeface="黑体" panose="02010609060101010101" pitchFamily="49" charset="-122"/>
              </a:rPr>
              <a:t>其</a:t>
            </a:r>
            <a:r>
              <a:rPr lang="zh-CN" altLang="en-US" b="0" i="0">
                <a:solidFill>
                  <a:srgbClr val="FF0000"/>
                </a:solidFill>
                <a:effectLst/>
                <a:latin typeface="黑体" panose="02010609060101010101" pitchFamily="49" charset="-122"/>
                <a:ea typeface="黑体" panose="02010609060101010101" pitchFamily="49" charset="-122"/>
              </a:rPr>
              <a:t>糟</a:t>
            </a:r>
            <a:r>
              <a:rPr lang="zh-CN" altLang="en-US" b="0" i="0">
                <a:solidFill>
                  <a:srgbClr val="333333"/>
                </a:solidFill>
                <a:effectLst/>
                <a:latin typeface="黑体" panose="02010609060101010101" pitchFamily="49" charset="-122"/>
                <a:ea typeface="黑体" panose="02010609060101010101" pitchFamily="49" charset="-122"/>
              </a:rPr>
              <a:t>而</a:t>
            </a:r>
            <a:r>
              <a:rPr lang="zh-CN" altLang="en-US" b="0" i="0">
                <a:solidFill>
                  <a:srgbClr val="FF0000"/>
                </a:solidFill>
                <a:effectLst/>
                <a:latin typeface="黑体" panose="02010609060101010101" pitchFamily="49" charset="-122"/>
                <a:ea typeface="黑体" panose="02010609060101010101" pitchFamily="49" charset="-122"/>
              </a:rPr>
              <a:t>啜</a:t>
            </a:r>
            <a:r>
              <a:rPr lang="zh-CN" altLang="en-US" b="0" i="0">
                <a:solidFill>
                  <a:srgbClr val="333333"/>
                </a:solidFill>
                <a:effectLst/>
                <a:latin typeface="黑体" panose="02010609060101010101" pitchFamily="49" charset="-122"/>
                <a:ea typeface="黑体" panose="02010609060101010101" pitchFamily="49" charset="-122"/>
              </a:rPr>
              <a:t>其</a:t>
            </a:r>
            <a:r>
              <a:rPr lang="zh-CN" altLang="en-US" b="0" i="0">
                <a:solidFill>
                  <a:srgbClr val="FF0000"/>
                </a:solidFill>
                <a:effectLst/>
                <a:latin typeface="黑体" panose="02010609060101010101" pitchFamily="49" charset="-122"/>
                <a:ea typeface="黑体" panose="02010609060101010101" pitchFamily="49" charset="-122"/>
              </a:rPr>
              <a:t>醨</a:t>
            </a:r>
            <a:r>
              <a:rPr lang="zh-CN" altLang="en-US" b="0" i="0">
                <a:solidFill>
                  <a:srgbClr val="333333"/>
                </a:solidFill>
                <a:effectLst/>
                <a:latin typeface="黑体" panose="02010609060101010101" pitchFamily="49" charset="-122"/>
                <a:ea typeface="黑体" panose="02010609060101010101" pitchFamily="49" charset="-122"/>
              </a:rPr>
              <a:t>？何故怀</a:t>
            </a:r>
            <a:r>
              <a:rPr lang="zh-CN" altLang="en-US" b="0" i="0">
                <a:solidFill>
                  <a:srgbClr val="FF0000"/>
                </a:solidFill>
                <a:effectLst/>
                <a:latin typeface="黑体" panose="02010609060101010101" pitchFamily="49" charset="-122"/>
                <a:ea typeface="黑体" panose="02010609060101010101" pitchFamily="49" charset="-122"/>
              </a:rPr>
              <a:t>瑾</a:t>
            </a:r>
            <a:r>
              <a:rPr lang="zh-CN" altLang="en-US" b="0" i="0">
                <a:solidFill>
                  <a:srgbClr val="333333"/>
                </a:solidFill>
                <a:effectLst/>
                <a:latin typeface="黑体" panose="02010609060101010101" pitchFamily="49" charset="-122"/>
                <a:ea typeface="黑体" panose="02010609060101010101" pitchFamily="49" charset="-122"/>
              </a:rPr>
              <a:t>握</a:t>
            </a:r>
            <a:r>
              <a:rPr lang="zh-CN" altLang="en-US" b="0" i="0">
                <a:solidFill>
                  <a:srgbClr val="FF0000"/>
                </a:solidFill>
                <a:effectLst/>
                <a:latin typeface="黑体" panose="02010609060101010101" pitchFamily="49" charset="-122"/>
                <a:ea typeface="黑体" panose="02010609060101010101" pitchFamily="49" charset="-122"/>
              </a:rPr>
              <a:t>瑜</a:t>
            </a:r>
            <a:r>
              <a:rPr lang="zh-CN" altLang="en-US" b="0" i="0">
                <a:solidFill>
                  <a:srgbClr val="333333"/>
                </a:solidFill>
                <a:effectLst/>
                <a:latin typeface="黑体" panose="02010609060101010101" pitchFamily="49" charset="-122"/>
                <a:ea typeface="黑体" panose="02010609060101010101" pitchFamily="49" charset="-122"/>
              </a:rPr>
              <a:t>，而自令</a:t>
            </a:r>
            <a:endParaRPr lang="en-US" altLang="zh-CN" b="0" i="0">
              <a:solidFill>
                <a:srgbClr val="333333"/>
              </a:solidFill>
              <a:effectLst/>
              <a:latin typeface="黑体" panose="02010609060101010101" pitchFamily="49" charset="-122"/>
              <a:ea typeface="黑体" panose="02010609060101010101" pitchFamily="49" charset="-122"/>
            </a:endParaRPr>
          </a:p>
          <a:p>
            <a:endParaRPr lang="en-US" altLang="zh-CN">
              <a:solidFill>
                <a:srgbClr val="333333"/>
              </a:solidFill>
              <a:latin typeface="黑体" panose="02010609060101010101" pitchFamily="49" charset="-122"/>
              <a:ea typeface="黑体" panose="02010609060101010101" pitchFamily="49" charset="-122"/>
            </a:endParaRPr>
          </a:p>
          <a:p>
            <a:r>
              <a:rPr lang="zh-CN" altLang="en-US" b="0" i="0">
                <a:solidFill>
                  <a:srgbClr val="333333"/>
                </a:solidFill>
                <a:effectLst/>
                <a:latin typeface="黑体" panose="02010609060101010101" pitchFamily="49" charset="-122"/>
                <a:ea typeface="黑体" panose="02010609060101010101" pitchFamily="49" charset="-122"/>
              </a:rPr>
              <a:t>见放为？”</a:t>
            </a:r>
            <a:endParaRPr lang="zh-CN" altLang="en-US">
              <a:latin typeface="黑体" panose="02010609060101010101" pitchFamily="49" charset="-122"/>
              <a:ea typeface="黑体" panose="02010609060101010101" pitchFamily="49" charset="-122"/>
            </a:endParaRPr>
          </a:p>
        </p:txBody>
      </p:sp>
      <p:sp>
        <p:nvSpPr>
          <p:cNvPr id="4" name="矩形: 圆角 3"/>
          <p:cNvSpPr/>
          <p:nvPr/>
        </p:nvSpPr>
        <p:spPr>
          <a:xfrm>
            <a:off x="6738151" y="1837678"/>
            <a:ext cx="736847" cy="4172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被</a:t>
            </a:r>
            <a:endParaRPr lang="zh-CN" altLang="en-US" b="1"/>
          </a:p>
        </p:txBody>
      </p:sp>
      <p:sp>
        <p:nvSpPr>
          <p:cNvPr id="5" name="矩形: 圆角 4"/>
          <p:cNvSpPr/>
          <p:nvPr/>
        </p:nvSpPr>
        <p:spPr>
          <a:xfrm>
            <a:off x="7474999" y="1837678"/>
            <a:ext cx="976544" cy="4172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放逐</a:t>
            </a:r>
            <a:endParaRPr lang="zh-CN" altLang="en-US" sz="2800" b="1"/>
          </a:p>
        </p:txBody>
      </p:sp>
      <p:sp>
        <p:nvSpPr>
          <p:cNvPr id="6" name="矩形: 圆角 5"/>
          <p:cNvSpPr/>
          <p:nvPr/>
        </p:nvSpPr>
        <p:spPr>
          <a:xfrm>
            <a:off x="2032986" y="2849732"/>
            <a:ext cx="1038688" cy="461639"/>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拘泥</a:t>
            </a:r>
            <a:endParaRPr lang="zh-CN" altLang="en-US" sz="2800" b="1"/>
          </a:p>
        </p:txBody>
      </p:sp>
      <p:sp>
        <p:nvSpPr>
          <p:cNvPr id="7" name="矩形: 圆角 6"/>
          <p:cNvSpPr/>
          <p:nvPr/>
        </p:nvSpPr>
        <p:spPr>
          <a:xfrm>
            <a:off x="3746377" y="2901667"/>
            <a:ext cx="3089429" cy="409704"/>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推移、变化、发展</a:t>
            </a:r>
            <a:endParaRPr lang="zh-CN" altLang="en-US" sz="2800" b="1"/>
          </a:p>
        </p:txBody>
      </p:sp>
      <p:sp>
        <p:nvSpPr>
          <p:cNvPr id="8" name="矩形: 圆角 7"/>
          <p:cNvSpPr/>
          <p:nvPr/>
        </p:nvSpPr>
        <p:spPr>
          <a:xfrm>
            <a:off x="4110361" y="3844031"/>
            <a:ext cx="665825" cy="480725"/>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吃</a:t>
            </a:r>
            <a:endParaRPr lang="zh-CN" altLang="en-US" sz="2800" b="1"/>
          </a:p>
        </p:txBody>
      </p:sp>
      <p:sp>
        <p:nvSpPr>
          <p:cNvPr id="9" name="矩形: 圆角 8"/>
          <p:cNvSpPr/>
          <p:nvPr/>
        </p:nvSpPr>
        <p:spPr>
          <a:xfrm>
            <a:off x="4811697" y="3844031"/>
            <a:ext cx="949912" cy="480725"/>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酒糟</a:t>
            </a:r>
            <a:endParaRPr lang="zh-CN" altLang="en-US" b="1"/>
          </a:p>
        </p:txBody>
      </p:sp>
      <p:sp>
        <p:nvSpPr>
          <p:cNvPr id="10" name="矩形: 圆角 9"/>
          <p:cNvSpPr/>
          <p:nvPr/>
        </p:nvSpPr>
        <p:spPr>
          <a:xfrm>
            <a:off x="5761609" y="3844031"/>
            <a:ext cx="668784" cy="480725"/>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喝</a:t>
            </a:r>
            <a:endParaRPr lang="zh-CN" altLang="en-US" b="1"/>
          </a:p>
        </p:txBody>
      </p:sp>
      <p:sp>
        <p:nvSpPr>
          <p:cNvPr id="11" name="矩形: 圆角 10"/>
          <p:cNvSpPr/>
          <p:nvPr/>
        </p:nvSpPr>
        <p:spPr>
          <a:xfrm>
            <a:off x="6430393" y="3844031"/>
            <a:ext cx="949912" cy="480725"/>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薄酒</a:t>
            </a:r>
            <a:endParaRPr lang="zh-CN" altLang="en-US" b="1"/>
          </a:p>
        </p:txBody>
      </p:sp>
      <p:sp>
        <p:nvSpPr>
          <p:cNvPr id="12" name="矩形: 圆角 11"/>
          <p:cNvSpPr/>
          <p:nvPr/>
        </p:nvSpPr>
        <p:spPr>
          <a:xfrm>
            <a:off x="7612603" y="3844030"/>
            <a:ext cx="2046302" cy="480725"/>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800" b="1"/>
              <a:t>美玉喻美德</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1000"/>
                                        <p:tgtEl>
                                          <p:spTgt spid="6">
                                            <p:txEl>
                                              <p:pRg st="0" end="0"/>
                                            </p:txEl>
                                          </p:spTgt>
                                        </p:tgtEl>
                                      </p:cBhvr>
                                    </p:animEffect>
                                    <p:anim calcmode="lin" valueType="num">
                                      <p:cBhvr>
                                        <p:cTn id="2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2" presetClass="entr" presetSubtype="4" dur="50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 calcmode="lin" valueType="num">
                                      <p:cBhvr additive="base">
                                        <p:cTn id="26"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42" presetClass="entr" presetSubtype="0" dur="100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1000"/>
                                        <p:tgtEl>
                                          <p:spTgt spid="8"/>
                                        </p:tgtEl>
                                      </p:cBhvr>
                                    </p:animEffect>
                                    <p:anim calcmode="lin" valueType="num">
                                      <p:cBhvr>
                                        <p:cTn id="33" dur="1000" fill="hold"/>
                                        <p:tgtEl>
                                          <p:spTgt spid="8"/>
                                        </p:tgtEl>
                                        <p:attrNameLst>
                                          <p:attrName>ppt_x</p:attrName>
                                        </p:attrNameLst>
                                      </p:cBhvr>
                                      <p:tavLst>
                                        <p:tav tm="0">
                                          <p:val>
                                            <p:strVal val="#ppt_x"/>
                                          </p:val>
                                        </p:tav>
                                        <p:tav tm="100000">
                                          <p:val>
                                            <p:strVal val="#ppt_x"/>
                                          </p:val>
                                        </p:tav>
                                      </p:tavLst>
                                    </p:anim>
                                    <p:anim calcmode="lin" valueType="num">
                                      <p:cBhvr>
                                        <p:cTn id="3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42" presetClass="entr" presetSubtype="0" dur="1000" fill="hold" nodeType="clickEffect">
                                  <p:stCondLst>
                                    <p:cond delay="0"/>
                                  </p:stCondLst>
                                  <p:childTnLst>
                                    <p:set>
                                      <p:cBhvr>
                                        <p:cTn id="38" dur="1" fill="hold">
                                          <p:stCondLst>
                                            <p:cond delay="0"/>
                                          </p:stCondLst>
                                        </p:cTn>
                                        <p:tgtEl>
                                          <p:spTgt spid="9">
                                            <p:txEl>
                                              <p:pRg st="0" end="0"/>
                                            </p:txEl>
                                          </p:spTgt>
                                        </p:tgtEl>
                                        <p:attrNameLst>
                                          <p:attrName>style.visibility</p:attrName>
                                        </p:attrNameLst>
                                      </p:cBhvr>
                                      <p:to>
                                        <p:strVal val="visible"/>
                                      </p:to>
                                    </p:set>
                                    <p:animEffect transition="in" filter="fade">
                                      <p:cBhvr>
                                        <p:cTn id="39" dur="1000"/>
                                        <p:tgtEl>
                                          <p:spTgt spid="9">
                                            <p:txEl>
                                              <p:pRg st="0" end="0"/>
                                            </p:txEl>
                                          </p:spTgt>
                                        </p:tgtEl>
                                      </p:cBhvr>
                                    </p:animEffect>
                                    <p:anim calcmode="lin" valueType="num">
                                      <p:cBhvr>
                                        <p:cTn id="40"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2" fill="hold" nodeType="clickPar">
                      <p:stCondLst>
                        <p:cond delay="indefinite"/>
                      </p:stCondLst>
                      <p:childTnLst>
                        <p:par>
                          <p:cTn id="43" fill="hold">
                            <p:stCondLst>
                              <p:cond delay="0"/>
                            </p:stCondLst>
                            <p:childTnLst>
                              <p:par>
                                <p:cTn id="44" presetID="42" presetClass="entr" presetSubtype="0" dur="1000" fill="hold" nodeType="clickEffect">
                                  <p:stCondLst>
                                    <p:cond delay="0"/>
                                  </p:stCondLst>
                                  <p:childTnLst>
                                    <p:set>
                                      <p:cBhvr>
                                        <p:cTn id="45" dur="1" fill="hold">
                                          <p:stCondLst>
                                            <p:cond delay="0"/>
                                          </p:stCondLst>
                                        </p:cTn>
                                        <p:tgtEl>
                                          <p:spTgt spid="10">
                                            <p:txEl>
                                              <p:pRg st="0" end="0"/>
                                            </p:txEl>
                                          </p:spTgt>
                                        </p:tgtEl>
                                        <p:attrNameLst>
                                          <p:attrName>style.visibility</p:attrName>
                                        </p:attrNameLst>
                                      </p:cBhvr>
                                      <p:to>
                                        <p:strVal val="visible"/>
                                      </p:to>
                                    </p:set>
                                    <p:animEffect transition="in" filter="fade">
                                      <p:cBhvr>
                                        <p:cTn id="46" dur="1000"/>
                                        <p:tgtEl>
                                          <p:spTgt spid="10">
                                            <p:txEl>
                                              <p:pRg st="0" end="0"/>
                                            </p:txEl>
                                          </p:spTgt>
                                        </p:tgtEl>
                                      </p:cBhvr>
                                    </p:animEffect>
                                    <p:anim calcmode="lin" valueType="num">
                                      <p:cBhvr>
                                        <p:cTn id="47"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48"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42" presetClass="entr" presetSubtype="0" dur="1000" fill="hold" nodeType="clickEffect">
                                  <p:stCondLst>
                                    <p:cond delay="0"/>
                                  </p:stCondLst>
                                  <p:childTnLst>
                                    <p:set>
                                      <p:cBhvr>
                                        <p:cTn id="52" dur="1" fill="hold">
                                          <p:stCondLst>
                                            <p:cond delay="0"/>
                                          </p:stCondLst>
                                        </p:cTn>
                                        <p:tgtEl>
                                          <p:spTgt spid="11">
                                            <p:txEl>
                                              <p:pRg st="0" end="0"/>
                                            </p:txEl>
                                          </p:spTgt>
                                        </p:tgtEl>
                                        <p:attrNameLst>
                                          <p:attrName>style.visibility</p:attrName>
                                        </p:attrNameLst>
                                      </p:cBhvr>
                                      <p:to>
                                        <p:strVal val="visible"/>
                                      </p:to>
                                    </p:set>
                                    <p:animEffect transition="in" filter="fade">
                                      <p:cBhvr>
                                        <p:cTn id="53" dur="1000"/>
                                        <p:tgtEl>
                                          <p:spTgt spid="11">
                                            <p:txEl>
                                              <p:pRg st="0" end="0"/>
                                            </p:txEl>
                                          </p:spTgt>
                                        </p:tgtEl>
                                      </p:cBhvr>
                                    </p:animEffect>
                                    <p:anim calcmode="lin" valueType="num">
                                      <p:cBhvr>
                                        <p:cTn id="54"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55"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6" fill="hold" nodeType="clickPar">
                      <p:stCondLst>
                        <p:cond delay="indefinite"/>
                      </p:stCondLst>
                      <p:childTnLst>
                        <p:par>
                          <p:cTn id="57" fill="hold">
                            <p:stCondLst>
                              <p:cond delay="0"/>
                            </p:stCondLst>
                            <p:childTnLst>
                              <p:par>
                                <p:cTn id="58" presetID="16" presetClass="entr" presetSubtype="21" dur="500" fill="hold" nodeType="clickEffect">
                                  <p:stCondLst>
                                    <p:cond delay="0"/>
                                  </p:stCondLst>
                                  <p:childTnLst>
                                    <p:set>
                                      <p:cBhvr>
                                        <p:cTn id="59" dur="1" fill="hold">
                                          <p:stCondLst>
                                            <p:cond delay="0"/>
                                          </p:stCondLst>
                                        </p:cTn>
                                        <p:tgtEl>
                                          <p:spTgt spid="12">
                                            <p:txEl>
                                              <p:pRg st="0" end="0"/>
                                            </p:txEl>
                                          </p:spTgt>
                                        </p:tgtEl>
                                        <p:attrNameLst>
                                          <p:attrName>style.visibility</p:attrName>
                                        </p:attrNameLst>
                                      </p:cBhvr>
                                      <p:to>
                                        <p:strVal val="visible"/>
                                      </p:to>
                                    </p:set>
                                    <p:animEffect transition="in" filter="barn(inVertical)">
                                      <p:cBhvr>
                                        <p:cTn id="60" dur="500"/>
                                        <p:tgtEl>
                                          <p:spTgt spid="1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https://d.book118.com/188130011000006042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190</Paragraphs>
  <Slides>19</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19</vt:i4>
      </vt:variant>
    </vt:vector>
  </HeadingPairs>
  <TitlesOfParts>
    <vt:vector baseType="lpstr" size="25">
      <vt:lpstr>Arial</vt:lpstr>
      <vt:lpstr>Calibri</vt:lpstr>
      <vt:lpstr>等线 Light</vt:lpstr>
      <vt:lpstr>等线</vt:lpstr>
      <vt:lpstr>黑体</vt:lpstr>
      <vt:lpstr>Office Theme</vt:lpstr>
      <vt:lpstr>屈原列传</vt:lpstr>
      <vt:lpstr>作者介绍：</vt:lpstr>
      <vt:lpstr>背景介绍：</vt:lpstr>
      <vt:lpstr>  挖空训练</vt:lpstr>
      <vt:lpstr>  挖空训练</vt:lpstr>
      <vt:lpstr>  挖空训练</vt:lpstr>
      <vt:lpstr>  挖空训练</vt:lpstr>
      <vt:lpstr>  挖空训练</vt:lpstr>
      <vt:lpstr>  挖空训练</vt:lpstr>
      <vt:lpstr>  挖空训练</vt:lpstr>
      <vt:lpstr>  挖空训练</vt:lpstr>
      <vt:lpstr>  挖空训练</vt:lpstr>
      <vt:lpstr>  挖空训练</vt:lpstr>
      <vt:lpstr>  挖空训练</vt:lpstr>
      <vt:lpstr>  挖空训练</vt:lpstr>
      <vt:lpstr>  挖空训练</vt:lpstr>
      <vt:lpstr>  挖空训练</vt:lpstr>
      <vt:lpstr>  挖空训练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2024-09-20T21:45:10.418</cp:lastPrinted>
  <dcterms:created xsi:type="dcterms:W3CDTF">2024-09-20T13:45:10Z</dcterms:created>
  <dcterms:modified xsi:type="dcterms:W3CDTF">2024-09-20T13:45:12Z</dcterms:modified>
</cp:coreProperties>
</file>