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svg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5778D-4868-4870-9ABF-F962B1A06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6790D-6342-4ECC-A19F-6A2778D4A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83121-28BB-4E07-9641-42A48D690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2948E8-F93F-40F6-BAB7-FE55A223B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9C173E-4FD8-40F2-9CA0-3FFD9BDA0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72C495-1514-4342-A664-88CFE84BD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7DC1FC-5820-4761-B640-6E1952EAA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A54A0-78F6-4485-96DB-2498E0E48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6366D-A71A-4CAF-B418-E63E0AF7B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772FD-D16A-467E-A844-CC539D452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BF518-5579-4713-AFD1-95C933E6D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98D5F0B-3D9A-A54C-C552-6AF8468C78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E92AEBBB-6B93-3D7D-4B59-C067682B1A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D740BC5-734E-1345-2897-0CBDCA4357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1042-A303-42CB-8D00-649B92132BFE}" type="datetimeFigureOut">
              <a:rPr lang="zh-CN" altLang="en-US" smtClean="0"/>
              <a:t>2024/2/25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0B7860F-A1AC-DE91-81D8-8694FFB5A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AEEDA117-B3BC-7DEF-DAEA-2A2D335C01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21A20-CF14-4794-A8B0-90E387B41D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5726317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>
            <a:extLst>
              <a:ext uri="{FF2B5EF4-FFF2-40B4-BE49-F238E27FC236}">
                <a16:creationId xmlns:a16="http://schemas.microsoft.com/office/drawing/2014/main" id="{B8D07155-8397-B80B-D981-627680EE98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1042-A303-42CB-8D00-649B92132BFE}" type="datetimeFigureOut">
              <a:rPr lang="zh-CN" altLang="en-US" smtClean="0"/>
              <a:t>2024/2/25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4F141D1-091B-5FE2-9F53-1973ADEF54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A695ED0-6DCA-2471-D4F7-00469FEAC1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21A20-CF14-4794-A8B0-90E387B41D5C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8" name="图形 7" descr="地球仪亚洲">
            <a:extLst>
              <a:ext uri="{FF2B5EF4-FFF2-40B4-BE49-F238E27FC236}">
                <a16:creationId xmlns:a16="http://schemas.microsoft.com/office/drawing/2014/main" id="{A7F6CDFA-C9C9-173B-A52B-3781B059C32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1" y="136525"/>
            <a:ext cx="1044632" cy="1044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042644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1687532-6C45-3444-10FA-915D038574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8C3595C1-CEF5-EE7E-D32A-63C5C7D967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BA941E52-82FB-1CAE-6DB7-D8B261972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1042-A303-42CB-8D00-649B92132BFE}" type="datetimeFigureOut">
              <a:rPr lang="zh-CN" altLang="en-US" smtClean="0"/>
              <a:t>2024/2/25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FFBF66A-C194-9A83-8A34-8DE475EDB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C03AC68-D3AA-70BE-34DB-1CB38E6E7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21A20-CF14-4794-A8B0-90E387B41D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03393676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5B5D4D9-847E-EBF8-351E-A4424E53C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1ABFE0B-0387-1E37-0591-C4B63B077D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59A955EF-043C-9AF3-AD9B-C1FE398752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06146C76-45A1-B5B9-09BA-1576227717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1042-A303-42CB-8D00-649B92132BFE}" type="datetimeFigureOut">
              <a:rPr lang="zh-CN" altLang="en-US" smtClean="0"/>
              <a:t>2024/2/25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FD2201DC-AEE7-855C-C052-6AFBFAAC74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18DC8E5F-6800-02F5-DDFE-48D21CC615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21A20-CF14-4794-A8B0-90E387B41D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31846213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774E42F-CFA8-F58F-4F07-B0E5894843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77D7BDF7-2D32-0592-7098-9549A0A5DD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B29AE595-F24E-970B-F8B6-F956798F95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37642686-956B-1096-301D-713FE44202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E09AFD02-A963-274E-5552-74DAAA78BA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C966426C-B05B-A508-F8AB-C04C718389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1042-A303-42CB-8D00-649B92132BFE}" type="datetimeFigureOut">
              <a:rPr lang="zh-CN" altLang="en-US" smtClean="0"/>
              <a:t>2024/2/25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66B42035-EA2C-CFC1-C799-B80A74E8F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4A8ADF93-2942-A47A-FCD4-DC76B5FCD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21A20-CF14-4794-A8B0-90E387B41D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25963264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5383951-6C53-4409-C530-9905AA9AF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D78FE9D1-9834-AE8B-BE42-0F666FACB7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1042-A303-42CB-8D00-649B92132BFE}" type="datetimeFigureOut">
              <a:rPr lang="zh-CN" altLang="en-US" smtClean="0"/>
              <a:t>2024/2/25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E92BD60A-D124-747A-769A-BE21D0831A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CD3F75E6-C0C9-8853-0DE4-D90A38331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21A20-CF14-4794-A8B0-90E387B41D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40386349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646DE61E-306B-FCFE-9E7D-A6697127C9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1042-A303-42CB-8D00-649B92132BFE}" type="datetimeFigureOut">
              <a:rPr lang="zh-CN" altLang="en-US" smtClean="0"/>
              <a:t>2024/2/25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9B640C9A-D325-5C08-A58E-3D952429C8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5112FEC9-5F06-1124-2770-41EEE3F9DF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21A20-CF14-4794-A8B0-90E387B41D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98949711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961ABB7-F1D8-0E99-70C8-AA00115B6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5E6BB513-E38E-9CB6-2A03-1ADA6920B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21786617-D4E4-F598-6534-7947019E79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6DEFA13B-EE2A-2544-2087-97FF63133D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1042-A303-42CB-8D00-649B92132BFE}" type="datetimeFigureOut">
              <a:rPr lang="zh-CN" altLang="en-US" smtClean="0"/>
              <a:t>2024/2/25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135C4B0C-F2F2-EFB5-D1FC-1F9BF330B7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21DFAE2A-0D36-DB3F-4F5E-A9E4E274D4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21A20-CF14-4794-A8B0-90E387B41D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14063932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57E942B-A0EF-859D-25A6-88908F061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DD8C94FA-ECC0-A3E2-92DD-1D75AAD565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1AC1EBA8-3B7C-41C9-91A3-6CBEB52B1F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F38B2F84-3ECE-6138-2895-F4F35581A5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1042-A303-42CB-8D00-649B92132BFE}" type="datetimeFigureOut">
              <a:rPr lang="zh-CN" altLang="en-US" smtClean="0"/>
              <a:t>2024/2/25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4444BD2C-9620-37ED-1F63-8D7CDB76F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455F7C8D-590A-C36F-DBE3-B53745E64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21A20-CF14-4794-A8B0-90E387B41D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27798759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A42231D-6157-385C-8B34-70294CD79C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35A243A3-C322-11A3-31BA-543A4A3E85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90A7D6E-A1C2-76EC-84C8-148695ADB5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1042-A303-42CB-8D00-649B92132BFE}" type="datetimeFigureOut">
              <a:rPr lang="zh-CN" altLang="en-US" smtClean="0"/>
              <a:t>2024/2/25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DA4F58A-5569-29A0-702E-C1C421516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7E34AB9-676B-112C-51EB-F4B47B005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21A20-CF14-4794-A8B0-90E387B41D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01454756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09E1D196-139C-D4FE-4DE4-4DFA2AA56A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574939A3-2CD0-C93D-7C9A-5D9A4C205F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B4ACE310-A965-C585-C7A1-1CDA101635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D1042-A303-42CB-8D00-649B92132BFE}" type="datetimeFigureOut">
              <a:rPr lang="zh-CN" altLang="en-US" smtClean="0"/>
              <a:t>2024/2/25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04BAA20-8C34-86E0-68D9-E97976233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97529C1F-3B97-97E8-1DAF-7B23466B78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21A20-CF14-4794-A8B0-90E387B41D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85944728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3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C4A59963-E13D-D9FD-2FFC-926306F35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CD10DF0F-7A62-0EED-2D43-8E9E7487A6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C43D637-7FAA-27C0-6ED3-D356F1EBDF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EAD1042-A303-42CB-8D00-649B92132BFE}" type="datetimeFigureOut">
              <a:rPr lang="zh-CN" altLang="en-US" smtClean="0"/>
              <a:t>2024/2/25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3FF5FF3-E98B-46E8-B3FC-68D333D2C4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54A84FF-20C5-9D99-51E6-6F21FC2F93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C421A20-CF14-4794-A8B0-90E387B41D5C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752431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3301712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 title="">
            <a:extLst>
              <a:ext uri="{FF2B5EF4-FFF2-40B4-BE49-F238E27FC236}">
                <a16:creationId xmlns:a16="http://schemas.microsoft.com/office/drawing/2014/main" id="{04C02C76-81AC-4D3D-2FF8-A9821B1F34CB}"/>
              </a:ext>
            </a:extLst>
          </p:cNvPr>
          <p:cNvSpPr txBox="1"/>
          <p:nvPr/>
        </p:nvSpPr>
        <p:spPr>
          <a:xfrm>
            <a:off x="3348361" y="2258836"/>
            <a:ext cx="494338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800">
                <a:latin typeface="宋体" panose="02010600030101010101" pitchFamily="2" charset="-122"/>
                <a:ea typeface="宋体" panose="02010600030101010101" pitchFamily="2" charset="-122"/>
              </a:rPr>
              <a:t>7.1 </a:t>
            </a:r>
            <a:r>
              <a:rPr lang="zh-CN" altLang="en-US" sz="8800">
                <a:latin typeface="宋体" panose="02010600030101010101" pitchFamily="2" charset="-122"/>
                <a:ea typeface="宋体" panose="02010600030101010101" pitchFamily="2" charset="-122"/>
              </a:rPr>
              <a:t>日本</a:t>
            </a:r>
          </a:p>
        </p:txBody>
      </p:sp>
    </p:spTree>
    <p:extLst>
      <p:ext uri="{BB962C8B-B14F-4D97-AF65-F5344CB8AC3E}">
        <p14:creationId xmlns:p14="http://schemas.microsoft.com/office/powerpoint/2010/main" val="1195557724"/>
      </p:ext>
    </p:extLst>
  </p:cSld>
  <p:clrMapOvr>
    <a:masterClrMapping/>
  </p:clrMapOvr>
  <p:transition spd="slow">
    <p:push dir="u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D8A2B815-8EA4-C8D9-D72F-6F8A3F8B5180}"/>
              </a:ext>
            </a:extLst>
          </p:cNvPr>
          <p:cNvSpPr txBox="1"/>
          <p:nvPr/>
        </p:nvSpPr>
        <p:spPr>
          <a:xfrm>
            <a:off x="845595" y="2894496"/>
            <a:ext cx="10917316" cy="193033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、运用地图和相关资料，说出日本的地理位置、范围、领土构成和首都；选择与日本地理位置差异明显的国家，比较它们的纬度位置和海陆位置的差异。</a:t>
            </a:r>
          </a:p>
        </p:txBody>
      </p:sp>
      <p:grpSp>
        <p:nvGrpSpPr>
          <p:cNvPr id="5" name="组合 4" title="">
            <a:extLst>
              <a:ext uri="{FF2B5EF4-FFF2-40B4-BE49-F238E27FC236}">
                <a16:creationId xmlns:a16="http://schemas.microsoft.com/office/drawing/2014/main" id="{2A97F7CD-FE03-9A80-41DC-FEE445E6BF9B}"/>
              </a:ext>
            </a:extLst>
          </p:cNvPr>
          <p:cNvGrpSpPr/>
          <p:nvPr/>
        </p:nvGrpSpPr>
        <p:grpSpPr>
          <a:xfrm>
            <a:off x="4021587" y="898565"/>
            <a:ext cx="2877309" cy="976543"/>
            <a:chOff x="1136343" y="319596"/>
            <a:chExt cx="2290438" cy="646331"/>
          </a:xfrm>
        </p:grpSpPr>
        <p:sp>
          <p:nvSpPr>
            <p:cNvPr id="6" name="矩形 5">
              <a:extLst>
                <a:ext uri="{FF2B5EF4-FFF2-40B4-BE49-F238E27FC236}">
                  <a16:creationId xmlns:a16="http://schemas.microsoft.com/office/drawing/2014/main" id="{15BD0F2A-E797-05ED-B6EF-677A9322B1F8}"/>
                </a:ext>
              </a:extLst>
            </p:cNvPr>
            <p:cNvSpPr/>
            <p:nvPr/>
          </p:nvSpPr>
          <p:spPr>
            <a:xfrm>
              <a:off x="1136343" y="319596"/>
              <a:ext cx="2290438" cy="646331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文本框 6">
              <a:extLst>
                <a:ext uri="{FF2B5EF4-FFF2-40B4-BE49-F238E27FC236}">
                  <a16:creationId xmlns:a16="http://schemas.microsoft.com/office/drawing/2014/main" id="{59E543BC-E7C2-C300-89CA-78F54179247D}"/>
                </a:ext>
              </a:extLst>
            </p:cNvPr>
            <p:cNvSpPr txBox="1"/>
            <p:nvPr/>
          </p:nvSpPr>
          <p:spPr>
            <a:xfrm>
              <a:off x="1221900" y="360808"/>
              <a:ext cx="2204881" cy="50925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400">
                  <a:latin typeface="宋体" panose="02010600030101010101" pitchFamily="2" charset="-122"/>
                  <a:ea typeface="宋体" panose="02010600030101010101" pitchFamily="2" charset="-122"/>
                </a:rPr>
                <a:t>课标要求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51524176"/>
      </p:ext>
    </p:extLst>
  </p:cSld>
  <p:clrMapOvr>
    <a:masterClrMapping/>
  </p:clrMapOvr>
  <p:transition spd="slow">
    <p:cover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title="">
            <a:extLst>
              <a:ext uri="{FF2B5EF4-FFF2-40B4-BE49-F238E27FC236}">
                <a16:creationId xmlns:a16="http://schemas.microsoft.com/office/drawing/2014/main" id="{1ED88991-FB8B-86DC-2058-1910D7205D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2947" y="1508212"/>
            <a:ext cx="5285173" cy="5186516"/>
          </a:xfrm>
          <a:prstGeom prst="rect">
            <a:avLst/>
          </a:prstGeom>
        </p:spPr>
      </p:pic>
      <p:grpSp>
        <p:nvGrpSpPr>
          <p:cNvPr id="9" name="组合 8" title="">
            <a:extLst>
              <a:ext uri="{FF2B5EF4-FFF2-40B4-BE49-F238E27FC236}">
                <a16:creationId xmlns:a16="http://schemas.microsoft.com/office/drawing/2014/main" id="{83F7CD7B-0329-56CC-A34F-6452CA4337CC}"/>
              </a:ext>
            </a:extLst>
          </p:cNvPr>
          <p:cNvGrpSpPr/>
          <p:nvPr/>
        </p:nvGrpSpPr>
        <p:grpSpPr>
          <a:xfrm>
            <a:off x="1345123" y="355107"/>
            <a:ext cx="5588337" cy="676910"/>
            <a:chOff x="1345122" y="355107"/>
            <a:chExt cx="2391890" cy="676910"/>
          </a:xfrm>
        </p:grpSpPr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E0F2066E-BD77-7640-9999-6DCBC4330AB2}"/>
                </a:ext>
              </a:extLst>
            </p:cNvPr>
            <p:cNvSpPr/>
            <p:nvPr/>
          </p:nvSpPr>
          <p:spPr>
            <a:xfrm>
              <a:off x="1345122" y="355107"/>
              <a:ext cx="2391890" cy="67691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文本框 3">
              <a:extLst>
                <a:ext uri="{FF2B5EF4-FFF2-40B4-BE49-F238E27FC236}">
                  <a16:creationId xmlns:a16="http://schemas.microsoft.com/office/drawing/2014/main" id="{23709F5A-EA19-98F9-7D39-D1A686943E63}"/>
                </a:ext>
              </a:extLst>
            </p:cNvPr>
            <p:cNvSpPr txBox="1"/>
            <p:nvPr/>
          </p:nvSpPr>
          <p:spPr>
            <a:xfrm>
              <a:off x="1345122" y="369616"/>
              <a:ext cx="234359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latin typeface="+mn-ea"/>
                </a:rPr>
                <a:t>考点梳理</a:t>
              </a:r>
              <a:r>
                <a:rPr lang="en-US" altLang="zh-CN" sz="3600" b="1">
                  <a:latin typeface="+mn-ea"/>
                </a:rPr>
                <a:t>——</a:t>
              </a:r>
              <a:r>
                <a:rPr lang="zh-CN" altLang="en-US" sz="3600" b="1">
                  <a:latin typeface="+mn-ea"/>
                </a:rPr>
                <a:t>日本的位置</a:t>
              </a:r>
            </a:p>
          </p:txBody>
        </p:sp>
      </p:grpSp>
      <p:sp>
        <p:nvSpPr>
          <p:cNvPr id="12" name="Rectangle 6" title="">
            <a:extLst>
              <a:ext uri="{FF2B5EF4-FFF2-40B4-BE49-F238E27FC236}">
                <a16:creationId xmlns:a16="http://schemas.microsoft.com/office/drawing/2014/main" id="{E263641A-EFB7-7F1B-AEA9-6D85AF23B9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804" y="1209571"/>
            <a:ext cx="7093258" cy="2894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4500"/>
              </a:lnSpc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一、日本的地理位置</a:t>
            </a:r>
            <a:endParaRPr lang="en-US" altLang="zh-CN" sz="28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4500"/>
              </a:lnSpc>
              <a:buFont typeface="Arial" pitchFamily="34" charset="0"/>
              <a:buNone/>
            </a:pP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、</a:t>
            </a:r>
            <a:r>
              <a:rPr lang="zh-CN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半球位置：位于</a:t>
            </a:r>
            <a:r>
              <a:rPr lang="en-US" altLang="zh-CN" sz="2800" u="sng">
                <a:latin typeface="黑体" panose="02010609060101010101" pitchFamily="49" charset="-122"/>
                <a:ea typeface="黑体" panose="02010609060101010101" pitchFamily="49" charset="-122"/>
              </a:rPr>
              <a:t>____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半球和</a:t>
            </a:r>
            <a:r>
              <a:rPr lang="en-US" altLang="zh-CN" sz="2800" u="sng">
                <a:latin typeface="黑体" panose="02010609060101010101" pitchFamily="49" charset="-122"/>
                <a:ea typeface="黑体" panose="02010609060101010101" pitchFamily="49" charset="-122"/>
              </a:rPr>
              <a:t>____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半球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4500"/>
              </a:lnSpc>
              <a:buFont typeface="Arial" pitchFamily="34" charset="0"/>
              <a:buNone/>
            </a:pP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、纬度</a:t>
            </a:r>
            <a:r>
              <a:rPr lang="zh-CN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位置：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北回归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线从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部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穿过</a:t>
            </a:r>
            <a:r>
              <a:rPr lang="zh-CN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45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大部分位于北回归线到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46°N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之间，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45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属于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带。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4" name="矩形 13" title="">
            <a:extLst>
              <a:ext uri="{FF2B5EF4-FFF2-40B4-BE49-F238E27FC236}">
                <a16:creationId xmlns:a16="http://schemas.microsoft.com/office/drawing/2014/main" id="{3C092736-F1F1-CE7D-F4A2-5A7721DD2EE6}"/>
              </a:ext>
            </a:extLst>
          </p:cNvPr>
          <p:cNvSpPr/>
          <p:nvPr/>
        </p:nvSpPr>
        <p:spPr>
          <a:xfrm>
            <a:off x="3833205" y="1789916"/>
            <a:ext cx="656755" cy="537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4000"/>
              </a:lnSpc>
              <a:spcAft>
                <a:spcPct val="0"/>
              </a:spcAft>
              <a:defRPr/>
            </a:pPr>
            <a:r>
              <a:rPr lang="zh-CN" altLang="en-US" sz="2800" b="1" kern="1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 pitchFamily="49" charset="0"/>
              </a:rPr>
              <a:t>北</a:t>
            </a:r>
            <a:r>
              <a:rPr lang="zh-CN" altLang="zh-CN" sz="2800" b="1" kern="1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 pitchFamily="49" charset="0"/>
              </a:rPr>
              <a:t>　</a:t>
            </a:r>
            <a:endParaRPr lang="zh-CN" altLang="en-US" sz="2800" b="1" kern="1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Courier New" panose="02070309020205020404" pitchFamily="49" charset="0"/>
            </a:endParaRPr>
          </a:p>
        </p:txBody>
      </p:sp>
      <p:sp>
        <p:nvSpPr>
          <p:cNvPr id="15" name="矩形 14" title="">
            <a:extLst>
              <a:ext uri="{FF2B5EF4-FFF2-40B4-BE49-F238E27FC236}">
                <a16:creationId xmlns:a16="http://schemas.microsoft.com/office/drawing/2014/main" id="{22B0DE14-BA4D-E70C-BB01-F46C64223562}"/>
              </a:ext>
            </a:extLst>
          </p:cNvPr>
          <p:cNvSpPr/>
          <p:nvPr/>
        </p:nvSpPr>
        <p:spPr>
          <a:xfrm>
            <a:off x="5570931" y="1773846"/>
            <a:ext cx="656755" cy="537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4000"/>
              </a:lnSpc>
              <a:spcAft>
                <a:spcPct val="0"/>
              </a:spcAft>
              <a:defRPr/>
            </a:pPr>
            <a:r>
              <a:rPr lang="zh-CN" altLang="en-US" sz="2800" b="1" kern="1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 pitchFamily="49" charset="0"/>
              </a:rPr>
              <a:t>东</a:t>
            </a:r>
            <a:r>
              <a:rPr lang="zh-CN" altLang="zh-CN" sz="2800" b="1" kern="1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 pitchFamily="49" charset="0"/>
              </a:rPr>
              <a:t>　</a:t>
            </a:r>
            <a:endParaRPr lang="zh-CN" altLang="en-US" sz="2800" b="1" kern="1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Courier New" panose="02070309020205020404" pitchFamily="49" charset="0"/>
            </a:endParaRPr>
          </a:p>
        </p:txBody>
      </p:sp>
      <p:sp>
        <p:nvSpPr>
          <p:cNvPr id="23" name="矩形 22" title="">
            <a:extLst>
              <a:ext uri="{FF2B5EF4-FFF2-40B4-BE49-F238E27FC236}">
                <a16:creationId xmlns:a16="http://schemas.microsoft.com/office/drawing/2014/main" id="{03F4EB20-DBE1-B40A-136D-5FC8D49C01EC}"/>
              </a:ext>
            </a:extLst>
          </p:cNvPr>
          <p:cNvSpPr/>
          <p:nvPr/>
        </p:nvSpPr>
        <p:spPr>
          <a:xfrm>
            <a:off x="4747412" y="2338121"/>
            <a:ext cx="1105115" cy="537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4000"/>
              </a:lnSpc>
              <a:spcAft>
                <a:spcPct val="0"/>
              </a:spcAft>
              <a:defRPr/>
            </a:pPr>
            <a:r>
              <a:rPr lang="zh-CN" altLang="en-US" sz="2800" b="1" kern="1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 pitchFamily="49" charset="0"/>
              </a:rPr>
              <a:t>南</a:t>
            </a:r>
            <a:r>
              <a:rPr lang="zh-CN" altLang="zh-CN" sz="2800" b="1" kern="1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 pitchFamily="49" charset="0"/>
              </a:rPr>
              <a:t>　</a:t>
            </a:r>
            <a:endParaRPr lang="zh-CN" altLang="en-US" sz="2800" b="1" kern="1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Courier New" panose="02070309020205020404" pitchFamily="49" charset="0"/>
            </a:endParaRPr>
          </a:p>
        </p:txBody>
      </p:sp>
      <p:sp>
        <p:nvSpPr>
          <p:cNvPr id="2" name="矩形 1" title="">
            <a:extLst>
              <a:ext uri="{FF2B5EF4-FFF2-40B4-BE49-F238E27FC236}">
                <a16:creationId xmlns:a16="http://schemas.microsoft.com/office/drawing/2014/main" id="{635659EB-EDF5-D6A0-9FA9-6FD81D4847B8}"/>
              </a:ext>
            </a:extLst>
          </p:cNvPr>
          <p:cNvSpPr/>
          <p:nvPr/>
        </p:nvSpPr>
        <p:spPr>
          <a:xfrm>
            <a:off x="1575135" y="3429000"/>
            <a:ext cx="1105115" cy="537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4000"/>
              </a:lnSpc>
              <a:spcAft>
                <a:spcPct val="0"/>
              </a:spcAft>
              <a:defRPr/>
            </a:pPr>
            <a:r>
              <a:rPr lang="zh-CN" altLang="en-US" sz="2800" b="1" kern="1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 pitchFamily="49" charset="0"/>
              </a:rPr>
              <a:t>北温</a:t>
            </a:r>
            <a:r>
              <a:rPr lang="zh-CN" altLang="zh-CN" sz="2800" b="1" kern="1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 pitchFamily="49" charset="0"/>
              </a:rPr>
              <a:t>　</a:t>
            </a:r>
            <a:endParaRPr lang="zh-CN" altLang="en-US" sz="2800" b="1" kern="1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566781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23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Rectangle 6" title="">
            <a:extLst>
              <a:ext uri="{FF2B5EF4-FFF2-40B4-BE49-F238E27FC236}">
                <a16:creationId xmlns:a16="http://schemas.microsoft.com/office/drawing/2014/main" id="{E263641A-EFB7-7F1B-AEA9-6D85AF23B9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6848" y="1032017"/>
            <a:ext cx="6804578" cy="4048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4500"/>
              </a:lnSpc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一、日本的地理位置</a:t>
            </a:r>
            <a:endParaRPr lang="en-US" altLang="zh-CN" sz="28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4500"/>
              </a:lnSpc>
              <a:buFont typeface="Arial" pitchFamily="34" charset="0"/>
              <a:buNone/>
            </a:pP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3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、海陆</a:t>
            </a:r>
            <a:r>
              <a:rPr lang="zh-CN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位置：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位于亚洲的</a:t>
            </a:r>
            <a:r>
              <a:rPr lang="zh-CN" altLang="en-US" sz="2800" b="1" u="sng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部，</a:t>
            </a:r>
            <a:endParaRPr lang="en-US" altLang="zh-CN" sz="28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ts val="4500"/>
              </a:lnSpc>
              <a:buFont typeface="Arial" pitchFamily="34" charset="0"/>
              <a:buNone/>
            </a:pP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太平洋的</a:t>
            </a:r>
            <a:r>
              <a:rPr lang="zh-CN" altLang="en-US" sz="2800" b="1" u="sng">
                <a:latin typeface="宋体" panose="02010600030101010101" pitchFamily="2" charset="-122"/>
                <a:ea typeface="宋体" panose="02010600030101010101" pitchFamily="2" charset="-122"/>
              </a:rPr>
              <a:t>     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部，为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岛国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en-US" altLang="zh-CN" sz="28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ts val="4500"/>
              </a:lnSpc>
              <a:buFont typeface="Arial" pitchFamily="34" charset="0"/>
              <a:buNone/>
            </a:pPr>
            <a:r>
              <a:rPr lang="zh-CN" altLang="en-US" sz="2800" b="1">
                <a:latin typeface="宋体" panose="02010600030101010101" pitchFamily="2" charset="-122"/>
              </a:rPr>
              <a:t>东临</a:t>
            </a:r>
            <a:r>
              <a:rPr lang="zh-CN" altLang="en-US" sz="2800" b="1" u="sng">
                <a:latin typeface="宋体" panose="02010600030101010101" pitchFamily="2" charset="-122"/>
              </a:rPr>
              <a:t>     </a:t>
            </a:r>
            <a:r>
              <a:rPr lang="zh-CN" altLang="en-US" sz="2800" b="1">
                <a:latin typeface="宋体" panose="02010600030101010101" pitchFamily="2" charset="-122"/>
              </a:rPr>
              <a:t>洋，西临</a:t>
            </a:r>
            <a:r>
              <a:rPr lang="zh-CN" altLang="en-US" sz="2800" b="1" u="sng">
                <a:latin typeface="宋体" panose="02010600030101010101" pitchFamily="2" charset="-122"/>
              </a:rPr>
              <a:t>     </a:t>
            </a:r>
            <a:r>
              <a:rPr lang="zh-CN" altLang="en-US" sz="2800" b="1">
                <a:latin typeface="宋体" panose="02010600030101010101" pitchFamily="2" charset="-122"/>
              </a:rPr>
              <a:t>海和</a:t>
            </a:r>
            <a:r>
              <a:rPr lang="zh-CN" altLang="en-US" sz="2800" b="1" u="sng">
                <a:latin typeface="宋体" panose="02010600030101010101" pitchFamily="2" charset="-122"/>
              </a:rPr>
              <a:t>     </a:t>
            </a:r>
            <a:r>
              <a:rPr lang="zh-CN" altLang="en-US" sz="2800" b="1">
                <a:latin typeface="宋体" panose="02010600030101010101" pitchFamily="2" charset="-122"/>
              </a:rPr>
              <a:t>海，</a:t>
            </a:r>
            <a:endParaRPr lang="en-US" altLang="zh-CN" sz="2800" b="1">
              <a:latin typeface="宋体" panose="02010600030101010101" pitchFamily="2" charset="-122"/>
            </a:endParaRPr>
          </a:p>
          <a:p>
            <a:pPr>
              <a:lnSpc>
                <a:spcPts val="4500"/>
              </a:lnSpc>
              <a:buFont typeface="Arial" pitchFamily="34" charset="0"/>
              <a:buNone/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西部隔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海与俄罗斯、朝鲜、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4500"/>
              </a:lnSpc>
              <a:buFont typeface="Arial" pitchFamily="34" charset="0"/>
              <a:buNone/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韩国相望、隔朝鲜海峡与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相望、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4500"/>
              </a:lnSpc>
              <a:buFont typeface="Arial" pitchFamily="34" charset="0"/>
              <a:buNone/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隔东海与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相望</a:t>
            </a:r>
          </a:p>
        </p:txBody>
      </p:sp>
      <p:sp>
        <p:nvSpPr>
          <p:cNvPr id="11" name="矩形 10" title="">
            <a:extLst>
              <a:ext uri="{FF2B5EF4-FFF2-40B4-BE49-F238E27FC236}">
                <a16:creationId xmlns:a16="http://schemas.microsoft.com/office/drawing/2014/main" id="{B5D8B450-FB73-AD27-5B41-83EEE32FAB09}"/>
              </a:ext>
            </a:extLst>
          </p:cNvPr>
          <p:cNvSpPr/>
          <p:nvPr/>
        </p:nvSpPr>
        <p:spPr>
          <a:xfrm>
            <a:off x="5012871" y="1583941"/>
            <a:ext cx="636458" cy="537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4000"/>
              </a:lnSpc>
              <a:spcAft>
                <a:spcPct val="0"/>
              </a:spcAft>
              <a:defRPr/>
            </a:pPr>
            <a:r>
              <a:rPr lang="zh-CN" altLang="en-US" sz="2800" b="1" kern="1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 pitchFamily="49" charset="0"/>
              </a:rPr>
              <a:t>东</a:t>
            </a:r>
          </a:p>
        </p:txBody>
      </p:sp>
      <p:sp>
        <p:nvSpPr>
          <p:cNvPr id="14" name="矩形 13" title="">
            <a:extLst>
              <a:ext uri="{FF2B5EF4-FFF2-40B4-BE49-F238E27FC236}">
                <a16:creationId xmlns:a16="http://schemas.microsoft.com/office/drawing/2014/main" id="{F21B3BC6-91DA-17BC-80FB-6A826954F34A}"/>
              </a:ext>
            </a:extLst>
          </p:cNvPr>
          <p:cNvSpPr/>
          <p:nvPr/>
        </p:nvSpPr>
        <p:spPr>
          <a:xfrm>
            <a:off x="2241069" y="2151069"/>
            <a:ext cx="1027877" cy="537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4000"/>
              </a:lnSpc>
              <a:spcAft>
                <a:spcPct val="0"/>
              </a:spcAft>
              <a:defRPr/>
            </a:pPr>
            <a:r>
              <a:rPr lang="zh-CN" altLang="en-US" sz="2800" b="1" kern="1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 pitchFamily="49" charset="0"/>
              </a:rPr>
              <a:t>西北</a:t>
            </a:r>
          </a:p>
        </p:txBody>
      </p:sp>
      <p:pic>
        <p:nvPicPr>
          <p:cNvPr id="20" name="图片 19" title="">
            <a:extLst>
              <a:ext uri="{FF2B5EF4-FFF2-40B4-BE49-F238E27FC236}">
                <a16:creationId xmlns:a16="http://schemas.microsoft.com/office/drawing/2014/main" id="{861BAD65-32EC-0753-CB6B-ADEE3F4929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1426" y="1791148"/>
            <a:ext cx="4456977" cy="4697236"/>
          </a:xfrm>
          <a:prstGeom prst="rect">
            <a:avLst/>
          </a:prstGeom>
        </p:spPr>
      </p:pic>
      <p:sp>
        <p:nvSpPr>
          <p:cNvPr id="22" name="文本框 21" title="">
            <a:extLst>
              <a:ext uri="{FF2B5EF4-FFF2-40B4-BE49-F238E27FC236}">
                <a16:creationId xmlns:a16="http://schemas.microsoft.com/office/drawing/2014/main" id="{769BD0B8-A73B-914B-0FA0-F494928730EC}"/>
              </a:ext>
            </a:extLst>
          </p:cNvPr>
          <p:cNvSpPr txBox="1"/>
          <p:nvPr/>
        </p:nvSpPr>
        <p:spPr>
          <a:xfrm>
            <a:off x="1632794" y="2711911"/>
            <a:ext cx="10324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太平</a:t>
            </a:r>
          </a:p>
        </p:txBody>
      </p:sp>
      <p:sp>
        <p:nvSpPr>
          <p:cNvPr id="23" name="文本框 22" title="">
            <a:extLst>
              <a:ext uri="{FF2B5EF4-FFF2-40B4-BE49-F238E27FC236}">
                <a16:creationId xmlns:a16="http://schemas.microsoft.com/office/drawing/2014/main" id="{75F460E9-E220-DE30-736E-E7FCA8A3B645}"/>
              </a:ext>
            </a:extLst>
          </p:cNvPr>
          <p:cNvSpPr txBox="1"/>
          <p:nvPr/>
        </p:nvSpPr>
        <p:spPr>
          <a:xfrm>
            <a:off x="3856481" y="2775246"/>
            <a:ext cx="10324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日本</a:t>
            </a:r>
          </a:p>
        </p:txBody>
      </p:sp>
      <p:sp>
        <p:nvSpPr>
          <p:cNvPr id="24" name="文本框 23" title="">
            <a:extLst>
              <a:ext uri="{FF2B5EF4-FFF2-40B4-BE49-F238E27FC236}">
                <a16:creationId xmlns:a16="http://schemas.microsoft.com/office/drawing/2014/main" id="{A67F2EFA-2EB5-E03A-AB96-811A91B7183C}"/>
              </a:ext>
            </a:extLst>
          </p:cNvPr>
          <p:cNvSpPr txBox="1"/>
          <p:nvPr/>
        </p:nvSpPr>
        <p:spPr>
          <a:xfrm>
            <a:off x="5617448" y="2722569"/>
            <a:ext cx="8623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东</a:t>
            </a:r>
          </a:p>
        </p:txBody>
      </p:sp>
      <p:sp>
        <p:nvSpPr>
          <p:cNvPr id="25" name="文本框 24" title="">
            <a:extLst>
              <a:ext uri="{FF2B5EF4-FFF2-40B4-BE49-F238E27FC236}">
                <a16:creationId xmlns:a16="http://schemas.microsoft.com/office/drawing/2014/main" id="{C36E96F8-043D-3F2F-091D-FFD01E5A7A99}"/>
              </a:ext>
            </a:extLst>
          </p:cNvPr>
          <p:cNvSpPr txBox="1"/>
          <p:nvPr/>
        </p:nvSpPr>
        <p:spPr>
          <a:xfrm>
            <a:off x="1842805" y="3298466"/>
            <a:ext cx="10324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日本</a:t>
            </a:r>
          </a:p>
        </p:txBody>
      </p:sp>
      <p:sp>
        <p:nvSpPr>
          <p:cNvPr id="26" name="文本框 25" title="">
            <a:extLst>
              <a:ext uri="{FF2B5EF4-FFF2-40B4-BE49-F238E27FC236}">
                <a16:creationId xmlns:a16="http://schemas.microsoft.com/office/drawing/2014/main" id="{2AEAC4A4-37DF-4167-CA43-6B01D35EE3FF}"/>
              </a:ext>
            </a:extLst>
          </p:cNvPr>
          <p:cNvSpPr txBox="1"/>
          <p:nvPr/>
        </p:nvSpPr>
        <p:spPr>
          <a:xfrm>
            <a:off x="4692116" y="3866460"/>
            <a:ext cx="10324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韩国</a:t>
            </a:r>
          </a:p>
        </p:txBody>
      </p:sp>
      <p:sp>
        <p:nvSpPr>
          <p:cNvPr id="27" name="文本框 26" title="">
            <a:extLst>
              <a:ext uri="{FF2B5EF4-FFF2-40B4-BE49-F238E27FC236}">
                <a16:creationId xmlns:a16="http://schemas.microsoft.com/office/drawing/2014/main" id="{707B7424-1346-C627-5353-03B0A6C1BF34}"/>
              </a:ext>
            </a:extLst>
          </p:cNvPr>
          <p:cNvSpPr txBox="1"/>
          <p:nvPr/>
        </p:nvSpPr>
        <p:spPr>
          <a:xfrm>
            <a:off x="2241069" y="4431435"/>
            <a:ext cx="10324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中国</a:t>
            </a:r>
          </a:p>
        </p:txBody>
      </p:sp>
      <p:grpSp>
        <p:nvGrpSpPr>
          <p:cNvPr id="2" name="组合 1" title="">
            <a:extLst>
              <a:ext uri="{FF2B5EF4-FFF2-40B4-BE49-F238E27FC236}">
                <a16:creationId xmlns:a16="http://schemas.microsoft.com/office/drawing/2014/main" id="{72241677-0373-2363-A6CC-8C923842C5BF}"/>
              </a:ext>
            </a:extLst>
          </p:cNvPr>
          <p:cNvGrpSpPr/>
          <p:nvPr/>
        </p:nvGrpSpPr>
        <p:grpSpPr>
          <a:xfrm>
            <a:off x="1345123" y="355107"/>
            <a:ext cx="5339762" cy="676910"/>
            <a:chOff x="1345122" y="355107"/>
            <a:chExt cx="2391890" cy="676910"/>
          </a:xfrm>
        </p:grpSpPr>
        <p:sp>
          <p:nvSpPr>
            <p:cNvPr id="3" name="矩形 2">
              <a:extLst>
                <a:ext uri="{FF2B5EF4-FFF2-40B4-BE49-F238E27FC236}">
                  <a16:creationId xmlns:a16="http://schemas.microsoft.com/office/drawing/2014/main" id="{660A4CF8-F030-68E4-B231-F5E81F748585}"/>
                </a:ext>
              </a:extLst>
            </p:cNvPr>
            <p:cNvSpPr/>
            <p:nvPr/>
          </p:nvSpPr>
          <p:spPr>
            <a:xfrm>
              <a:off x="1345122" y="355107"/>
              <a:ext cx="2391890" cy="67691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文本框 4">
              <a:extLst>
                <a:ext uri="{FF2B5EF4-FFF2-40B4-BE49-F238E27FC236}">
                  <a16:creationId xmlns:a16="http://schemas.microsoft.com/office/drawing/2014/main" id="{5DC14BCC-4352-715F-49FB-50EBBA42F64F}"/>
                </a:ext>
              </a:extLst>
            </p:cNvPr>
            <p:cNvSpPr txBox="1"/>
            <p:nvPr/>
          </p:nvSpPr>
          <p:spPr>
            <a:xfrm>
              <a:off x="1345122" y="369616"/>
              <a:ext cx="239189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latin typeface="+mn-ea"/>
                </a:rPr>
                <a:t>考点梳理</a:t>
              </a:r>
              <a:r>
                <a:rPr lang="en-US" altLang="zh-CN" sz="3600" b="1">
                  <a:latin typeface="+mn-ea"/>
                </a:rPr>
                <a:t>——</a:t>
              </a:r>
              <a:r>
                <a:rPr lang="zh-CN" altLang="en-US" sz="3600" b="1">
                  <a:latin typeface="+mn-ea"/>
                </a:rPr>
                <a:t>日本的位置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733675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>
          <a:extLst>
            <a:ext uri="{FF2B5EF4-FFF2-40B4-BE49-F238E27FC236}">
              <a16:creationId xmlns:a16="http://schemas.microsoft.com/office/drawing/2014/main" id="{C145BBA1-AAED-8D66-14D8-E43F3336CBCC}"/>
            </a:ext>
          </a:extLst>
        </p:cNvPr>
        <p:cNvGrpSpPr/>
        <p:nvPr/>
      </p:nvGrpSpPr>
      <p:grpSpPr>
        <a:xfrm>
          <a:off x="0" y="0"/>
          <a:ext cx="0" cy="0"/>
        </a:xfrm>
      </p:grpSpPr>
      <p:sp>
        <p:nvSpPr>
          <p:cNvPr id="6" name="Rectangle 6" title="">
            <a:extLst>
              <a:ext uri="{FF2B5EF4-FFF2-40B4-BE49-F238E27FC236}">
                <a16:creationId xmlns:a16="http://schemas.microsoft.com/office/drawing/2014/main" id="{38CCDAB8-AE0D-70C9-B1A5-AB71349E73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6848" y="1032017"/>
            <a:ext cx="6374165" cy="5218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4500"/>
              </a:lnSpc>
              <a:buFont typeface="Arial" pitchFamily="34" charset="0"/>
              <a:buNone/>
            </a:pP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、原因</a:t>
            </a:r>
            <a:endParaRPr lang="zh-CN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4000"/>
              </a:lnSpc>
              <a:buFont typeface="Arial" pitchFamily="34" charset="0"/>
              <a:buNone/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日本位于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 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火山地震带上，处于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板块和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板块的交界地带，地壳活跃。富士山是著名火山。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4000"/>
              </a:lnSpc>
              <a:buFont typeface="Arial" pitchFamily="34" charset="0"/>
              <a:buNone/>
            </a:pP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、影响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4000"/>
              </a:lnSpc>
              <a:buFont typeface="Arial" pitchFamily="34" charset="0"/>
              <a:buNone/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不利：火山喷发产生大量火山灰，污染空气、影响交通；地震以及引发的海啸，造成重大人员伤亡和财产损失。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4000"/>
              </a:lnSpc>
              <a:buFont typeface="Arial" pitchFamily="34" charset="0"/>
              <a:buNone/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有利：火山分布地区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温泉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众多，火山灰是肥沃的土壤。</a:t>
            </a:r>
          </a:p>
        </p:txBody>
      </p:sp>
      <p:sp>
        <p:nvSpPr>
          <p:cNvPr id="7" name="文本框 6" title="">
            <a:extLst>
              <a:ext uri="{FF2B5EF4-FFF2-40B4-BE49-F238E27FC236}">
                <a16:creationId xmlns:a16="http://schemas.microsoft.com/office/drawing/2014/main" id="{4A653824-26A7-8426-7EFA-FDD98184F2E4}"/>
              </a:ext>
            </a:extLst>
          </p:cNvPr>
          <p:cNvSpPr txBox="1"/>
          <p:nvPr/>
        </p:nvSpPr>
        <p:spPr>
          <a:xfrm>
            <a:off x="2382467" y="1583472"/>
            <a:ext cx="19287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环太平洋</a:t>
            </a:r>
          </a:p>
        </p:txBody>
      </p:sp>
      <p:sp>
        <p:nvSpPr>
          <p:cNvPr id="9" name="文本框 8" title="">
            <a:extLst>
              <a:ext uri="{FF2B5EF4-FFF2-40B4-BE49-F238E27FC236}">
                <a16:creationId xmlns:a16="http://schemas.microsoft.com/office/drawing/2014/main" id="{474246A3-C16E-ED9F-BD5E-DB52584DC12E}"/>
              </a:ext>
            </a:extLst>
          </p:cNvPr>
          <p:cNvSpPr txBox="1"/>
          <p:nvPr/>
        </p:nvSpPr>
        <p:spPr>
          <a:xfrm>
            <a:off x="1170728" y="2122762"/>
            <a:ext cx="10020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亚欧</a:t>
            </a:r>
          </a:p>
        </p:txBody>
      </p:sp>
      <p:sp>
        <p:nvSpPr>
          <p:cNvPr id="10" name="文本框 9" title="">
            <a:extLst>
              <a:ext uri="{FF2B5EF4-FFF2-40B4-BE49-F238E27FC236}">
                <a16:creationId xmlns:a16="http://schemas.microsoft.com/office/drawing/2014/main" id="{46E833A8-6ED2-7D2A-1370-75400D9372B5}"/>
              </a:ext>
            </a:extLst>
          </p:cNvPr>
          <p:cNvSpPr txBox="1"/>
          <p:nvPr/>
        </p:nvSpPr>
        <p:spPr>
          <a:xfrm>
            <a:off x="3346841" y="2106692"/>
            <a:ext cx="1509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太平洋</a:t>
            </a:r>
          </a:p>
        </p:txBody>
      </p:sp>
      <p:grpSp>
        <p:nvGrpSpPr>
          <p:cNvPr id="8" name="组合 7" title="">
            <a:extLst>
              <a:ext uri="{FF2B5EF4-FFF2-40B4-BE49-F238E27FC236}">
                <a16:creationId xmlns:a16="http://schemas.microsoft.com/office/drawing/2014/main" id="{E0A9F2C0-AF4D-7BCC-1A31-136770A665BE}"/>
              </a:ext>
            </a:extLst>
          </p:cNvPr>
          <p:cNvGrpSpPr/>
          <p:nvPr/>
        </p:nvGrpSpPr>
        <p:grpSpPr>
          <a:xfrm>
            <a:off x="1345122" y="355107"/>
            <a:ext cx="9370226" cy="676910"/>
            <a:chOff x="1345122" y="355107"/>
            <a:chExt cx="2391890" cy="676910"/>
          </a:xfrm>
        </p:grpSpPr>
        <p:sp>
          <p:nvSpPr>
            <p:cNvPr id="11" name="矩形 10">
              <a:extLst>
                <a:ext uri="{FF2B5EF4-FFF2-40B4-BE49-F238E27FC236}">
                  <a16:creationId xmlns:a16="http://schemas.microsoft.com/office/drawing/2014/main" id="{01E84BB8-47BB-6CD7-45E0-F3B805137D4E}"/>
                </a:ext>
              </a:extLst>
            </p:cNvPr>
            <p:cNvSpPr/>
            <p:nvPr/>
          </p:nvSpPr>
          <p:spPr>
            <a:xfrm>
              <a:off x="1345122" y="355107"/>
              <a:ext cx="2391890" cy="67691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文本框 11">
              <a:extLst>
                <a:ext uri="{FF2B5EF4-FFF2-40B4-BE49-F238E27FC236}">
                  <a16:creationId xmlns:a16="http://schemas.microsoft.com/office/drawing/2014/main" id="{86006F2C-342D-C861-ADA2-840AE6235915}"/>
                </a:ext>
              </a:extLst>
            </p:cNvPr>
            <p:cNvSpPr txBox="1"/>
            <p:nvPr/>
          </p:nvSpPr>
          <p:spPr>
            <a:xfrm>
              <a:off x="1345122" y="369616"/>
              <a:ext cx="239189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latin typeface="+mn-ea"/>
                </a:rPr>
                <a:t>考点梳理</a:t>
              </a:r>
              <a:r>
                <a:rPr lang="en-US" altLang="zh-CN" sz="3600" b="1">
                  <a:latin typeface="+mn-ea"/>
                </a:rPr>
                <a:t>——</a:t>
              </a:r>
              <a:r>
                <a:rPr lang="zh-CN" altLang="en-US" sz="3600" b="1">
                  <a:latin typeface="+mn-ea"/>
                </a:rPr>
                <a:t>日本多火山、地震及减灾措施</a:t>
              </a:r>
            </a:p>
          </p:txBody>
        </p:sp>
      </p:grpSp>
      <p:pic>
        <p:nvPicPr>
          <p:cNvPr id="3" name="图片 2" title="">
            <a:extLst>
              <a:ext uri="{FF2B5EF4-FFF2-40B4-BE49-F238E27FC236}">
                <a16:creationId xmlns:a16="http://schemas.microsoft.com/office/drawing/2014/main" id="{E1448844-6C46-8E2F-6BC5-726FBC2295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7307" y="2849732"/>
            <a:ext cx="4691835" cy="3559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30185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 title="">
            <a:extLst>
              <a:ext uri="{FF2B5EF4-FFF2-40B4-BE49-F238E27FC236}">
                <a16:creationId xmlns:a16="http://schemas.microsoft.com/office/drawing/2014/main" id="{345CF818-9ABF-7E86-8530-8A08318FE76B}"/>
              </a:ext>
            </a:extLst>
          </p:cNvPr>
          <p:cNvGrpSpPr/>
          <p:nvPr/>
        </p:nvGrpSpPr>
        <p:grpSpPr>
          <a:xfrm>
            <a:off x="1345122" y="355107"/>
            <a:ext cx="9370226" cy="676910"/>
            <a:chOff x="1345122" y="355107"/>
            <a:chExt cx="2391890" cy="676910"/>
          </a:xfrm>
        </p:grpSpPr>
        <p:sp>
          <p:nvSpPr>
            <p:cNvPr id="3" name="矩形 2">
              <a:extLst>
                <a:ext uri="{FF2B5EF4-FFF2-40B4-BE49-F238E27FC236}">
                  <a16:creationId xmlns:a16="http://schemas.microsoft.com/office/drawing/2014/main" id="{B5632F13-7F33-F4E7-D28D-59BE37EDA887}"/>
                </a:ext>
              </a:extLst>
            </p:cNvPr>
            <p:cNvSpPr/>
            <p:nvPr/>
          </p:nvSpPr>
          <p:spPr>
            <a:xfrm>
              <a:off x="1345122" y="355107"/>
              <a:ext cx="2391890" cy="67691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文本框 3">
              <a:extLst>
                <a:ext uri="{FF2B5EF4-FFF2-40B4-BE49-F238E27FC236}">
                  <a16:creationId xmlns:a16="http://schemas.microsoft.com/office/drawing/2014/main" id="{C5337FAB-CC30-F923-BBDA-AEA26D41A7D0}"/>
                </a:ext>
              </a:extLst>
            </p:cNvPr>
            <p:cNvSpPr txBox="1"/>
            <p:nvPr/>
          </p:nvSpPr>
          <p:spPr>
            <a:xfrm>
              <a:off x="1345122" y="369616"/>
              <a:ext cx="239189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latin typeface="+mn-ea"/>
                </a:rPr>
                <a:t>考点梳理</a:t>
              </a:r>
              <a:r>
                <a:rPr lang="en-US" altLang="zh-CN" sz="3600" b="1">
                  <a:latin typeface="+mn-ea"/>
                </a:rPr>
                <a:t>——</a:t>
              </a:r>
              <a:r>
                <a:rPr lang="zh-CN" altLang="en-US" sz="3600" b="1">
                  <a:latin typeface="+mn-ea"/>
                </a:rPr>
                <a:t>日本多火山、地震及减灾措施</a:t>
              </a:r>
            </a:p>
          </p:txBody>
        </p:sp>
      </p:grpSp>
      <p:sp>
        <p:nvSpPr>
          <p:cNvPr id="5" name="Rectangle 6" title="">
            <a:extLst>
              <a:ext uri="{FF2B5EF4-FFF2-40B4-BE49-F238E27FC236}">
                <a16:creationId xmlns:a16="http://schemas.microsoft.com/office/drawing/2014/main" id="{CE0C31C4-0AC2-21D2-F26B-27E228A893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5827" y="1635698"/>
            <a:ext cx="5190476" cy="25894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4000"/>
              </a:lnSpc>
              <a:buFont typeface="Arial" pitchFamily="34" charset="0"/>
              <a:buNone/>
            </a:pP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3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、减灾措施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4000"/>
              </a:lnSpc>
              <a:buFont typeface="Arial" pitchFamily="34" charset="0"/>
              <a:buNone/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①使用质地较轻的建筑材料，以减轻地震灾害造成的人员伤亡；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4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②进行防灾减灾宣传教育；</a:t>
            </a:r>
          </a:p>
          <a:p>
            <a:pPr>
              <a:lnSpc>
                <a:spcPts val="4000"/>
              </a:lnSpc>
              <a:buFont typeface="Arial" pitchFamily="34" charset="0"/>
              <a:buNone/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③进行防震演习等。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6" name="图片 5" title="">
            <a:extLst>
              <a:ext uri="{FF2B5EF4-FFF2-40B4-BE49-F238E27FC236}">
                <a16:creationId xmlns:a16="http://schemas.microsoft.com/office/drawing/2014/main" id="{CF2934FA-7E34-9C5F-FF77-355FF398E3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4369" y="2383611"/>
            <a:ext cx="5575177" cy="4229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273320"/>
      </p:ext>
    </p:extLst>
  </p:cSld>
  <p:clrMapOvr>
    <a:masterClrMapping/>
  </p:clrMapOvr>
  <p:transition spd="slow">
    <p:cover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Rectangle 6" title="">
            <a:extLst>
              <a:ext uri="{FF2B5EF4-FFF2-40B4-BE49-F238E27FC236}">
                <a16:creationId xmlns:a16="http://schemas.microsoft.com/office/drawing/2014/main" id="{F55A24A6-2ADC-15E0-09C2-28E1A199E6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9054" y="1582226"/>
            <a:ext cx="5655074" cy="34711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4500"/>
              </a:lnSpc>
              <a:buFont typeface="Arial" pitchFamily="34" charset="0"/>
              <a:buNone/>
            </a:pP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、日本</a:t>
            </a:r>
            <a:r>
              <a:rPr lang="zh-CN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的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领土组成</a:t>
            </a:r>
            <a:endParaRPr lang="zh-CN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4500"/>
              </a:lnSpc>
              <a:buFont typeface="Arial" pitchFamily="34" charset="0"/>
              <a:buNone/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由北海道、本州、四国、九州四个大岛及其附近的一些小岛组成。</a:t>
            </a:r>
          </a:p>
          <a:p>
            <a:pPr>
              <a:lnSpc>
                <a:spcPts val="4500"/>
              </a:lnSpc>
              <a:buFont typeface="Arial" pitchFamily="34" charset="0"/>
              <a:buNone/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其中面积最大的是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</a:p>
          <a:p>
            <a:pPr>
              <a:lnSpc>
                <a:spcPts val="4500"/>
              </a:lnSpc>
              <a:buFont typeface="Arial" pitchFamily="34" charset="0"/>
              <a:buNone/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纬度最高的大岛是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岛。</a:t>
            </a:r>
          </a:p>
          <a:p>
            <a:pPr>
              <a:lnSpc>
                <a:spcPts val="4500"/>
              </a:lnSpc>
              <a:buFont typeface="Arial" pitchFamily="34" charset="0"/>
              <a:buNone/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首都东京位于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岛中部。</a:t>
            </a:r>
          </a:p>
        </p:txBody>
      </p:sp>
      <p:pic>
        <p:nvPicPr>
          <p:cNvPr id="2" name="图片 1" title="">
            <a:extLst>
              <a:ext uri="{FF2B5EF4-FFF2-40B4-BE49-F238E27FC236}">
                <a16:creationId xmlns:a16="http://schemas.microsoft.com/office/drawing/2014/main" id="{C689826A-F56D-6AD5-A685-37B3C17D7B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1720" y="1397116"/>
            <a:ext cx="5342519" cy="5242791"/>
          </a:xfrm>
          <a:prstGeom prst="rect">
            <a:avLst/>
          </a:prstGeom>
        </p:spPr>
      </p:pic>
      <p:sp>
        <p:nvSpPr>
          <p:cNvPr id="7" name="文本框 6" title="">
            <a:extLst>
              <a:ext uri="{FF2B5EF4-FFF2-40B4-BE49-F238E27FC236}">
                <a16:creationId xmlns:a16="http://schemas.microsoft.com/office/drawing/2014/main" id="{68BBCB5F-2620-9261-78FB-CB5CEC1A6E1D}"/>
              </a:ext>
            </a:extLst>
          </p:cNvPr>
          <p:cNvSpPr txBox="1"/>
          <p:nvPr/>
        </p:nvSpPr>
        <p:spPr>
          <a:xfrm>
            <a:off x="3646427" y="3317798"/>
            <a:ext cx="1309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本州岛</a:t>
            </a:r>
          </a:p>
        </p:txBody>
      </p:sp>
      <p:sp>
        <p:nvSpPr>
          <p:cNvPr id="9" name="文本框 8" title="">
            <a:extLst>
              <a:ext uri="{FF2B5EF4-FFF2-40B4-BE49-F238E27FC236}">
                <a16:creationId xmlns:a16="http://schemas.microsoft.com/office/drawing/2014/main" id="{D415E63D-56C0-5A81-BCDD-C9447EBD6F9C}"/>
              </a:ext>
            </a:extLst>
          </p:cNvPr>
          <p:cNvSpPr txBox="1"/>
          <p:nvPr/>
        </p:nvSpPr>
        <p:spPr>
          <a:xfrm>
            <a:off x="3646427" y="3888832"/>
            <a:ext cx="1386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北海道</a:t>
            </a:r>
          </a:p>
        </p:txBody>
      </p:sp>
      <p:sp>
        <p:nvSpPr>
          <p:cNvPr id="10" name="文本框 9" title="">
            <a:extLst>
              <a:ext uri="{FF2B5EF4-FFF2-40B4-BE49-F238E27FC236}">
                <a16:creationId xmlns:a16="http://schemas.microsoft.com/office/drawing/2014/main" id="{843F6385-81ED-0630-EE02-8C7F860F5544}"/>
              </a:ext>
            </a:extLst>
          </p:cNvPr>
          <p:cNvSpPr txBox="1"/>
          <p:nvPr/>
        </p:nvSpPr>
        <p:spPr>
          <a:xfrm>
            <a:off x="2991699" y="4459867"/>
            <a:ext cx="1109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本州</a:t>
            </a:r>
          </a:p>
        </p:txBody>
      </p:sp>
      <p:grpSp>
        <p:nvGrpSpPr>
          <p:cNvPr id="8" name="组合 7" title="">
            <a:extLst>
              <a:ext uri="{FF2B5EF4-FFF2-40B4-BE49-F238E27FC236}">
                <a16:creationId xmlns:a16="http://schemas.microsoft.com/office/drawing/2014/main" id="{857696AC-E9FB-38F1-00F2-A90443B95BE2}"/>
              </a:ext>
            </a:extLst>
          </p:cNvPr>
          <p:cNvGrpSpPr/>
          <p:nvPr/>
        </p:nvGrpSpPr>
        <p:grpSpPr>
          <a:xfrm>
            <a:off x="1345123" y="355107"/>
            <a:ext cx="6635902" cy="676910"/>
            <a:chOff x="1345122" y="355107"/>
            <a:chExt cx="2391890" cy="676910"/>
          </a:xfrm>
        </p:grpSpPr>
        <p:sp>
          <p:nvSpPr>
            <p:cNvPr id="11" name="矩形 10">
              <a:extLst>
                <a:ext uri="{FF2B5EF4-FFF2-40B4-BE49-F238E27FC236}">
                  <a16:creationId xmlns:a16="http://schemas.microsoft.com/office/drawing/2014/main" id="{9E6342BD-6229-FC5F-BCC9-20F66F604077}"/>
                </a:ext>
              </a:extLst>
            </p:cNvPr>
            <p:cNvSpPr/>
            <p:nvPr/>
          </p:nvSpPr>
          <p:spPr>
            <a:xfrm>
              <a:off x="1345122" y="355107"/>
              <a:ext cx="2391890" cy="67691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文本框 11">
              <a:extLst>
                <a:ext uri="{FF2B5EF4-FFF2-40B4-BE49-F238E27FC236}">
                  <a16:creationId xmlns:a16="http://schemas.microsoft.com/office/drawing/2014/main" id="{0C6767E6-68F9-4009-FBDA-8A7EDA3C7418}"/>
                </a:ext>
              </a:extLst>
            </p:cNvPr>
            <p:cNvSpPr txBox="1"/>
            <p:nvPr/>
          </p:nvSpPr>
          <p:spPr>
            <a:xfrm>
              <a:off x="1345122" y="369616"/>
              <a:ext cx="234359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latin typeface="+mn-ea"/>
                </a:rPr>
                <a:t>考点梳理</a:t>
              </a:r>
              <a:r>
                <a:rPr lang="en-US" altLang="zh-CN" sz="3600" b="1">
                  <a:latin typeface="+mn-ea"/>
                </a:rPr>
                <a:t>——</a:t>
              </a:r>
              <a:r>
                <a:rPr lang="zh-CN" altLang="en-US" sz="3600" b="1">
                  <a:latin typeface="+mn-ea"/>
                </a:rPr>
                <a:t>日本的领土组成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5330681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>
            <a:extLst>
              <a:ext uri="{FF2B5EF4-FFF2-40B4-BE49-F238E27FC236}">
                <a16:creationId xmlns:a16="http://schemas.microsoft.com/office/drawing/2014/main" id="{1BBEF36C-967C-E1F1-03A7-5BF1451AF3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1720" y="1397116"/>
            <a:ext cx="5342519" cy="5242791"/>
          </a:xfrm>
          <a:prstGeom prst="rect">
            <a:avLst/>
          </a:prstGeom>
        </p:spPr>
      </p:pic>
      <p:sp>
        <p:nvSpPr>
          <p:cNvPr id="5" name="Rectangle 6" title="">
            <a:extLst>
              <a:ext uri="{FF2B5EF4-FFF2-40B4-BE49-F238E27FC236}">
                <a16:creationId xmlns:a16="http://schemas.microsoft.com/office/drawing/2014/main" id="{5061F015-2FF1-5389-44BB-29831458B7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1297" y="1182937"/>
            <a:ext cx="6574206" cy="4048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4500"/>
              </a:lnSpc>
            </a:pP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、海岸线</a:t>
            </a:r>
            <a:endParaRPr lang="en-US" altLang="zh-CN" sz="28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45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海岸线长约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3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万千米，海岸线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45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多优良港湾</a:t>
            </a:r>
          </a:p>
          <a:p>
            <a:pPr>
              <a:lnSpc>
                <a:spcPts val="4500"/>
              </a:lnSpc>
            </a:pP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、地形地势</a:t>
            </a:r>
            <a:endParaRPr lang="en-US" altLang="zh-CN" sz="28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4500"/>
              </a:lnSpc>
            </a:pP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、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广布，沿海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狭小。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45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最高的山是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山，最大平原是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4500"/>
              </a:lnSpc>
            </a:pP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平原。地势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高，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低。</a:t>
            </a:r>
          </a:p>
        </p:txBody>
      </p:sp>
      <p:sp>
        <p:nvSpPr>
          <p:cNvPr id="9" name="矩形 8" title="">
            <a:extLst>
              <a:ext uri="{FF2B5EF4-FFF2-40B4-BE49-F238E27FC236}">
                <a16:creationId xmlns:a16="http://schemas.microsoft.com/office/drawing/2014/main" id="{3ADB28C6-7F44-9838-E6F1-6F7A6FEAD270}"/>
              </a:ext>
            </a:extLst>
          </p:cNvPr>
          <p:cNvSpPr/>
          <p:nvPr/>
        </p:nvSpPr>
        <p:spPr>
          <a:xfrm>
            <a:off x="5002508" y="1708927"/>
            <a:ext cx="1093492" cy="537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4000"/>
              </a:lnSpc>
              <a:spcAft>
                <a:spcPct val="0"/>
              </a:spcAft>
              <a:defRPr/>
            </a:pPr>
            <a:r>
              <a:rPr lang="zh-CN" altLang="en-US" sz="2800" b="1" kern="1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 pitchFamily="49" charset="0"/>
              </a:rPr>
              <a:t>曲折</a:t>
            </a:r>
          </a:p>
        </p:txBody>
      </p:sp>
      <p:sp>
        <p:nvSpPr>
          <p:cNvPr id="10" name="矩形 9" title="">
            <a:extLst>
              <a:ext uri="{FF2B5EF4-FFF2-40B4-BE49-F238E27FC236}">
                <a16:creationId xmlns:a16="http://schemas.microsoft.com/office/drawing/2014/main" id="{A3A143B0-1C12-DE08-4417-829609338836}"/>
              </a:ext>
            </a:extLst>
          </p:cNvPr>
          <p:cNvSpPr/>
          <p:nvPr/>
        </p:nvSpPr>
        <p:spPr>
          <a:xfrm>
            <a:off x="2319369" y="4004361"/>
            <a:ext cx="1093492" cy="537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4000"/>
              </a:lnSpc>
              <a:spcAft>
                <a:spcPct val="0"/>
              </a:spcAft>
              <a:defRPr/>
            </a:pPr>
            <a:r>
              <a:rPr lang="zh-CN" altLang="en-US" sz="2800" b="1" kern="1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 pitchFamily="49" charset="0"/>
              </a:rPr>
              <a:t>富士</a:t>
            </a:r>
          </a:p>
        </p:txBody>
      </p:sp>
      <p:grpSp>
        <p:nvGrpSpPr>
          <p:cNvPr id="13" name="组合 12" title="">
            <a:extLst>
              <a:ext uri="{FF2B5EF4-FFF2-40B4-BE49-F238E27FC236}">
                <a16:creationId xmlns:a16="http://schemas.microsoft.com/office/drawing/2014/main" id="{08605B2C-BE15-5167-25CE-791448347D15}"/>
              </a:ext>
            </a:extLst>
          </p:cNvPr>
          <p:cNvGrpSpPr/>
          <p:nvPr/>
        </p:nvGrpSpPr>
        <p:grpSpPr>
          <a:xfrm>
            <a:off x="1345123" y="355107"/>
            <a:ext cx="6405083" cy="676910"/>
            <a:chOff x="1345122" y="355107"/>
            <a:chExt cx="2391890" cy="676910"/>
          </a:xfrm>
        </p:grpSpPr>
        <p:sp>
          <p:nvSpPr>
            <p:cNvPr id="14" name="矩形 13">
              <a:extLst>
                <a:ext uri="{FF2B5EF4-FFF2-40B4-BE49-F238E27FC236}">
                  <a16:creationId xmlns:a16="http://schemas.microsoft.com/office/drawing/2014/main" id="{8C52F59E-C04E-EF58-C6A8-825CDD3C0B7B}"/>
                </a:ext>
              </a:extLst>
            </p:cNvPr>
            <p:cNvSpPr/>
            <p:nvPr/>
          </p:nvSpPr>
          <p:spPr>
            <a:xfrm>
              <a:off x="1345122" y="355107"/>
              <a:ext cx="2391890" cy="67691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文本框 14">
              <a:extLst>
                <a:ext uri="{FF2B5EF4-FFF2-40B4-BE49-F238E27FC236}">
                  <a16:creationId xmlns:a16="http://schemas.microsoft.com/office/drawing/2014/main" id="{1AA50FC4-3411-930B-6FF0-2B42A7817CD2}"/>
                </a:ext>
              </a:extLst>
            </p:cNvPr>
            <p:cNvSpPr txBox="1"/>
            <p:nvPr/>
          </p:nvSpPr>
          <p:spPr>
            <a:xfrm>
              <a:off x="1345122" y="369616"/>
              <a:ext cx="239189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latin typeface="+mn-ea"/>
                </a:rPr>
                <a:t>考点梳理</a:t>
              </a:r>
              <a:r>
                <a:rPr lang="en-US" altLang="zh-CN" sz="3600" b="1">
                  <a:latin typeface="+mn-ea"/>
                </a:rPr>
                <a:t>——</a:t>
              </a:r>
              <a:r>
                <a:rPr lang="zh-CN" altLang="en-US" sz="3600" b="1">
                  <a:latin typeface="+mn-ea"/>
                </a:rPr>
                <a:t>日本的自然环境</a:t>
              </a:r>
            </a:p>
          </p:txBody>
        </p:sp>
      </p:grpSp>
      <p:sp>
        <p:nvSpPr>
          <p:cNvPr id="2" name="矩形 1" title="">
            <a:extLst>
              <a:ext uri="{FF2B5EF4-FFF2-40B4-BE49-F238E27FC236}">
                <a16:creationId xmlns:a16="http://schemas.microsoft.com/office/drawing/2014/main" id="{2F7B1B71-3927-29F9-2194-71707E0C1973}"/>
              </a:ext>
            </a:extLst>
          </p:cNvPr>
          <p:cNvSpPr/>
          <p:nvPr/>
        </p:nvSpPr>
        <p:spPr>
          <a:xfrm>
            <a:off x="501297" y="4544222"/>
            <a:ext cx="1093492" cy="537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4000"/>
              </a:lnSpc>
              <a:spcAft>
                <a:spcPct val="0"/>
              </a:spcAft>
              <a:defRPr/>
            </a:pPr>
            <a:r>
              <a:rPr lang="zh-CN" altLang="en-US" sz="2800" b="1" kern="1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 pitchFamily="49" charset="0"/>
              </a:rPr>
              <a:t>关东</a:t>
            </a:r>
          </a:p>
        </p:txBody>
      </p:sp>
      <p:sp>
        <p:nvSpPr>
          <p:cNvPr id="12" name="矩形 11" title="">
            <a:extLst>
              <a:ext uri="{FF2B5EF4-FFF2-40B4-BE49-F238E27FC236}">
                <a16:creationId xmlns:a16="http://schemas.microsoft.com/office/drawing/2014/main" id="{0770946B-CB61-CA9F-F5B3-575EA41EF286}"/>
              </a:ext>
            </a:extLst>
          </p:cNvPr>
          <p:cNvSpPr/>
          <p:nvPr/>
        </p:nvSpPr>
        <p:spPr>
          <a:xfrm>
            <a:off x="3241654" y="4617761"/>
            <a:ext cx="1093492" cy="537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4000"/>
              </a:lnSpc>
              <a:spcAft>
                <a:spcPct val="0"/>
              </a:spcAft>
              <a:defRPr/>
            </a:pPr>
            <a:r>
              <a:rPr lang="zh-CN" altLang="en-US" sz="2800" b="1" kern="1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 pitchFamily="49" charset="0"/>
              </a:rPr>
              <a:t>中部</a:t>
            </a:r>
          </a:p>
        </p:txBody>
      </p:sp>
      <p:sp>
        <p:nvSpPr>
          <p:cNvPr id="16" name="矩形 15" title="">
            <a:extLst>
              <a:ext uri="{FF2B5EF4-FFF2-40B4-BE49-F238E27FC236}">
                <a16:creationId xmlns:a16="http://schemas.microsoft.com/office/drawing/2014/main" id="{A0A0ED5C-94A8-203B-7B4F-CA60A728738F}"/>
              </a:ext>
            </a:extLst>
          </p:cNvPr>
          <p:cNvSpPr/>
          <p:nvPr/>
        </p:nvSpPr>
        <p:spPr>
          <a:xfrm>
            <a:off x="4790866" y="4572485"/>
            <a:ext cx="1093492" cy="537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4000"/>
              </a:lnSpc>
              <a:spcAft>
                <a:spcPct val="0"/>
              </a:spcAft>
              <a:defRPr/>
            </a:pPr>
            <a:r>
              <a:rPr lang="zh-CN" altLang="en-US" sz="2800" b="1" kern="1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 pitchFamily="49" charset="0"/>
              </a:rPr>
              <a:t>四周</a:t>
            </a:r>
          </a:p>
        </p:txBody>
      </p:sp>
      <p:sp>
        <p:nvSpPr>
          <p:cNvPr id="17" name="矩形 16" title="">
            <a:extLst>
              <a:ext uri="{FF2B5EF4-FFF2-40B4-BE49-F238E27FC236}">
                <a16:creationId xmlns:a16="http://schemas.microsoft.com/office/drawing/2014/main" id="{CCEC3EA0-5507-B9E1-645C-AAA845F274B0}"/>
              </a:ext>
            </a:extLst>
          </p:cNvPr>
          <p:cNvSpPr/>
          <p:nvPr/>
        </p:nvSpPr>
        <p:spPr>
          <a:xfrm>
            <a:off x="501297" y="3429000"/>
            <a:ext cx="1093492" cy="537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4000"/>
              </a:lnSpc>
              <a:spcAft>
                <a:spcPct val="0"/>
              </a:spcAft>
              <a:defRPr/>
            </a:pPr>
            <a:r>
              <a:rPr lang="zh-CN" altLang="en-US" sz="2800" b="1" kern="1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 pitchFamily="49" charset="0"/>
              </a:rPr>
              <a:t>山地</a:t>
            </a:r>
          </a:p>
        </p:txBody>
      </p:sp>
      <p:sp>
        <p:nvSpPr>
          <p:cNvPr id="18" name="矩形 17" title="">
            <a:extLst>
              <a:ext uri="{FF2B5EF4-FFF2-40B4-BE49-F238E27FC236}">
                <a16:creationId xmlns:a16="http://schemas.microsoft.com/office/drawing/2014/main" id="{849D5B86-3442-EAB4-DAA6-9D910DC3B1CB}"/>
              </a:ext>
            </a:extLst>
          </p:cNvPr>
          <p:cNvSpPr/>
          <p:nvPr/>
        </p:nvSpPr>
        <p:spPr>
          <a:xfrm>
            <a:off x="1803851" y="3466713"/>
            <a:ext cx="1093492" cy="537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4000"/>
              </a:lnSpc>
              <a:spcAft>
                <a:spcPct val="0"/>
              </a:spcAft>
              <a:defRPr/>
            </a:pPr>
            <a:r>
              <a:rPr lang="zh-CN" altLang="en-US" sz="2800" b="1" kern="1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 pitchFamily="49" charset="0"/>
              </a:rPr>
              <a:t>丘陵</a:t>
            </a:r>
          </a:p>
        </p:txBody>
      </p:sp>
      <p:sp>
        <p:nvSpPr>
          <p:cNvPr id="19" name="矩形 18" title="">
            <a:extLst>
              <a:ext uri="{FF2B5EF4-FFF2-40B4-BE49-F238E27FC236}">
                <a16:creationId xmlns:a16="http://schemas.microsoft.com/office/drawing/2014/main" id="{B927EC65-BB08-CCEE-1A50-866EB8C8A94B}"/>
              </a:ext>
            </a:extLst>
          </p:cNvPr>
          <p:cNvSpPr/>
          <p:nvPr/>
        </p:nvSpPr>
        <p:spPr>
          <a:xfrm>
            <a:off x="4484858" y="3413464"/>
            <a:ext cx="1093492" cy="537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4000"/>
              </a:lnSpc>
              <a:spcAft>
                <a:spcPct val="0"/>
              </a:spcAft>
              <a:defRPr/>
            </a:pPr>
            <a:r>
              <a:rPr lang="zh-CN" altLang="en-US" sz="2800" b="1" kern="1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 pitchFamily="49" charset="0"/>
              </a:rPr>
              <a:t>平原</a:t>
            </a:r>
          </a:p>
        </p:txBody>
      </p:sp>
    </p:spTree>
    <p:extLst>
      <p:ext uri="{BB962C8B-B14F-4D97-AF65-F5344CB8AC3E}">
        <p14:creationId xmlns:p14="http://schemas.microsoft.com/office/powerpoint/2010/main" val="87271390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2" grpId="0"/>
      <p:bldP spid="12" grpId="0"/>
      <p:bldP spid="16" grpId="0"/>
      <p:bldP spid="17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 title="">
            <a:extLst>
              <a:ext uri="{FF2B5EF4-FFF2-40B4-BE49-F238E27FC236}">
                <a16:creationId xmlns:a16="http://schemas.microsoft.com/office/drawing/2014/main" id="{1100DBEF-0911-80D9-518B-27841F52CF4C}"/>
              </a:ext>
            </a:extLst>
          </p:cNvPr>
          <p:cNvGrpSpPr/>
          <p:nvPr/>
        </p:nvGrpSpPr>
        <p:grpSpPr>
          <a:xfrm>
            <a:off x="1345123" y="355107"/>
            <a:ext cx="6405083" cy="676910"/>
            <a:chOff x="1345122" y="355107"/>
            <a:chExt cx="2391890" cy="676910"/>
          </a:xfrm>
        </p:grpSpPr>
        <p:sp>
          <p:nvSpPr>
            <p:cNvPr id="3" name="矩形 2">
              <a:extLst>
                <a:ext uri="{FF2B5EF4-FFF2-40B4-BE49-F238E27FC236}">
                  <a16:creationId xmlns:a16="http://schemas.microsoft.com/office/drawing/2014/main" id="{30B556E3-B7D0-A3C6-9FE6-09A2CF4F84E7}"/>
                </a:ext>
              </a:extLst>
            </p:cNvPr>
            <p:cNvSpPr/>
            <p:nvPr/>
          </p:nvSpPr>
          <p:spPr>
            <a:xfrm>
              <a:off x="1345122" y="355107"/>
              <a:ext cx="2391890" cy="67691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文本框 3">
              <a:extLst>
                <a:ext uri="{FF2B5EF4-FFF2-40B4-BE49-F238E27FC236}">
                  <a16:creationId xmlns:a16="http://schemas.microsoft.com/office/drawing/2014/main" id="{9610A4AE-89F5-39AC-81E0-86841235EF4B}"/>
                </a:ext>
              </a:extLst>
            </p:cNvPr>
            <p:cNvSpPr txBox="1"/>
            <p:nvPr/>
          </p:nvSpPr>
          <p:spPr>
            <a:xfrm>
              <a:off x="1345122" y="369616"/>
              <a:ext cx="239189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latin typeface="+mn-ea"/>
                </a:rPr>
                <a:t>考点梳理</a:t>
              </a:r>
              <a:r>
                <a:rPr lang="en-US" altLang="zh-CN" sz="3600" b="1">
                  <a:latin typeface="+mn-ea"/>
                </a:rPr>
                <a:t>——</a:t>
              </a:r>
              <a:r>
                <a:rPr lang="zh-CN" altLang="en-US" sz="3600" b="1">
                  <a:latin typeface="+mn-ea"/>
                </a:rPr>
                <a:t>日本的自然环境</a:t>
              </a:r>
            </a:p>
          </p:txBody>
        </p:sp>
      </p:grpSp>
      <p:sp>
        <p:nvSpPr>
          <p:cNvPr id="7" name="Rectangle 6" title="">
            <a:extLst>
              <a:ext uri="{FF2B5EF4-FFF2-40B4-BE49-F238E27FC236}">
                <a16:creationId xmlns:a16="http://schemas.microsoft.com/office/drawing/2014/main" id="{44DC547F-B365-BEBC-73FA-5B732A46F9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1297" y="1182937"/>
            <a:ext cx="6893802" cy="46253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4500"/>
              </a:lnSpc>
            </a:pP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、气候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45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包括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   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气候和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 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气候。</a:t>
            </a:r>
          </a:p>
          <a:p>
            <a:pPr>
              <a:lnSpc>
                <a:spcPts val="45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由于为岛国，受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影响明显，冬季气温比同纬度陆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，夏季气温比同纬度内陆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45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夏季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沿岸降水多，</a:t>
            </a:r>
          </a:p>
          <a:p>
            <a:pPr>
              <a:lnSpc>
                <a:spcPts val="45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冬季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沿岸降水多。</a:t>
            </a:r>
          </a:p>
          <a:p>
            <a:pPr>
              <a:lnSpc>
                <a:spcPts val="45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夏秋季，西部和南部常遭受</a:t>
            </a:r>
            <a:r>
              <a:rPr lang="zh-CN" altLang="en-US" sz="2800" u="sng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台风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影响</a:t>
            </a:r>
          </a:p>
        </p:txBody>
      </p:sp>
      <p:grpSp>
        <p:nvGrpSpPr>
          <p:cNvPr id="8" name="组合 7" title="">
            <a:extLst>
              <a:ext uri="{FF2B5EF4-FFF2-40B4-BE49-F238E27FC236}">
                <a16:creationId xmlns:a16="http://schemas.microsoft.com/office/drawing/2014/main" id="{F4936F30-DE91-4786-4AE2-39DF695C4E2E}"/>
              </a:ext>
            </a:extLst>
          </p:cNvPr>
          <p:cNvGrpSpPr/>
          <p:nvPr/>
        </p:nvGrpSpPr>
        <p:grpSpPr>
          <a:xfrm>
            <a:off x="7474998" y="1970843"/>
            <a:ext cx="4554701" cy="4593496"/>
            <a:chOff x="5788239" y="571473"/>
            <a:chExt cx="6064767" cy="6201489"/>
          </a:xfrm>
        </p:grpSpPr>
        <p:pic>
          <p:nvPicPr>
            <p:cNvPr id="9" name="图片 8">
              <a:extLst>
                <a:ext uri="{FF2B5EF4-FFF2-40B4-BE49-F238E27FC236}">
                  <a16:creationId xmlns:a16="http://schemas.microsoft.com/office/drawing/2014/main" id="{F88C9673-696C-78E4-4AD9-6A8A7A0BE55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788239" y="571473"/>
              <a:ext cx="6064767" cy="5715054"/>
            </a:xfrm>
            <a:prstGeom prst="rect">
              <a:avLst/>
            </a:prstGeom>
          </p:spPr>
        </p:pic>
        <p:sp>
          <p:nvSpPr>
            <p:cNvPr id="10" name="文本框 9">
              <a:extLst>
                <a:ext uri="{FF2B5EF4-FFF2-40B4-BE49-F238E27FC236}">
                  <a16:creationId xmlns:a16="http://schemas.microsoft.com/office/drawing/2014/main" id="{953D63AE-D226-17AD-701C-B9F0FE05DD7B}"/>
                </a:ext>
              </a:extLst>
            </p:cNvPr>
            <p:cNvSpPr txBox="1"/>
            <p:nvPr/>
          </p:nvSpPr>
          <p:spPr>
            <a:xfrm>
              <a:off x="6070697" y="6274342"/>
              <a:ext cx="3831239" cy="4986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/>
                <a:t>图</a:t>
              </a:r>
              <a:r>
                <a:rPr lang="en-US" altLang="zh-CN"/>
                <a:t>6.13</a:t>
              </a:r>
              <a:r>
                <a:rPr lang="zh-CN" altLang="en-US"/>
                <a:t>亚洲的气候类型</a:t>
              </a:r>
            </a:p>
          </p:txBody>
        </p:sp>
      </p:grpSp>
      <p:sp>
        <p:nvSpPr>
          <p:cNvPr id="6" name="文本框 5" title="">
            <a:extLst>
              <a:ext uri="{FF2B5EF4-FFF2-40B4-BE49-F238E27FC236}">
                <a16:creationId xmlns:a16="http://schemas.microsoft.com/office/drawing/2014/main" id="{75388472-AD5B-8C0D-4CDE-EF429385C2D6}"/>
              </a:ext>
            </a:extLst>
          </p:cNvPr>
          <p:cNvSpPr txBox="1"/>
          <p:nvPr/>
        </p:nvSpPr>
        <p:spPr>
          <a:xfrm>
            <a:off x="1372978" y="1753541"/>
            <a:ext cx="20159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亚热带季风</a:t>
            </a:r>
          </a:p>
        </p:txBody>
      </p:sp>
      <p:sp>
        <p:nvSpPr>
          <p:cNvPr id="11" name="文本框 10" title="">
            <a:extLst>
              <a:ext uri="{FF2B5EF4-FFF2-40B4-BE49-F238E27FC236}">
                <a16:creationId xmlns:a16="http://schemas.microsoft.com/office/drawing/2014/main" id="{1972D823-A15E-A30C-EEDC-2A34711296D3}"/>
              </a:ext>
            </a:extLst>
          </p:cNvPr>
          <p:cNvSpPr txBox="1"/>
          <p:nvPr/>
        </p:nvSpPr>
        <p:spPr>
          <a:xfrm>
            <a:off x="4547664" y="1781842"/>
            <a:ext cx="20159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温带季风</a:t>
            </a:r>
          </a:p>
        </p:txBody>
      </p:sp>
      <p:sp>
        <p:nvSpPr>
          <p:cNvPr id="12" name="文本框 11" title="">
            <a:extLst>
              <a:ext uri="{FF2B5EF4-FFF2-40B4-BE49-F238E27FC236}">
                <a16:creationId xmlns:a16="http://schemas.microsoft.com/office/drawing/2014/main" id="{39DF7A88-3D67-A96B-7795-2E288FE3ED22}"/>
              </a:ext>
            </a:extLst>
          </p:cNvPr>
          <p:cNvSpPr txBox="1"/>
          <p:nvPr/>
        </p:nvSpPr>
        <p:spPr>
          <a:xfrm>
            <a:off x="3159223" y="2274537"/>
            <a:ext cx="11211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海洋</a:t>
            </a:r>
          </a:p>
        </p:txBody>
      </p:sp>
      <p:sp>
        <p:nvSpPr>
          <p:cNvPr id="13" name="文本框 12" title="">
            <a:extLst>
              <a:ext uri="{FF2B5EF4-FFF2-40B4-BE49-F238E27FC236}">
                <a16:creationId xmlns:a16="http://schemas.microsoft.com/office/drawing/2014/main" id="{1530999A-384E-6862-3169-769D09C1C144}"/>
              </a:ext>
            </a:extLst>
          </p:cNvPr>
          <p:cNvSpPr txBox="1"/>
          <p:nvPr/>
        </p:nvSpPr>
        <p:spPr>
          <a:xfrm>
            <a:off x="2754212" y="2902389"/>
            <a:ext cx="8100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高</a:t>
            </a:r>
          </a:p>
        </p:txBody>
      </p:sp>
      <p:sp>
        <p:nvSpPr>
          <p:cNvPr id="14" name="文本框 13" title="">
            <a:extLst>
              <a:ext uri="{FF2B5EF4-FFF2-40B4-BE49-F238E27FC236}">
                <a16:creationId xmlns:a16="http://schemas.microsoft.com/office/drawing/2014/main" id="{F47FCC9E-5F56-3823-0B2D-CB298432756C}"/>
              </a:ext>
            </a:extLst>
          </p:cNvPr>
          <p:cNvSpPr txBox="1"/>
          <p:nvPr/>
        </p:nvSpPr>
        <p:spPr>
          <a:xfrm>
            <a:off x="1012054" y="3457057"/>
            <a:ext cx="8100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低</a:t>
            </a:r>
          </a:p>
        </p:txBody>
      </p:sp>
      <p:sp>
        <p:nvSpPr>
          <p:cNvPr id="15" name="文本框 14" title="">
            <a:extLst>
              <a:ext uri="{FF2B5EF4-FFF2-40B4-BE49-F238E27FC236}">
                <a16:creationId xmlns:a16="http://schemas.microsoft.com/office/drawing/2014/main" id="{67A894CB-FCB7-C75E-2729-CCE1819B21CC}"/>
              </a:ext>
            </a:extLst>
          </p:cNvPr>
          <p:cNvSpPr txBox="1"/>
          <p:nvPr/>
        </p:nvSpPr>
        <p:spPr>
          <a:xfrm>
            <a:off x="1345123" y="4051237"/>
            <a:ext cx="13460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太平洋</a:t>
            </a:r>
          </a:p>
        </p:txBody>
      </p:sp>
      <p:sp>
        <p:nvSpPr>
          <p:cNvPr id="16" name="文本框 15" title="">
            <a:extLst>
              <a:ext uri="{FF2B5EF4-FFF2-40B4-BE49-F238E27FC236}">
                <a16:creationId xmlns:a16="http://schemas.microsoft.com/office/drawing/2014/main" id="{57B75229-B9DC-52E3-C6BC-BA5F14A078A4}"/>
              </a:ext>
            </a:extLst>
          </p:cNvPr>
          <p:cNvSpPr txBox="1"/>
          <p:nvPr/>
        </p:nvSpPr>
        <p:spPr>
          <a:xfrm>
            <a:off x="1345123" y="4574457"/>
            <a:ext cx="13460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日本海</a:t>
            </a:r>
          </a:p>
        </p:txBody>
      </p:sp>
    </p:spTree>
    <p:extLst>
      <p:ext uri="{BB962C8B-B14F-4D97-AF65-F5344CB8AC3E}">
        <p14:creationId xmlns:p14="http://schemas.microsoft.com/office/powerpoint/2010/main" val="70541591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title="">
            <a:extLst>
              <a:ext uri="{FF2B5EF4-FFF2-40B4-BE49-F238E27FC236}">
                <a16:creationId xmlns:a16="http://schemas.microsoft.com/office/drawing/2014/main" id="{82A567F8-D279-3456-2BE5-ADF3E95BA0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9802" y="3002317"/>
            <a:ext cx="5103577" cy="3727950"/>
          </a:xfrm>
          <a:prstGeom prst="rect">
            <a:avLst/>
          </a:prstGeom>
        </p:spPr>
      </p:pic>
      <p:grpSp>
        <p:nvGrpSpPr>
          <p:cNvPr id="2" name="组合 1" title="">
            <a:extLst>
              <a:ext uri="{FF2B5EF4-FFF2-40B4-BE49-F238E27FC236}">
                <a16:creationId xmlns:a16="http://schemas.microsoft.com/office/drawing/2014/main" id="{3384E92E-9643-362B-35DE-11EED5B0DF45}"/>
              </a:ext>
            </a:extLst>
          </p:cNvPr>
          <p:cNvGrpSpPr/>
          <p:nvPr/>
        </p:nvGrpSpPr>
        <p:grpSpPr>
          <a:xfrm>
            <a:off x="1345123" y="355107"/>
            <a:ext cx="6405083" cy="676910"/>
            <a:chOff x="1345122" y="355107"/>
            <a:chExt cx="2391890" cy="676910"/>
          </a:xfrm>
        </p:grpSpPr>
        <p:sp>
          <p:nvSpPr>
            <p:cNvPr id="3" name="矩形 2">
              <a:extLst>
                <a:ext uri="{FF2B5EF4-FFF2-40B4-BE49-F238E27FC236}">
                  <a16:creationId xmlns:a16="http://schemas.microsoft.com/office/drawing/2014/main" id="{094A3A36-6A05-24D3-0D88-96D4D55AA630}"/>
                </a:ext>
              </a:extLst>
            </p:cNvPr>
            <p:cNvSpPr/>
            <p:nvPr/>
          </p:nvSpPr>
          <p:spPr>
            <a:xfrm>
              <a:off x="1345122" y="355107"/>
              <a:ext cx="2391890" cy="67691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文本框 3">
              <a:extLst>
                <a:ext uri="{FF2B5EF4-FFF2-40B4-BE49-F238E27FC236}">
                  <a16:creationId xmlns:a16="http://schemas.microsoft.com/office/drawing/2014/main" id="{E878AA22-1515-F9C9-C0C7-8A73E56CCC4B}"/>
                </a:ext>
              </a:extLst>
            </p:cNvPr>
            <p:cNvSpPr txBox="1"/>
            <p:nvPr/>
          </p:nvSpPr>
          <p:spPr>
            <a:xfrm>
              <a:off x="1345122" y="369616"/>
              <a:ext cx="239189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latin typeface="+mn-ea"/>
                </a:rPr>
                <a:t>考点梳理</a:t>
              </a:r>
              <a:r>
                <a:rPr lang="en-US" altLang="zh-CN" sz="3600" b="1">
                  <a:latin typeface="+mn-ea"/>
                </a:rPr>
                <a:t>——</a:t>
              </a:r>
              <a:r>
                <a:rPr lang="zh-CN" altLang="en-US" sz="3600" b="1">
                  <a:latin typeface="+mn-ea"/>
                </a:rPr>
                <a:t>日本的自然环境</a:t>
              </a:r>
            </a:p>
          </p:txBody>
        </p:sp>
      </p:grpSp>
      <p:sp>
        <p:nvSpPr>
          <p:cNvPr id="5" name="Rectangle 6" title="">
            <a:extLst>
              <a:ext uri="{FF2B5EF4-FFF2-40B4-BE49-F238E27FC236}">
                <a16:creationId xmlns:a16="http://schemas.microsoft.com/office/drawing/2014/main" id="{9DBE36DF-3A70-70DF-0C8B-D846F780EE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1297" y="1182937"/>
            <a:ext cx="6893802" cy="2894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4500"/>
              </a:lnSpc>
            </a:pP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、气候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45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日本樱花开花时间一般为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季，樱花开花的时空分布规律是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        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45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北海道的樱花开花的时间比九州岛推迟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45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一个多月，原因是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       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</a:p>
        </p:txBody>
      </p:sp>
      <p:sp>
        <p:nvSpPr>
          <p:cNvPr id="6" name="文本框 8" title="">
            <a:extLst>
              <a:ext uri="{FF2B5EF4-FFF2-40B4-BE49-F238E27FC236}">
                <a16:creationId xmlns:a16="http://schemas.microsoft.com/office/drawing/2014/main" id="{154C2564-4905-2F43-ABC4-B47A4E5469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91244" y="1813835"/>
            <a:ext cx="77356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514600" indent="-228600" algn="l" defTabSz="4572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971800" indent="-228600" algn="l" defTabSz="4572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429000" indent="-228600" algn="l" defTabSz="4572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886200" indent="-228600" algn="l" defTabSz="4572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春</a:t>
            </a:r>
          </a:p>
        </p:txBody>
      </p:sp>
      <p:sp>
        <p:nvSpPr>
          <p:cNvPr id="7" name="文本框 8" title="">
            <a:extLst>
              <a:ext uri="{FF2B5EF4-FFF2-40B4-BE49-F238E27FC236}">
                <a16:creationId xmlns:a16="http://schemas.microsoft.com/office/drawing/2014/main" id="{9FC53A9F-54AF-B8A8-3C07-19814847A0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93607" y="2337055"/>
            <a:ext cx="2568839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514600" indent="-228600" algn="l" defTabSz="4572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971800" indent="-228600" algn="l" defTabSz="4572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429000" indent="-228600" algn="l" defTabSz="4572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886200" indent="-228600" algn="l" defTabSz="4572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由南向北推迟</a:t>
            </a:r>
          </a:p>
        </p:txBody>
      </p:sp>
      <p:sp>
        <p:nvSpPr>
          <p:cNvPr id="8" name="文本框 8" title="">
            <a:extLst>
              <a:ext uri="{FF2B5EF4-FFF2-40B4-BE49-F238E27FC236}">
                <a16:creationId xmlns:a16="http://schemas.microsoft.com/office/drawing/2014/main" id="{6751E621-DF33-B8CB-EC64-351F0771AB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28604" y="3491173"/>
            <a:ext cx="3498843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514600" indent="-228600" algn="l" defTabSz="4572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971800" indent="-228600" algn="l" defTabSz="4572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429000" indent="-228600" algn="l" defTabSz="4572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886200" indent="-228600" algn="l" defTabSz="4572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纬度更高，气温低</a:t>
            </a:r>
          </a:p>
        </p:txBody>
      </p:sp>
    </p:spTree>
    <p:extLst>
      <p:ext uri="{BB962C8B-B14F-4D97-AF65-F5344CB8AC3E}">
        <p14:creationId xmlns:p14="http://schemas.microsoft.com/office/powerpoint/2010/main" val="142683684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>
          <a:extLst>
            <a:ext uri="{FF2B5EF4-FFF2-40B4-BE49-F238E27FC236}">
              <a16:creationId xmlns:a16="http://schemas.microsoft.com/office/drawing/2014/main" id="{DF24F58A-5E22-B308-C62E-996E3446AF49}"/>
            </a:ext>
          </a:extLst>
        </p:cNvPr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>
            <a:extLst>
              <a:ext uri="{FF2B5EF4-FFF2-40B4-BE49-F238E27FC236}">
                <a16:creationId xmlns:a16="http://schemas.microsoft.com/office/drawing/2014/main" id="{5B32630A-6B02-B2F9-04E4-2FCA453BA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4721" y="2725445"/>
            <a:ext cx="3846520" cy="3774719"/>
          </a:xfrm>
          <a:prstGeom prst="rect">
            <a:avLst/>
          </a:prstGeom>
        </p:spPr>
      </p:pic>
      <p:sp>
        <p:nvSpPr>
          <p:cNvPr id="5" name="Rectangle 6" title="">
            <a:extLst>
              <a:ext uri="{FF2B5EF4-FFF2-40B4-BE49-F238E27FC236}">
                <a16:creationId xmlns:a16="http://schemas.microsoft.com/office/drawing/2014/main" id="{47D21861-D8A6-5C7D-0155-04B5438F9D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1297" y="1182937"/>
            <a:ext cx="9123811" cy="2894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4500"/>
              </a:lnSpc>
            </a:pP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3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、河流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45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河流流程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，流量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，流速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资源丰富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4500"/>
              </a:lnSpc>
            </a:pP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4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、自然资源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45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矿产资源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，水能资源、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45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森林资源、渔业资源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</a:rPr>
              <a:t>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</a:p>
        </p:txBody>
      </p:sp>
      <p:grpSp>
        <p:nvGrpSpPr>
          <p:cNvPr id="13" name="组合 12" title="">
            <a:extLst>
              <a:ext uri="{FF2B5EF4-FFF2-40B4-BE49-F238E27FC236}">
                <a16:creationId xmlns:a16="http://schemas.microsoft.com/office/drawing/2014/main" id="{A5A375FE-1402-A3E3-A984-77368A62958B}"/>
              </a:ext>
            </a:extLst>
          </p:cNvPr>
          <p:cNvGrpSpPr/>
          <p:nvPr/>
        </p:nvGrpSpPr>
        <p:grpSpPr>
          <a:xfrm>
            <a:off x="1345123" y="355107"/>
            <a:ext cx="6405083" cy="676910"/>
            <a:chOff x="1345122" y="355107"/>
            <a:chExt cx="2391890" cy="676910"/>
          </a:xfrm>
        </p:grpSpPr>
        <p:sp>
          <p:nvSpPr>
            <p:cNvPr id="14" name="矩形 13">
              <a:extLst>
                <a:ext uri="{FF2B5EF4-FFF2-40B4-BE49-F238E27FC236}">
                  <a16:creationId xmlns:a16="http://schemas.microsoft.com/office/drawing/2014/main" id="{349D6C38-3AF2-AA11-83C6-D8795B0BD756}"/>
                </a:ext>
              </a:extLst>
            </p:cNvPr>
            <p:cNvSpPr/>
            <p:nvPr/>
          </p:nvSpPr>
          <p:spPr>
            <a:xfrm>
              <a:off x="1345122" y="355107"/>
              <a:ext cx="2391890" cy="67691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文本框 14">
              <a:extLst>
                <a:ext uri="{FF2B5EF4-FFF2-40B4-BE49-F238E27FC236}">
                  <a16:creationId xmlns:a16="http://schemas.microsoft.com/office/drawing/2014/main" id="{BCBD4CB0-EE23-F316-2AFA-ADCDD8EF137E}"/>
                </a:ext>
              </a:extLst>
            </p:cNvPr>
            <p:cNvSpPr txBox="1"/>
            <p:nvPr/>
          </p:nvSpPr>
          <p:spPr>
            <a:xfrm>
              <a:off x="1345122" y="369616"/>
              <a:ext cx="239189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latin typeface="+mn-ea"/>
                </a:rPr>
                <a:t>考点梳理</a:t>
              </a:r>
              <a:r>
                <a:rPr lang="en-US" altLang="zh-CN" sz="3600" b="1">
                  <a:latin typeface="+mn-ea"/>
                </a:rPr>
                <a:t>——</a:t>
              </a:r>
              <a:r>
                <a:rPr lang="zh-CN" altLang="en-US" sz="3600" b="1">
                  <a:latin typeface="+mn-ea"/>
                </a:rPr>
                <a:t>日本的自然环境</a:t>
              </a:r>
            </a:p>
          </p:txBody>
        </p:sp>
      </p:grpSp>
      <p:sp>
        <p:nvSpPr>
          <p:cNvPr id="2" name="文本框 1" title="">
            <a:extLst>
              <a:ext uri="{FF2B5EF4-FFF2-40B4-BE49-F238E27FC236}">
                <a16:creationId xmlns:a16="http://schemas.microsoft.com/office/drawing/2014/main" id="{333DED2B-6AEC-6E90-04B0-3F53CBE02C3C}"/>
              </a:ext>
            </a:extLst>
          </p:cNvPr>
          <p:cNvSpPr txBox="1"/>
          <p:nvPr/>
        </p:nvSpPr>
        <p:spPr>
          <a:xfrm>
            <a:off x="2078718" y="1780827"/>
            <a:ext cx="8100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短</a:t>
            </a:r>
          </a:p>
        </p:txBody>
      </p:sp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304AF638-3734-5DF5-D2A8-A41E257CF9F7}"/>
              </a:ext>
            </a:extLst>
          </p:cNvPr>
          <p:cNvSpPr txBox="1"/>
          <p:nvPr/>
        </p:nvSpPr>
        <p:spPr>
          <a:xfrm>
            <a:off x="3829577" y="1771586"/>
            <a:ext cx="8100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大</a:t>
            </a:r>
          </a:p>
        </p:txBody>
      </p:sp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12712158-4BBF-6CB5-6D40-1F6B2205A59B}"/>
              </a:ext>
            </a:extLst>
          </p:cNvPr>
          <p:cNvSpPr txBox="1"/>
          <p:nvPr/>
        </p:nvSpPr>
        <p:spPr>
          <a:xfrm>
            <a:off x="5580436" y="1758545"/>
            <a:ext cx="8100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快</a:t>
            </a:r>
          </a:p>
        </p:txBody>
      </p:sp>
      <p:sp>
        <p:nvSpPr>
          <p:cNvPr id="7" name="文本框 6" title="">
            <a:extLst>
              <a:ext uri="{FF2B5EF4-FFF2-40B4-BE49-F238E27FC236}">
                <a16:creationId xmlns:a16="http://schemas.microsoft.com/office/drawing/2014/main" id="{79F918D5-B0CE-2AD0-94A8-EF3FC67ADCD8}"/>
              </a:ext>
            </a:extLst>
          </p:cNvPr>
          <p:cNvSpPr txBox="1"/>
          <p:nvPr/>
        </p:nvSpPr>
        <p:spPr>
          <a:xfrm>
            <a:off x="6596935" y="1758545"/>
            <a:ext cx="10708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水能</a:t>
            </a:r>
          </a:p>
        </p:txBody>
      </p:sp>
      <p:pic>
        <p:nvPicPr>
          <p:cNvPr id="9" name="Picture 10" title="">
            <a:extLst>
              <a:ext uri="{FF2B5EF4-FFF2-40B4-BE49-F238E27FC236}">
                <a16:creationId xmlns:a16="http://schemas.microsoft.com/office/drawing/2014/main" id="{4D94869B-89CE-F8F0-85F6-2B5AB8A1CC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52802" y="3148793"/>
            <a:ext cx="3088265" cy="33513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文本框 9" title="">
            <a:extLst>
              <a:ext uri="{FF2B5EF4-FFF2-40B4-BE49-F238E27FC236}">
                <a16:creationId xmlns:a16="http://schemas.microsoft.com/office/drawing/2014/main" id="{A3815F0B-CA6D-F96F-221D-241BF9D06B7B}"/>
              </a:ext>
            </a:extLst>
          </p:cNvPr>
          <p:cNvSpPr txBox="1"/>
          <p:nvPr/>
        </p:nvSpPr>
        <p:spPr>
          <a:xfrm>
            <a:off x="1960618" y="2894680"/>
            <a:ext cx="10462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贫乏</a:t>
            </a:r>
          </a:p>
        </p:txBody>
      </p:sp>
      <p:sp>
        <p:nvSpPr>
          <p:cNvPr id="16" name="文本框 15" title="">
            <a:extLst>
              <a:ext uri="{FF2B5EF4-FFF2-40B4-BE49-F238E27FC236}">
                <a16:creationId xmlns:a16="http://schemas.microsoft.com/office/drawing/2014/main" id="{33D929F9-0680-B275-4A68-74E35F2C7B17}"/>
              </a:ext>
            </a:extLst>
          </p:cNvPr>
          <p:cNvSpPr txBox="1"/>
          <p:nvPr/>
        </p:nvSpPr>
        <p:spPr>
          <a:xfrm>
            <a:off x="3711477" y="3437874"/>
            <a:ext cx="10462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丰富</a:t>
            </a:r>
          </a:p>
        </p:txBody>
      </p:sp>
    </p:spTree>
    <p:extLst>
      <p:ext uri="{BB962C8B-B14F-4D97-AF65-F5344CB8AC3E}">
        <p14:creationId xmlns:p14="http://schemas.microsoft.com/office/powerpoint/2010/main" val="143197795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  <p:bldP spid="10" grpId="0"/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 title="">
            <a:extLst>
              <a:ext uri="{FF2B5EF4-FFF2-40B4-BE49-F238E27FC236}">
                <a16:creationId xmlns:a16="http://schemas.microsoft.com/office/drawing/2014/main" id="{2B3C64D3-21E3-BD69-F36A-B9238E4EB225}"/>
              </a:ext>
            </a:extLst>
          </p:cNvPr>
          <p:cNvGrpSpPr/>
          <p:nvPr/>
        </p:nvGrpSpPr>
        <p:grpSpPr>
          <a:xfrm>
            <a:off x="1345123" y="355107"/>
            <a:ext cx="9254815" cy="676910"/>
            <a:chOff x="1345122" y="355107"/>
            <a:chExt cx="2391890" cy="676910"/>
          </a:xfrm>
        </p:grpSpPr>
        <p:sp>
          <p:nvSpPr>
            <p:cNvPr id="5" name="矩形 4">
              <a:extLst>
                <a:ext uri="{FF2B5EF4-FFF2-40B4-BE49-F238E27FC236}">
                  <a16:creationId xmlns:a16="http://schemas.microsoft.com/office/drawing/2014/main" id="{A5CC16BF-CD7D-4A0D-97F5-5CB143ACA91E}"/>
                </a:ext>
              </a:extLst>
            </p:cNvPr>
            <p:cNvSpPr/>
            <p:nvPr/>
          </p:nvSpPr>
          <p:spPr>
            <a:xfrm>
              <a:off x="1345122" y="355107"/>
              <a:ext cx="2391890" cy="67691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 panose="020f0502020204030204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文本框 5">
              <a:extLst>
                <a:ext uri="{FF2B5EF4-FFF2-40B4-BE49-F238E27FC236}">
                  <a16:creationId xmlns:a16="http://schemas.microsoft.com/office/drawing/2014/main" id="{7FE0F96F-851E-E373-F763-156B4EFED1D9}"/>
                </a:ext>
              </a:extLst>
            </p:cNvPr>
            <p:cNvSpPr txBox="1"/>
            <p:nvPr/>
          </p:nvSpPr>
          <p:spPr>
            <a:xfrm>
              <a:off x="1345122" y="369616"/>
              <a:ext cx="239189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latin typeface="+mn-ea"/>
                </a:rPr>
                <a:t>考点梳理</a:t>
              </a:r>
              <a:r>
                <a:rPr lang="en-US" altLang="zh-CN" sz="3600" b="1">
                  <a:latin typeface="+mn-ea"/>
                </a:rPr>
                <a:t>——</a:t>
              </a:r>
              <a:r>
                <a:rPr lang="zh-CN" altLang="en-US" sz="3600" b="1">
                  <a:latin typeface="+mn-ea"/>
                </a:rPr>
                <a:t>日本自然地理要素之间的关系</a:t>
              </a:r>
            </a:p>
          </p:txBody>
        </p:sp>
      </p:grpSp>
      <p:grpSp>
        <p:nvGrpSpPr>
          <p:cNvPr id="107" name="组合 106" title="">
            <a:extLst>
              <a:ext uri="{FF2B5EF4-FFF2-40B4-BE49-F238E27FC236}">
                <a16:creationId xmlns:a16="http://schemas.microsoft.com/office/drawing/2014/main" id="{BDF92670-93C8-0820-6F05-55C18E452F6D}"/>
              </a:ext>
            </a:extLst>
          </p:cNvPr>
          <p:cNvGrpSpPr/>
          <p:nvPr/>
        </p:nvGrpSpPr>
        <p:grpSpPr>
          <a:xfrm>
            <a:off x="311657" y="1373621"/>
            <a:ext cx="11568685" cy="5266802"/>
            <a:chOff x="422807" y="1207354"/>
            <a:chExt cx="11568685" cy="5266802"/>
          </a:xfrm>
        </p:grpSpPr>
        <p:sp>
          <p:nvSpPr>
            <p:cNvPr id="8" name="Rectangle 6">
              <a:extLst>
                <a:ext uri="{FF2B5EF4-FFF2-40B4-BE49-F238E27FC236}">
                  <a16:creationId xmlns:a16="http://schemas.microsoft.com/office/drawing/2014/main" id="{B4FD4372-1CF1-B07E-B589-15D6B75B5C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98396" y="1207354"/>
              <a:ext cx="1123317" cy="585738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ts val="4500"/>
                </a:lnSpc>
              </a:pPr>
              <a:r>
                <a:rPr lang="zh-CN" altLang="en-US" sz="2800">
                  <a:latin typeface="黑体" panose="02010609060101010101" pitchFamily="49" charset="-122"/>
                  <a:ea typeface="黑体" panose="02010609060101010101" pitchFamily="49" charset="-122"/>
                </a:rPr>
                <a:t>位置</a:t>
              </a:r>
            </a:p>
          </p:txBody>
        </p:sp>
        <p:grpSp>
          <p:nvGrpSpPr>
            <p:cNvPr id="106" name="组合 105">
              <a:extLst>
                <a:ext uri="{FF2B5EF4-FFF2-40B4-BE49-F238E27FC236}">
                  <a16:creationId xmlns:a16="http://schemas.microsoft.com/office/drawing/2014/main" id="{E86D1541-738A-D9C8-3FA4-5C0016D9522F}"/>
                </a:ext>
              </a:extLst>
            </p:cNvPr>
            <p:cNvGrpSpPr/>
            <p:nvPr/>
          </p:nvGrpSpPr>
          <p:grpSpPr>
            <a:xfrm>
              <a:off x="422807" y="1218859"/>
              <a:ext cx="11568685" cy="5255297"/>
              <a:chOff x="342908" y="1168801"/>
              <a:chExt cx="11568685" cy="5255297"/>
            </a:xfrm>
          </p:grpSpPr>
          <p:sp>
            <p:nvSpPr>
              <p:cNvPr id="11" name="Rectangle 6">
                <a:extLst>
                  <a:ext uri="{FF2B5EF4-FFF2-40B4-BE49-F238E27FC236}">
                    <a16:creationId xmlns:a16="http://schemas.microsoft.com/office/drawing/2014/main" id="{A5A03007-C990-760D-A11A-351D74B6B2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36123" y="1168801"/>
                <a:ext cx="2001158" cy="830997"/>
              </a:xfrm>
              <a:prstGeom prst="rect">
                <a:avLst/>
              </a:prstGeom>
              <a:noFill/>
              <a:ln w="9525">
                <a:solidFill>
                  <a:srgbClr val="000000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r>
                  <a:rPr lang="zh-CN" altLang="en-US" sz="2800">
                    <a:latin typeface="黑体" panose="02010609060101010101" pitchFamily="49" charset="-122"/>
                    <a:ea typeface="黑体" panose="02010609060101010101" pitchFamily="49" charset="-122"/>
                  </a:rPr>
                  <a:t>经纬度位置</a:t>
                </a:r>
                <a:endParaRPr lang="en-US" altLang="zh-CN" sz="2800">
                  <a:latin typeface="黑体" panose="02010609060101010101" pitchFamily="49" charset="-122"/>
                  <a:ea typeface="黑体" panose="02010609060101010101" pitchFamily="49" charset="-122"/>
                </a:endParaRPr>
              </a:p>
              <a:p>
                <a:pPr algn="ctr"/>
                <a:r>
                  <a:rPr lang="zh-CN" altLang="en-US" sz="2000">
                    <a:latin typeface="黑体" panose="02010609060101010101" pitchFamily="49" charset="-122"/>
                    <a:ea typeface="黑体" panose="02010609060101010101" pitchFamily="49" charset="-122"/>
                  </a:rPr>
                  <a:t>（北温带）</a:t>
                </a:r>
              </a:p>
            </p:txBody>
          </p:sp>
          <p:grpSp>
            <p:nvGrpSpPr>
              <p:cNvPr id="105" name="组合 104">
                <a:extLst>
                  <a:ext uri="{FF2B5EF4-FFF2-40B4-BE49-F238E27FC236}">
                    <a16:creationId xmlns:a16="http://schemas.microsoft.com/office/drawing/2014/main" id="{DC4271CF-743D-491A-B4BE-E3311BC0914E}"/>
                  </a:ext>
                </a:extLst>
              </p:cNvPr>
              <p:cNvGrpSpPr/>
              <p:nvPr/>
            </p:nvGrpSpPr>
            <p:grpSpPr>
              <a:xfrm>
                <a:off x="342908" y="1436826"/>
                <a:ext cx="11568685" cy="4987272"/>
                <a:chOff x="342908" y="1436826"/>
                <a:chExt cx="11568685" cy="4987272"/>
              </a:xfrm>
            </p:grpSpPr>
            <p:sp>
              <p:nvSpPr>
                <p:cNvPr id="36" name="Rectangle 6">
                  <a:extLst>
                    <a:ext uri="{FF2B5EF4-FFF2-40B4-BE49-F238E27FC236}">
                      <a16:creationId xmlns:a16="http://schemas.microsoft.com/office/drawing/2014/main" id="{BBBA348B-8469-25F3-6C81-0CEBCDED161C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9246648" y="1638209"/>
                  <a:ext cx="2235101" cy="830997"/>
                </a:xfrm>
                <a:prstGeom prst="rect">
                  <a:avLst/>
                </a:prstGeom>
                <a:noFill/>
                <a:ln w="9525">
                  <a:solidFill>
                    <a:srgbClr val="000000"/>
                  </a:solidFill>
                  <a:miter lim="800000"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2800">
                      <a:latin typeface="黑体" panose="02010609060101010101" pitchFamily="49" charset="-122"/>
                      <a:ea typeface="黑体" panose="02010609060101010101" pitchFamily="49" charset="-122"/>
                    </a:rPr>
                    <a:t>季风气候</a:t>
                  </a:r>
                  <a:endParaRPr lang="en-US" altLang="zh-CN" sz="2800">
                    <a:latin typeface="黑体" panose="02010609060101010101" pitchFamily="49" charset="-122"/>
                    <a:ea typeface="黑体" panose="02010609060101010101" pitchFamily="49" charset="-122"/>
                  </a:endParaRPr>
                </a:p>
                <a:p>
                  <a:r>
                    <a:rPr lang="zh-CN" altLang="en-US" sz="2000">
                      <a:latin typeface="黑体" panose="02010609060101010101" pitchFamily="49" charset="-122"/>
                      <a:ea typeface="黑体" panose="02010609060101010101" pitchFamily="49" charset="-122"/>
                    </a:rPr>
                    <a:t>（夏季高温多雨）</a:t>
                  </a:r>
                </a:p>
              </p:txBody>
            </p:sp>
            <p:sp>
              <p:nvSpPr>
                <p:cNvPr id="39" name="Rectangle 6">
                  <a:extLst>
                    <a:ext uri="{FF2B5EF4-FFF2-40B4-BE49-F238E27FC236}">
                      <a16:creationId xmlns:a16="http://schemas.microsoft.com/office/drawing/2014/main" id="{AF42B237-CEE5-6858-9713-137A993DE1B5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8500097" y="3992402"/>
                  <a:ext cx="3411496" cy="830997"/>
                </a:xfrm>
                <a:prstGeom prst="rect">
                  <a:avLst/>
                </a:prstGeom>
                <a:noFill/>
                <a:ln w="9525">
                  <a:solidFill>
                    <a:srgbClr val="000000"/>
                  </a:solidFill>
                  <a:miter lim="800000"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2800">
                      <a:latin typeface="黑体" panose="02010609060101010101" pitchFamily="49" charset="-122"/>
                      <a:ea typeface="黑体" panose="02010609060101010101" pitchFamily="49" charset="-122"/>
                    </a:rPr>
                    <a:t>河流</a:t>
                  </a:r>
                  <a:endParaRPr lang="en-US" altLang="zh-CN" sz="2800">
                    <a:latin typeface="黑体" panose="02010609060101010101" pitchFamily="49" charset="-122"/>
                    <a:ea typeface="黑体" panose="02010609060101010101" pitchFamily="49" charset="-122"/>
                  </a:endParaRPr>
                </a:p>
                <a:p>
                  <a:r>
                    <a:rPr lang="zh-CN" altLang="en-US" sz="2000">
                      <a:latin typeface="黑体" panose="02010609060101010101" pitchFamily="49" charset="-122"/>
                      <a:ea typeface="黑体" panose="02010609060101010101" pitchFamily="49" charset="-122"/>
                    </a:rPr>
                    <a:t>（水量大，但季节变化较大）</a:t>
                  </a:r>
                </a:p>
              </p:txBody>
            </p:sp>
            <p:grpSp>
              <p:nvGrpSpPr>
                <p:cNvPr id="104" name="组合 103">
                  <a:extLst>
                    <a:ext uri="{FF2B5EF4-FFF2-40B4-BE49-F238E27FC236}">
                      <a16:creationId xmlns:a16="http://schemas.microsoft.com/office/drawing/2014/main" id="{0CC2BE5D-5D9B-8D55-3205-AEE0994B7FA5}"/>
                    </a:ext>
                  </a:extLst>
                </p:cNvPr>
                <p:cNvGrpSpPr/>
                <p:nvPr/>
              </p:nvGrpSpPr>
              <p:grpSpPr>
                <a:xfrm>
                  <a:off x="342908" y="1436826"/>
                  <a:ext cx="10096081" cy="4987272"/>
                  <a:chOff x="342908" y="1436826"/>
                  <a:chExt cx="10096081" cy="4987272"/>
                </a:xfrm>
              </p:grpSpPr>
              <p:cxnSp>
                <p:nvCxnSpPr>
                  <p:cNvPr id="10" name="直接箭头连接符 9">
                    <a:extLst>
                      <a:ext uri="{FF2B5EF4-FFF2-40B4-BE49-F238E27FC236}">
                        <a16:creationId xmlns:a16="http://schemas.microsoft.com/office/drawing/2014/main" id="{4CFE7B49-5EED-29EA-4F35-D0E6E96AB695}"/>
                      </a:ext>
                    </a:extLst>
                  </p:cNvPr>
                  <p:cNvCxnSpPr/>
                  <p:nvPr/>
                </p:nvCxnSpPr>
                <p:spPr>
                  <a:xfrm flipV="1">
                    <a:off x="3338004" y="1530031"/>
                    <a:ext cx="1027084" cy="51912"/>
                  </a:xfrm>
                  <a:prstGeom prst="straightConnector1">
                    <a:avLst/>
                  </a:prstGeom>
                  <a:ln w="38100">
                    <a:tailEnd type="triangle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2" name="直接箭头连接符 11">
                    <a:extLst>
                      <a:ext uri="{FF2B5EF4-FFF2-40B4-BE49-F238E27FC236}">
                        <a16:creationId xmlns:a16="http://schemas.microsoft.com/office/drawing/2014/main" id="{73698627-695D-0F5F-4FD8-341B0B546427}"/>
                      </a:ext>
                    </a:extLst>
                  </p:cNvPr>
                  <p:cNvCxnSpPr/>
                  <p:nvPr/>
                </p:nvCxnSpPr>
                <p:spPr>
                  <a:xfrm>
                    <a:off x="3338004" y="1697359"/>
                    <a:ext cx="909139" cy="583867"/>
                  </a:xfrm>
                  <a:prstGeom prst="straightConnector1">
                    <a:avLst/>
                  </a:prstGeom>
                  <a:ln w="38100">
                    <a:tailEnd type="triangle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14" name="Rectangle 6">
                    <a:extLst>
                      <a:ext uri="{FF2B5EF4-FFF2-40B4-BE49-F238E27FC236}">
                        <a16:creationId xmlns:a16="http://schemas.microsoft.com/office/drawing/2014/main" id="{22C861E4-F802-CF2F-8895-D9F50A53E96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247143" y="2229721"/>
                    <a:ext cx="4177545" cy="830997"/>
                  </a:xfrm>
                  <a:prstGeom prst="rect">
                    <a:avLst/>
                  </a:prstGeom>
                  <a:noFill/>
                  <a:ln w="9525">
                    <a:solidFill>
                      <a:srgbClr val="000000"/>
                    </a:solidFill>
                    <a:miter lim="800000"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square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742950" indent="-28575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1143000" indent="-228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600200" indent="-228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2057400" indent="-228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5146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9718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4290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8862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r>
                      <a:rPr lang="zh-CN" altLang="en-US" sz="2800">
                        <a:latin typeface="黑体" panose="02010609060101010101" pitchFamily="49" charset="-122"/>
                        <a:ea typeface="黑体" panose="02010609060101010101" pitchFamily="49" charset="-122"/>
                      </a:rPr>
                      <a:t>海陆位置</a:t>
                    </a:r>
                    <a:endParaRPr lang="en-US" altLang="zh-CN" sz="2800">
                      <a:latin typeface="黑体" panose="02010609060101010101" pitchFamily="49" charset="-122"/>
                      <a:ea typeface="黑体" panose="02010609060101010101" pitchFamily="49" charset="-122"/>
                    </a:endParaRPr>
                  </a:p>
                  <a:p>
                    <a:r>
                      <a:rPr lang="zh-CN" altLang="en-US" sz="2000">
                        <a:latin typeface="黑体" panose="02010609060101010101" pitchFamily="49" charset="-122"/>
                        <a:ea typeface="黑体" panose="02010609060101010101" pitchFamily="49" charset="-122"/>
                      </a:rPr>
                      <a:t>（岛国、亚洲东部，太平洋西北部）</a:t>
                    </a:r>
                  </a:p>
                </p:txBody>
              </p:sp>
              <p:cxnSp>
                <p:nvCxnSpPr>
                  <p:cNvPr id="18" name="直接箭头连接符 17">
                    <a:extLst>
                      <a:ext uri="{FF2B5EF4-FFF2-40B4-BE49-F238E27FC236}">
                        <a16:creationId xmlns:a16="http://schemas.microsoft.com/office/drawing/2014/main" id="{E076E6DE-D25B-7176-579E-59CC06DDC76C}"/>
                      </a:ext>
                    </a:extLst>
                  </p:cNvPr>
                  <p:cNvCxnSpPr/>
                  <p:nvPr/>
                </p:nvCxnSpPr>
                <p:spPr>
                  <a:xfrm flipH="1">
                    <a:off x="3036209" y="1743034"/>
                    <a:ext cx="0" cy="1418642"/>
                  </a:xfrm>
                  <a:prstGeom prst="straightConnector1">
                    <a:avLst/>
                  </a:prstGeom>
                  <a:ln w="38100">
                    <a:tailEnd type="triangle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1" name="Rectangle 6">
                    <a:extLst>
                      <a:ext uri="{FF2B5EF4-FFF2-40B4-BE49-F238E27FC236}">
                        <a16:creationId xmlns:a16="http://schemas.microsoft.com/office/drawing/2014/main" id="{1A3C7484-2E2B-A985-3E6D-293A0FA65A0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356749" y="3161676"/>
                    <a:ext cx="1882237" cy="830997"/>
                  </a:xfrm>
                  <a:prstGeom prst="rect">
                    <a:avLst/>
                  </a:prstGeom>
                  <a:noFill/>
                  <a:ln w="9525">
                    <a:solidFill>
                      <a:srgbClr val="000000"/>
                    </a:solidFill>
                    <a:miter lim="800000"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square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742950" indent="-28575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1143000" indent="-228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600200" indent="-228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2057400" indent="-228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5146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9718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4290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8862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r>
                      <a:rPr lang="zh-CN" altLang="en-US" sz="2800">
                        <a:latin typeface="黑体" panose="02010609060101010101" pitchFamily="49" charset="-122"/>
                        <a:ea typeface="黑体" panose="02010609060101010101" pitchFamily="49" charset="-122"/>
                      </a:rPr>
                      <a:t>板块位置</a:t>
                    </a:r>
                    <a:endParaRPr lang="en-US" altLang="zh-CN" sz="2800">
                      <a:latin typeface="黑体" panose="02010609060101010101" pitchFamily="49" charset="-122"/>
                      <a:ea typeface="黑体" panose="02010609060101010101" pitchFamily="49" charset="-122"/>
                    </a:endParaRPr>
                  </a:p>
                  <a:p>
                    <a:r>
                      <a:rPr lang="zh-CN" altLang="en-US" sz="2000">
                        <a:latin typeface="黑体" panose="02010609060101010101" pitchFamily="49" charset="-122"/>
                        <a:ea typeface="黑体" panose="02010609060101010101" pitchFamily="49" charset="-122"/>
                      </a:rPr>
                      <a:t>（板块交界处）</a:t>
                    </a:r>
                  </a:p>
                </p:txBody>
              </p:sp>
              <p:cxnSp>
                <p:nvCxnSpPr>
                  <p:cNvPr id="22" name="直接箭头连接符 21">
                    <a:extLst>
                      <a:ext uri="{FF2B5EF4-FFF2-40B4-BE49-F238E27FC236}">
                        <a16:creationId xmlns:a16="http://schemas.microsoft.com/office/drawing/2014/main" id="{8F7EB5CA-E72D-58F1-BBDA-D7E9E72B1845}"/>
                      </a:ext>
                    </a:extLst>
                  </p:cNvPr>
                  <p:cNvCxnSpPr>
                    <a:stCxn id="21" idx="1"/>
                    <a:endCxn id="24" idx="3"/>
                  </p:cNvCxnSpPr>
                  <p:nvPr/>
                </p:nvCxnSpPr>
                <p:spPr>
                  <a:xfrm flipH="1" flipV="1">
                    <a:off x="1825276" y="3537772"/>
                    <a:ext cx="531473" cy="39403"/>
                  </a:xfrm>
                  <a:prstGeom prst="straightConnector1">
                    <a:avLst/>
                  </a:prstGeom>
                  <a:ln w="38100">
                    <a:tailEnd type="triangle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4" name="Rectangle 6">
                    <a:extLst>
                      <a:ext uri="{FF2B5EF4-FFF2-40B4-BE49-F238E27FC236}">
                        <a16:creationId xmlns:a16="http://schemas.microsoft.com/office/drawing/2014/main" id="{B220AD9A-804C-9548-BBE9-AED20C77DAE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342908" y="3060718"/>
                    <a:ext cx="1482368" cy="954107"/>
                  </a:xfrm>
                  <a:prstGeom prst="rect">
                    <a:avLst/>
                  </a:prstGeom>
                  <a:noFill/>
                  <a:ln w="9525">
                    <a:solidFill>
                      <a:srgbClr val="000000"/>
                    </a:solidFill>
                    <a:miter lim="800000"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square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742950" indent="-28575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1143000" indent="-228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600200" indent="-228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2057400" indent="-228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5146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9718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4290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8862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r>
                      <a:rPr lang="zh-CN" altLang="en-US" sz="2800">
                        <a:latin typeface="黑体" panose="02010609060101010101" pitchFamily="49" charset="-122"/>
                        <a:ea typeface="黑体" panose="02010609060101010101" pitchFamily="49" charset="-122"/>
                      </a:rPr>
                      <a:t>火山、地震多</a:t>
                    </a:r>
                  </a:p>
                </p:txBody>
              </p:sp>
              <p:cxnSp>
                <p:nvCxnSpPr>
                  <p:cNvPr id="25" name="直接箭头连接符 24">
                    <a:extLst>
                      <a:ext uri="{FF2B5EF4-FFF2-40B4-BE49-F238E27FC236}">
                        <a16:creationId xmlns:a16="http://schemas.microsoft.com/office/drawing/2014/main" id="{FD73288D-8E11-2B25-8881-07AD765E2910}"/>
                      </a:ext>
                    </a:extLst>
                  </p:cNvPr>
                  <p:cNvCxnSpPr/>
                  <p:nvPr/>
                </p:nvCxnSpPr>
                <p:spPr>
                  <a:xfrm>
                    <a:off x="4238986" y="3527184"/>
                    <a:ext cx="1523154" cy="450105"/>
                  </a:xfrm>
                  <a:prstGeom prst="straightConnector1">
                    <a:avLst/>
                  </a:prstGeom>
                  <a:ln w="38100">
                    <a:tailEnd type="triangle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6" name="Rectangle 6">
                    <a:extLst>
                      <a:ext uri="{FF2B5EF4-FFF2-40B4-BE49-F238E27FC236}">
                        <a16:creationId xmlns:a16="http://schemas.microsoft.com/office/drawing/2014/main" id="{768C36B0-D0FA-258E-4A0D-83FBEA802CD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489910" y="4009218"/>
                    <a:ext cx="3518534" cy="830997"/>
                  </a:xfrm>
                  <a:prstGeom prst="rect">
                    <a:avLst/>
                  </a:prstGeom>
                  <a:noFill/>
                  <a:ln w="9525">
                    <a:solidFill>
                      <a:srgbClr val="000000"/>
                    </a:solidFill>
                    <a:miter lim="800000"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square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742950" indent="-28575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1143000" indent="-228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600200" indent="-228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2057400" indent="-228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5146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9718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4290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8862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r>
                      <a:rPr lang="zh-CN" altLang="en-US" sz="2800">
                        <a:latin typeface="黑体" panose="02010609060101010101" pitchFamily="49" charset="-122"/>
                        <a:ea typeface="黑体" panose="02010609060101010101" pitchFamily="49" charset="-122"/>
                      </a:rPr>
                      <a:t>地形</a:t>
                    </a:r>
                    <a:endParaRPr lang="en-US" altLang="zh-CN" sz="2800">
                      <a:latin typeface="黑体" panose="02010609060101010101" pitchFamily="49" charset="-122"/>
                      <a:ea typeface="黑体" panose="02010609060101010101" pitchFamily="49" charset="-122"/>
                    </a:endParaRPr>
                  </a:p>
                  <a:p>
                    <a:r>
                      <a:rPr lang="zh-CN" altLang="en-US" sz="2000">
                        <a:latin typeface="黑体" panose="02010609060101010101" pitchFamily="49" charset="-122"/>
                        <a:ea typeface="黑体" panose="02010609060101010101" pitchFamily="49" charset="-122"/>
                      </a:rPr>
                      <a:t>（山地丘陵广布，地势起伏大）</a:t>
                    </a:r>
                    <a:endParaRPr lang="en-US" altLang="zh-CN" sz="2000">
                      <a:latin typeface="黑体" panose="02010609060101010101" pitchFamily="49" charset="-122"/>
                      <a:ea typeface="黑体" panose="02010609060101010101" pitchFamily="49" charset="-122"/>
                    </a:endParaRPr>
                  </a:p>
                </p:txBody>
              </p:sp>
              <p:cxnSp>
                <p:nvCxnSpPr>
                  <p:cNvPr id="27" name="直接箭头连接符 26">
                    <a:extLst>
                      <a:ext uri="{FF2B5EF4-FFF2-40B4-BE49-F238E27FC236}">
                        <a16:creationId xmlns:a16="http://schemas.microsoft.com/office/drawing/2014/main" id="{792238E2-268D-7923-621F-72F6C86F0BF5}"/>
                      </a:ext>
                    </a:extLst>
                  </p:cNvPr>
                  <p:cNvCxnSpPr/>
                  <p:nvPr/>
                </p:nvCxnSpPr>
                <p:spPr>
                  <a:xfrm>
                    <a:off x="3248443" y="4001974"/>
                    <a:ext cx="1241467" cy="1606511"/>
                  </a:xfrm>
                  <a:prstGeom prst="straightConnector1">
                    <a:avLst/>
                  </a:prstGeom>
                  <a:ln w="38100">
                    <a:tailEnd type="triangle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30" name="Rectangle 6">
                    <a:extLst>
                      <a:ext uri="{FF2B5EF4-FFF2-40B4-BE49-F238E27FC236}">
                        <a16:creationId xmlns:a16="http://schemas.microsoft.com/office/drawing/2014/main" id="{127AFB0D-0AD0-5ED9-78D1-DE66BC7DF56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018396" y="5593101"/>
                    <a:ext cx="3895775" cy="830997"/>
                  </a:xfrm>
                  <a:prstGeom prst="rect">
                    <a:avLst/>
                  </a:prstGeom>
                  <a:noFill/>
                  <a:ln w="9525">
                    <a:solidFill>
                      <a:srgbClr val="000000"/>
                    </a:solidFill>
                    <a:miter lim="800000"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square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742950" indent="-28575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1143000" indent="-228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600200" indent="-228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2057400" indent="-228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5146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9718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4290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8862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r>
                      <a:rPr lang="zh-CN" altLang="en-US" sz="2800">
                        <a:latin typeface="黑体" panose="02010609060101010101" pitchFamily="49" charset="-122"/>
                        <a:ea typeface="黑体" panose="02010609060101010101" pitchFamily="49" charset="-122"/>
                      </a:rPr>
                      <a:t>自然资源丰富</a:t>
                    </a:r>
                    <a:endParaRPr lang="en-US" altLang="zh-CN" sz="2800">
                      <a:latin typeface="黑体" panose="02010609060101010101" pitchFamily="49" charset="-122"/>
                      <a:ea typeface="黑体" panose="02010609060101010101" pitchFamily="49" charset="-122"/>
                    </a:endParaRPr>
                  </a:p>
                  <a:p>
                    <a:r>
                      <a:rPr lang="zh-CN" altLang="en-US" sz="2000">
                        <a:latin typeface="黑体" panose="02010609060101010101" pitchFamily="49" charset="-122"/>
                        <a:ea typeface="黑体" panose="02010609060101010101" pitchFamily="49" charset="-122"/>
                      </a:rPr>
                      <a:t>（温泉多、森林、水能资源丰富）</a:t>
                    </a:r>
                  </a:p>
                </p:txBody>
              </p:sp>
              <p:cxnSp>
                <p:nvCxnSpPr>
                  <p:cNvPr id="32" name="直接箭头连接符 31">
                    <a:extLst>
                      <a:ext uri="{FF2B5EF4-FFF2-40B4-BE49-F238E27FC236}">
                        <a16:creationId xmlns:a16="http://schemas.microsoft.com/office/drawing/2014/main" id="{1B08A9BE-25C7-6FE8-5AE6-5AD467F4F660}"/>
                      </a:ext>
                    </a:extLst>
                  </p:cNvPr>
                  <p:cNvCxnSpPr>
                    <a:endCxn id="36" idx="1"/>
                  </p:cNvCxnSpPr>
                  <p:nvPr/>
                </p:nvCxnSpPr>
                <p:spPr>
                  <a:xfrm>
                    <a:off x="6437281" y="1436826"/>
                    <a:ext cx="2809367" cy="616882"/>
                  </a:xfrm>
                  <a:prstGeom prst="straightConnector1">
                    <a:avLst/>
                  </a:prstGeom>
                  <a:ln w="38100">
                    <a:tailEnd type="triangle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4" name="直接箭头连接符 33">
                    <a:extLst>
                      <a:ext uri="{FF2B5EF4-FFF2-40B4-BE49-F238E27FC236}">
                        <a16:creationId xmlns:a16="http://schemas.microsoft.com/office/drawing/2014/main" id="{5EBAD4DE-2D03-F5A5-08EA-419FEB9EBD08}"/>
                      </a:ext>
                    </a:extLst>
                  </p:cNvPr>
                  <p:cNvCxnSpPr>
                    <a:stCxn id="14" idx="3"/>
                  </p:cNvCxnSpPr>
                  <p:nvPr/>
                </p:nvCxnSpPr>
                <p:spPr>
                  <a:xfrm flipV="1">
                    <a:off x="8424688" y="2281226"/>
                    <a:ext cx="821960" cy="363994"/>
                  </a:xfrm>
                  <a:prstGeom prst="straightConnector1">
                    <a:avLst/>
                  </a:prstGeom>
                  <a:ln w="38100">
                    <a:tailEnd type="triangle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7" name="直接箭头连接符 36">
                    <a:extLst>
                      <a:ext uri="{FF2B5EF4-FFF2-40B4-BE49-F238E27FC236}">
                        <a16:creationId xmlns:a16="http://schemas.microsoft.com/office/drawing/2014/main" id="{CE445E5C-04C3-D8E2-AD2B-F2DBC8B5A77C}"/>
                      </a:ext>
                    </a:extLst>
                  </p:cNvPr>
                  <p:cNvCxnSpPr>
                    <a:stCxn id="26" idx="3"/>
                    <a:endCxn id="39" idx="1"/>
                  </p:cNvCxnSpPr>
                  <p:nvPr/>
                </p:nvCxnSpPr>
                <p:spPr>
                  <a:xfrm flipV="1">
                    <a:off x="8008444" y="4407901"/>
                    <a:ext cx="491653" cy="16816"/>
                  </a:xfrm>
                  <a:prstGeom prst="straightConnector1">
                    <a:avLst/>
                  </a:prstGeom>
                  <a:ln w="38100">
                    <a:tailEnd type="triangle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0" name="直接箭头连接符 39">
                    <a:extLst>
                      <a:ext uri="{FF2B5EF4-FFF2-40B4-BE49-F238E27FC236}">
                        <a16:creationId xmlns:a16="http://schemas.microsoft.com/office/drawing/2014/main" id="{276CD838-9C68-5595-5125-8B7BD335D6A3}"/>
                      </a:ext>
                    </a:extLst>
                  </p:cNvPr>
                  <p:cNvCxnSpPr>
                    <a:stCxn id="36" idx="2"/>
                  </p:cNvCxnSpPr>
                  <p:nvPr/>
                </p:nvCxnSpPr>
                <p:spPr>
                  <a:xfrm>
                    <a:off x="10364199" y="2469206"/>
                    <a:ext cx="74790" cy="1508083"/>
                  </a:xfrm>
                  <a:prstGeom prst="straightConnector1">
                    <a:avLst/>
                  </a:prstGeom>
                  <a:ln w="38100">
                    <a:tailEnd type="triangle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2" name="直接箭头连接符 41">
                    <a:extLst>
                      <a:ext uri="{FF2B5EF4-FFF2-40B4-BE49-F238E27FC236}">
                        <a16:creationId xmlns:a16="http://schemas.microsoft.com/office/drawing/2014/main" id="{F55C3ED6-8348-295C-18FB-E8507C737342}"/>
                      </a:ext>
                    </a:extLst>
                  </p:cNvPr>
                  <p:cNvCxnSpPr/>
                  <p:nvPr/>
                </p:nvCxnSpPr>
                <p:spPr>
                  <a:xfrm flipH="1">
                    <a:off x="7914171" y="4838512"/>
                    <a:ext cx="585926" cy="754589"/>
                  </a:xfrm>
                  <a:prstGeom prst="straightConnector1">
                    <a:avLst/>
                  </a:prstGeom>
                  <a:ln w="38100">
                    <a:tailEnd type="triangle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3" name="直接箭头连接符 42">
                    <a:extLst>
                      <a:ext uri="{FF2B5EF4-FFF2-40B4-BE49-F238E27FC236}">
                        <a16:creationId xmlns:a16="http://schemas.microsoft.com/office/drawing/2014/main" id="{C1B2BFB3-4B59-6D45-A78D-264D0F98894F}"/>
                      </a:ext>
                    </a:extLst>
                  </p:cNvPr>
                  <p:cNvCxnSpPr>
                    <a:stCxn id="26" idx="2"/>
                  </p:cNvCxnSpPr>
                  <p:nvPr/>
                </p:nvCxnSpPr>
                <p:spPr>
                  <a:xfrm flipH="1">
                    <a:off x="6245169" y="4840215"/>
                    <a:ext cx="4008" cy="752886"/>
                  </a:xfrm>
                  <a:prstGeom prst="straightConnector1">
                    <a:avLst/>
                  </a:prstGeom>
                  <a:ln w="38100">
                    <a:tailEnd type="triangle"/>
                  </a:ln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</p:cxnSp>
            </p:grpSp>
          </p:grpSp>
        </p:grpSp>
      </p:grpSp>
    </p:spTree>
    <p:extLst>
      <p:ext uri="{BB962C8B-B14F-4D97-AF65-F5344CB8AC3E}">
        <p14:creationId xmlns:p14="http://schemas.microsoft.com/office/powerpoint/2010/main" val="257831718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https://d.book118.com/188133017127006040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等线 Light</vt:lpstr>
      <vt:lpstr>等线</vt:lpstr>
      <vt:lpstr>宋体</vt:lpstr>
      <vt:lpstr>黑体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2024-09-19T10:09:57.033</cp:lastPrinted>
  <dcterms:created xsi:type="dcterms:W3CDTF">2024-09-19T02:09:57Z</dcterms:created>
  <dcterms:modified xsi:type="dcterms:W3CDTF">2024-09-19T02:09:59Z</dcterms:modified>
</cp:coreProperties>
</file>