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24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2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image" Target="../media/image2.png" /><Relationship Id="rId12" Type="http://schemas.openxmlformats.org/officeDocument/2006/relationships/tags" Target="../tags/tag10.xml" /><Relationship Id="rId13" Type="http://schemas.openxmlformats.org/officeDocument/2006/relationships/image" Target="../media/image3.png" /><Relationship Id="rId14" Type="http://schemas.openxmlformats.org/officeDocument/2006/relationships/tags" Target="../tags/tag11.xml" /><Relationship Id="rId15" Type="http://schemas.openxmlformats.org/officeDocument/2006/relationships/image" Target="../media/image4.png" /><Relationship Id="rId16" Type="http://schemas.openxmlformats.org/officeDocument/2006/relationships/tags" Target="../tags/tag12.xml" /><Relationship Id="rId17" Type="http://schemas.openxmlformats.org/officeDocument/2006/relationships/image" Target="../media/image5.png" /><Relationship Id="rId18" Type="http://schemas.openxmlformats.org/officeDocument/2006/relationships/tags" Target="../tags/tag13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image" Target="../media/image7.png" /><Relationship Id="rId11" Type="http://schemas.openxmlformats.org/officeDocument/2006/relationships/tags" Target="../tags/tag2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jpeg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2.xml" /><Relationship Id="rId11" Type="http://schemas.openxmlformats.org/officeDocument/2006/relationships/image" Target="../media/image2.png" /><Relationship Id="rId12" Type="http://schemas.openxmlformats.org/officeDocument/2006/relationships/tags" Target="../tags/tag73.xml" /><Relationship Id="rId13" Type="http://schemas.openxmlformats.org/officeDocument/2006/relationships/image" Target="../media/image3.png" /><Relationship Id="rId14" Type="http://schemas.openxmlformats.org/officeDocument/2006/relationships/tags" Target="../tags/tag74.xml" /><Relationship Id="rId15" Type="http://schemas.openxmlformats.org/officeDocument/2006/relationships/image" Target="../media/image4.png" /><Relationship Id="rId16" Type="http://schemas.openxmlformats.org/officeDocument/2006/relationships/tags" Target="../tags/tag75.xml" /><Relationship Id="rId17" Type="http://schemas.openxmlformats.org/officeDocument/2006/relationships/image" Target="../media/image5.png" /><Relationship Id="rId18" Type="http://schemas.openxmlformats.org/officeDocument/2006/relationships/tags" Target="../tags/tag7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tags" Target="../tags/tag7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7C433-D3E7-4E53-9736-1CBEE16F1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C0AF7-B273-4A3E-8919-8CDC4448F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BF42E-F137-413C-9BA6-77F1BBF68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9EBF1F-CD01-4DBF-B8FB-F43D60F79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3A9174-CC2D-4131-B1C8-7B0A13B35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17391A-6928-43DD-8CBD-A3C030B57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C9F474-F359-431C-B342-2E5D4CE5A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F4FCD8-08F1-4B7B-911F-C30280779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E1C43A-C3A3-4FB4-A95C-30AC232CB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E2B10-D0DB-4C0F-AF10-9CD866823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1FA93-3546-4E4A-B025-BA4243189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2"/>
          <p:cNvPicPr/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5" y="1"/>
            <a:ext cx="12191930" cy="6857998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1987550" y="2547824"/>
            <a:ext cx="8216900" cy="1697990"/>
          </a:xfrm>
          <a:noFill/>
        </p:spPr>
        <p:txBody>
          <a:bodyPr vert="horz" wrap="square" lIns="101600" tIns="38100" rIns="76200" bIns="38100" rtlCol="0" anchor="t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8780" b="0" i="0" u="none" strike="noStrike" cap="none" spc="-200" normalizeH="0" baseline="0" noProof="1">
                <a:solidFill>
                  <a:schemeClr val="lt1">
                    <a:lumMod val="100000"/>
                  </a:schemeClr>
                </a:solidFill>
                <a:effectLst>
                  <a:outerShdw dist="76200" algn="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3074353" y="1859274"/>
            <a:ext cx="6043295" cy="482175"/>
          </a:xfrm>
          <a:noFill/>
          <a:ln w="19050">
            <a:noFill/>
          </a:ln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2200" b="0" i="0" u="none" strike="noStrike" cap="none" spc="100" normalizeH="0" baseline="0" noProof="1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公司名占位符 6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1987551" y="4283915"/>
            <a:ext cx="8216899" cy="365126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600" spc="34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</a:defRPr>
            </a:lvl1pPr>
          </a:lstStyle>
          <a:p>
            <a:pPr marL="0" lvl="0" algn="ctr"/>
            <a:r>
              <a:rPr lang="zh-CN" altLang="en-US"/>
              <a:t>公司名</a:t>
            </a:r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987551" y="4710521"/>
            <a:ext cx="8216899" cy="467263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2000" spc="12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marL="0" lvl="0" algn="ctr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682" name="任意多边形 23"/>
          <p:cNvSpPr/>
          <p:nvPr>
            <p:custDataLst>
              <p:tags r:id="rId10"/>
            </p:custDataLst>
          </p:nvPr>
        </p:nvSpPr>
        <p:spPr>
          <a:xfrm>
            <a:off x="3063765" y="1718939"/>
            <a:ext cx="6064470" cy="655213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298" h="952">
                <a:moveTo>
                  <a:pt x="1098" y="186"/>
                </a:moveTo>
                <a:lnTo>
                  <a:pt x="1098" y="186"/>
                </a:lnTo>
                <a:lnTo>
                  <a:pt x="28" y="186"/>
                </a:lnTo>
                <a:lnTo>
                  <a:pt x="28" y="923"/>
                </a:lnTo>
                <a:lnTo>
                  <a:pt x="9270" y="923"/>
                </a:lnTo>
                <a:lnTo>
                  <a:pt x="9270" y="186"/>
                </a:lnTo>
                <a:lnTo>
                  <a:pt x="1098" y="186"/>
                </a:lnTo>
                <a:close/>
                <a:moveTo>
                  <a:pt x="0" y="0"/>
                </a:moveTo>
                <a:lnTo>
                  <a:pt x="1098" y="0"/>
                </a:lnTo>
                <a:lnTo>
                  <a:pt x="1098" y="157"/>
                </a:lnTo>
                <a:lnTo>
                  <a:pt x="9270" y="157"/>
                </a:lnTo>
                <a:lnTo>
                  <a:pt x="9270" y="157"/>
                </a:lnTo>
                <a:lnTo>
                  <a:pt x="9298" y="157"/>
                </a:lnTo>
                <a:lnTo>
                  <a:pt x="9298" y="951"/>
                </a:lnTo>
                <a:lnTo>
                  <a:pt x="9298" y="951"/>
                </a:lnTo>
                <a:lnTo>
                  <a:pt x="9298" y="952"/>
                </a:lnTo>
                <a:lnTo>
                  <a:pt x="0" y="952"/>
                </a:lnTo>
                <a:lnTo>
                  <a:pt x="0" y="951"/>
                </a:lnTo>
                <a:lnTo>
                  <a:pt x="0" y="951"/>
                </a:lnTo>
                <a:lnTo>
                  <a:pt x="0" y="186"/>
                </a:lnTo>
                <a:lnTo>
                  <a:pt x="0" y="15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j-ea"/>
              <a:ea typeface="+mj-ea"/>
            </a:endParaRPr>
          </a:p>
        </p:txBody>
      </p:sp>
      <p:pic>
        <p:nvPicPr>
          <p:cNvPr id="2097157" name="图片 3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33029" y="820507"/>
            <a:ext cx="877900" cy="542591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5925643" y="834755"/>
            <a:ext cx="341406" cy="542591"/>
          </a:xfrm>
          <a:prstGeom prst="rect">
            <a:avLst/>
          </a:prstGeom>
        </p:spPr>
      </p:pic>
      <p:pic>
        <p:nvPicPr>
          <p:cNvPr id="2097161" name="图片 34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11438372" y="719914"/>
            <a:ext cx="195089" cy="743776"/>
          </a:xfrm>
          <a:prstGeom prst="rect">
            <a:avLst/>
          </a:prstGeom>
        </p:spPr>
      </p:pic>
      <p:pic>
        <p:nvPicPr>
          <p:cNvPr id="2097163" name="图片 37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9107511" y="6198428"/>
            <a:ext cx="768163" cy="27434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9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1"/>
            <a:ext cx="12189600" cy="6857998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6831715" y="750991"/>
            <a:ext cx="4644228" cy="958322"/>
          </a:xfrm>
        </p:spPr>
        <p:txBody>
          <a:bodyPr vert="horz" wrap="square" tIns="0" bIns="0" rtlCol="0" anchor="b" anchorCtr="0">
            <a:normAutofit lnSpcReduction="20000"/>
          </a:bodyPr>
          <a:lstStyle>
            <a:lvl1pPr marL="0" indent="0" algn="l">
              <a:buFont typeface="Arial" pitchFamily="34" charset="0"/>
              <a:buNone/>
              <a:defRPr lang="zh-CN" altLang="en-US" sz="6000" b="0" i="0" spc="43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副标题 2"/>
          <p:cNvSpPr>
            <a:spLocks noGrp="1"/>
          </p:cNvSpPr>
          <p:nvPr userDrawn="1">
            <p:ph type="body" idx="1" hasCustomPrompt="1"/>
            <p:custDataLst>
              <p:tags r:id="rId4"/>
            </p:custDataLst>
          </p:nvPr>
        </p:nvSpPr>
        <p:spPr>
          <a:xfrm>
            <a:off x="6839871" y="1750437"/>
            <a:ext cx="4628229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 algn="l">
              <a:buFont typeface="Arial" pitchFamily="34" charset="0"/>
              <a:buNone/>
              <a:defRPr lang="zh-CN" altLang="en-US" sz="2800" b="0" i="0" spc="149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3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8"/>
            </p:custDataLst>
          </p:nvPr>
        </p:nvCxnSpPr>
        <p:spPr>
          <a:xfrm>
            <a:off x="6881721" y="2398322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9"/>
            </p:custDataLst>
          </p:nvPr>
        </p:nvCxnSpPr>
        <p:spPr>
          <a:xfrm>
            <a:off x="6850765" y="2398322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7" name="图片 5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454118" y="431944"/>
            <a:ext cx="768163" cy="26824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8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001328" y="2436419"/>
            <a:ext cx="8186468" cy="1152000"/>
          </a:xfrm>
        </p:spPr>
        <p:txBody>
          <a:bodyPr wrap="square" anchor="b">
            <a:normAutofit/>
          </a:bodyPr>
          <a:lstStyle>
            <a:lvl1pPr algn="ctr">
              <a:defRPr sz="5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2001328" y="3696419"/>
            <a:ext cx="8186468" cy="936000"/>
          </a:xfrm>
        </p:spPr>
        <p:txBody>
          <a:bodyPr wrap="square">
            <a:normAutofit/>
          </a:bodyPr>
          <a:lstStyle>
            <a:lvl1pPr marL="0" indent="0" algn="ctr"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1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5" y="1"/>
            <a:ext cx="12191930" cy="6857998"/>
          </a:xfrm>
          <a:prstGeom prst="rect">
            <a:avLst/>
          </a:prstGeom>
        </p:spPr>
      </p:pic>
      <p:sp>
        <p:nvSpPr>
          <p:cNvPr id="1048774" name="任意多边形 23"/>
          <p:cNvSpPr/>
          <p:nvPr userDrawn="1">
            <p:custDataLst>
              <p:tags r:id="rId3"/>
            </p:custDataLst>
          </p:nvPr>
        </p:nvSpPr>
        <p:spPr>
          <a:xfrm>
            <a:off x="3063765" y="1718939"/>
            <a:ext cx="6064470" cy="655213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298" h="952">
                <a:moveTo>
                  <a:pt x="1098" y="186"/>
                </a:moveTo>
                <a:lnTo>
                  <a:pt x="1098" y="186"/>
                </a:lnTo>
                <a:lnTo>
                  <a:pt x="28" y="186"/>
                </a:lnTo>
                <a:lnTo>
                  <a:pt x="28" y="923"/>
                </a:lnTo>
                <a:lnTo>
                  <a:pt x="9270" y="923"/>
                </a:lnTo>
                <a:lnTo>
                  <a:pt x="9270" y="186"/>
                </a:lnTo>
                <a:lnTo>
                  <a:pt x="1098" y="186"/>
                </a:lnTo>
                <a:close/>
                <a:moveTo>
                  <a:pt x="0" y="0"/>
                </a:moveTo>
                <a:lnTo>
                  <a:pt x="1098" y="0"/>
                </a:lnTo>
                <a:lnTo>
                  <a:pt x="1098" y="157"/>
                </a:lnTo>
                <a:lnTo>
                  <a:pt x="9270" y="157"/>
                </a:lnTo>
                <a:lnTo>
                  <a:pt x="9270" y="157"/>
                </a:lnTo>
                <a:lnTo>
                  <a:pt x="9298" y="157"/>
                </a:lnTo>
                <a:lnTo>
                  <a:pt x="9298" y="951"/>
                </a:lnTo>
                <a:lnTo>
                  <a:pt x="9298" y="951"/>
                </a:lnTo>
                <a:lnTo>
                  <a:pt x="9298" y="952"/>
                </a:lnTo>
                <a:lnTo>
                  <a:pt x="0" y="952"/>
                </a:lnTo>
                <a:lnTo>
                  <a:pt x="0" y="951"/>
                </a:lnTo>
                <a:lnTo>
                  <a:pt x="0" y="951"/>
                </a:lnTo>
                <a:lnTo>
                  <a:pt x="0" y="186"/>
                </a:lnTo>
                <a:lnTo>
                  <a:pt x="0" y="15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j-ea"/>
              <a:ea typeface="+mj-ea"/>
              <a:cs typeface="+mn-lt"/>
            </a:endParaRPr>
          </a:p>
        </p:txBody>
      </p:sp>
      <p:sp>
        <p:nvSpPr>
          <p:cNvPr id="1048776" name="标题 1"/>
          <p:cNvSpPr>
            <a:spLocks noGrp="1"/>
          </p:cNvSpPr>
          <p:nvPr userDrawn="1">
            <p:ph type="ctrTitle" hasCustomPrompt="1"/>
            <p:custDataLst>
              <p:tags r:id="rId4"/>
            </p:custDataLst>
          </p:nvPr>
        </p:nvSpPr>
        <p:spPr>
          <a:xfrm>
            <a:off x="1987550" y="2547824"/>
            <a:ext cx="8216900" cy="1599566"/>
          </a:xfrm>
          <a:noFill/>
        </p:spPr>
        <p:txBody>
          <a:bodyPr vert="horz" wrap="square" lIns="101600" tIns="38100" rIns="76200" bIns="38100" rtlCol="0" anchor="t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8780" b="0" i="0" u="none" strike="noStrike" cap="none" spc="-200" normalizeH="0" baseline="0" noProof="1">
                <a:solidFill>
                  <a:schemeClr val="lt1">
                    <a:lumMod val="100000"/>
                  </a:schemeClr>
                </a:solidFill>
                <a:effectLst>
                  <a:outerShdw dist="76200" algn="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78" name="副标题 2"/>
          <p:cNvSpPr>
            <a:spLocks noGrp="1"/>
          </p:cNvSpPr>
          <p:nvPr userDrawn="1">
            <p:ph type="subTitle" idx="1" hasCustomPrompt="1"/>
            <p:custDataLst>
              <p:tags r:id="rId5"/>
            </p:custDataLst>
          </p:nvPr>
        </p:nvSpPr>
        <p:spPr>
          <a:xfrm>
            <a:off x="3117642" y="1859274"/>
            <a:ext cx="6043295" cy="482175"/>
          </a:xfrm>
          <a:noFill/>
          <a:ln w="19050">
            <a:noFill/>
          </a:ln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2200" b="0" i="0" u="none" strike="noStrike" cap="none" spc="100" normalizeH="0" baseline="0" noProof="1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0" name="日期占位符 3"/>
          <p:cNvSpPr>
            <a:spLocks noGrp="1"/>
          </p:cNvSpPr>
          <p:nvPr userDrawn="1"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 userDrawn="1"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 userDrawn="1"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6" name="公司名占位符 6"/>
          <p:cNvSpPr>
            <a:spLocks noGrp="1"/>
          </p:cNvSpPr>
          <p:nvPr userDrawn="1">
            <p:ph type="body" sz="quarter" idx="13" hasCustomPrompt="1"/>
            <p:custDataLst>
              <p:tags r:id="rId9"/>
            </p:custDataLst>
          </p:nvPr>
        </p:nvSpPr>
        <p:spPr>
          <a:xfrm>
            <a:off x="1987550" y="4283914"/>
            <a:ext cx="8216900" cy="377077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600" spc="34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</a:defRPr>
            </a:lvl1pPr>
          </a:lstStyle>
          <a:p>
            <a:pPr marL="0" lvl="0" algn="ctr"/>
            <a:r>
              <a:rPr lang="zh-CN" altLang="en-US"/>
              <a:t>公司名</a:t>
            </a:r>
            <a:endParaRPr lang="zh-CN" altLang="en-US"/>
          </a:p>
        </p:txBody>
      </p:sp>
      <p:sp>
        <p:nvSpPr>
          <p:cNvPr id="1048788" name="署名占位符 10"/>
          <p:cNvSpPr>
            <a:spLocks noGrp="1"/>
          </p:cNvSpPr>
          <p:nvPr userDrawn="1">
            <p:ph type="body" sz="quarter" idx="17" hasCustomPrompt="1"/>
            <p:custDataLst>
              <p:tags r:id="rId10"/>
            </p:custDataLst>
          </p:nvPr>
        </p:nvSpPr>
        <p:spPr>
          <a:xfrm>
            <a:off x="1987550" y="4715551"/>
            <a:ext cx="8216900" cy="467263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2000" spc="12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marL="0" lvl="0" algn="ctr"/>
            <a:r>
              <a:rPr lang="zh-CN" altLang="en-US"/>
              <a:t>署名</a:t>
            </a:r>
            <a:endParaRPr lang="zh-CN" altLang="en-US"/>
          </a:p>
        </p:txBody>
      </p:sp>
      <p:pic>
        <p:nvPicPr>
          <p:cNvPr id="2097173" name="图片 17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33029" y="820507"/>
            <a:ext cx="877900" cy="542591"/>
          </a:xfrm>
          <a:prstGeom prst="rect">
            <a:avLst/>
          </a:prstGeom>
        </p:spPr>
      </p:pic>
      <p:pic>
        <p:nvPicPr>
          <p:cNvPr id="2097175" name="图片 19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5925643" y="834755"/>
            <a:ext cx="341406" cy="542591"/>
          </a:xfrm>
          <a:prstGeom prst="rect">
            <a:avLst/>
          </a:prstGeom>
        </p:spPr>
      </p:pic>
      <p:pic>
        <p:nvPicPr>
          <p:cNvPr id="2097177" name="图片 25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11438372" y="719914"/>
            <a:ext cx="195089" cy="743776"/>
          </a:xfrm>
          <a:prstGeom prst="rect">
            <a:avLst/>
          </a:prstGeom>
        </p:spPr>
      </p:pic>
      <p:pic>
        <p:nvPicPr>
          <p:cNvPr id="2097179" name="图片 26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9107511" y="6198428"/>
            <a:ext cx="768163" cy="27434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9.jpeg" /><Relationship Id="rId13" Type="http://schemas.openxmlformats.org/officeDocument/2006/relationships/tags" Target="../tags/tag77.xml" /><Relationship Id="rId14" Type="http://schemas.openxmlformats.org/officeDocument/2006/relationships/tags" Target="../tags/tag78.xml" /><Relationship Id="rId15" Type="http://schemas.openxmlformats.org/officeDocument/2006/relationships/tags" Target="../tags/tag79.xml" /><Relationship Id="rId16" Type="http://schemas.openxmlformats.org/officeDocument/2006/relationships/tags" Target="../tags/tag80.xml" /><Relationship Id="rId17" Type="http://schemas.openxmlformats.org/officeDocument/2006/relationships/tags" Target="../tags/tag81.xml" /><Relationship Id="rId18" Type="http://schemas.openxmlformats.org/officeDocument/2006/relationships/tags" Target="../tags/tag82.xml" /><Relationship Id="rId19" Type="http://schemas.openxmlformats.org/officeDocument/2006/relationships/tags" Target="../tags/tag8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200" y="1"/>
            <a:ext cx="12189600" cy="6857999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239" r:id="rId2"/>
    <p:sldLayoutId id="2147486240" r:id="rId3"/>
    <p:sldLayoutId id="2147486241" r:id="rId4"/>
    <p:sldLayoutId id="2147486242" r:id="rId5"/>
    <p:sldLayoutId id="2147486243" r:id="rId6"/>
    <p:sldLayoutId id="2147486244" r:id="rId7"/>
    <p:sldLayoutId id="2147486245" r:id="rId8"/>
    <p:sldLayoutId id="2147486246" r:id="rId9"/>
    <p:sldLayoutId id="2147486247" r:id="rId10"/>
    <p:sldLayoutId id="214748624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lt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23" Type="http://schemas.openxmlformats.org/officeDocument/2006/relationships/tags" Target="../tags/tag131.xml" /><Relationship Id="rId24" Type="http://schemas.openxmlformats.org/officeDocument/2006/relationships/tags" Target="../tags/tag132.xml" /><Relationship Id="rId25" Type="http://schemas.openxmlformats.org/officeDocument/2006/relationships/tags" Target="../tags/tag133.xml" /><Relationship Id="rId26" Type="http://schemas.openxmlformats.org/officeDocument/2006/relationships/tags" Target="../tags/tag134.xml" /><Relationship Id="rId27" Type="http://schemas.openxmlformats.org/officeDocument/2006/relationships/tags" Target="../tags/tag135.xml" /><Relationship Id="rId28" Type="http://schemas.openxmlformats.org/officeDocument/2006/relationships/tags" Target="../tags/tag136.xml" /><Relationship Id="rId29" Type="http://schemas.openxmlformats.org/officeDocument/2006/relationships/tags" Target="../tags/tag137.xml" /><Relationship Id="rId3" Type="http://schemas.openxmlformats.org/officeDocument/2006/relationships/tags" Target="../tags/tag111.xml" /><Relationship Id="rId30" Type="http://schemas.openxmlformats.org/officeDocument/2006/relationships/tags" Target="../tags/tag138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13707500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止血技巧与操作指南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>
            <a:normAutofit fontScale="95455" lnSpcReduction="10000"/>
          </a:bodyPr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金山办公软件有限公司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8333" lnSpcReduction="2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2857" lnSpcReduction="20000"/>
          </a:bodyPr>
          <a:lstStyle/>
          <a:p>
            <a:r>
              <a:rPr lang="en-US" altLang="zh-CN">
                <a:sym typeface="+mn-ea"/>
              </a:rPr>
              <a:t>CONTENTS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4"/>
            </p:custDataLst>
          </p:nvPr>
        </p:nvSpPr>
        <p:spPr>
          <a:xfrm>
            <a:off x="6545262" y="2577147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5"/>
            </p:custDataLst>
          </p:nvPr>
        </p:nvSpPr>
        <p:spPr>
          <a:xfrm>
            <a:off x="7336540" y="2577147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6"/>
            </p:custDataLst>
          </p:nvPr>
        </p:nvSpPr>
        <p:spPr>
          <a:xfrm>
            <a:off x="6545262" y="3142412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7"/>
            </p:custDataLst>
          </p:nvPr>
        </p:nvSpPr>
        <p:spPr>
          <a:xfrm>
            <a:off x="7336540" y="3142412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止血技巧概述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8"/>
            </p:custDataLst>
          </p:nvPr>
        </p:nvSpPr>
        <p:spPr>
          <a:xfrm>
            <a:off x="6545262" y="3707677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9"/>
            </p:custDataLst>
          </p:nvPr>
        </p:nvSpPr>
        <p:spPr>
          <a:xfrm>
            <a:off x="7336540" y="3707677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压迫止血法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0"/>
            </p:custDataLst>
          </p:nvPr>
        </p:nvSpPr>
        <p:spPr>
          <a:xfrm>
            <a:off x="6545262" y="4272942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1"/>
            </p:custDataLst>
          </p:nvPr>
        </p:nvSpPr>
        <p:spPr>
          <a:xfrm>
            <a:off x="7336540" y="4272942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止血带止血法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2"/>
            </p:custDataLst>
          </p:nvPr>
        </p:nvSpPr>
        <p:spPr>
          <a:xfrm>
            <a:off x="6545262" y="4838207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3"/>
            </p:custDataLst>
          </p:nvPr>
        </p:nvSpPr>
        <p:spPr>
          <a:xfrm>
            <a:off x="7336540" y="4838207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加垫屈肢止血法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序号"/>
          <p:cNvSpPr txBox="1"/>
          <p:nvPr>
            <p:custDataLst>
              <p:tags r:id="rId14"/>
            </p:custDataLst>
          </p:nvPr>
        </p:nvSpPr>
        <p:spPr>
          <a:xfrm>
            <a:off x="6545262" y="5403473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15"/>
            </p:custDataLst>
          </p:nvPr>
        </p:nvSpPr>
        <p:spPr>
          <a:xfrm>
            <a:off x="7336540" y="5403473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特殊伤口的止血方法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止血技巧概述</a:t>
            </a:r>
            <a:endParaRPr lang="zh-CN" altLang="en-US"/>
          </a:p>
        </p:txBody>
      </p:sp>
      <p:sp>
        <p:nvSpPr>
          <p:cNvPr id="104890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止血的重要性</a:t>
            </a:r>
            <a:endParaRPr lang="zh-CN" altLang="en-US"/>
          </a:p>
        </p:txBody>
      </p:sp>
      <p:sp>
        <p:nvSpPr>
          <p:cNvPr id="104896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止血是急救的基本技能之一，对于挽救生命和减少伤残至关重要。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止血技巧的普及可以降低医疗费用，减轻社会负担。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止血技巧的掌握可以减轻患者的痛苦，提高生存质量。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及时、正确的止血可以防止失血过多，避免休克和死亡。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止血前的准备</a:t>
            </a:r>
            <a:endParaRPr lang="zh-CN" altLang="en-US"/>
          </a:p>
        </p:txBody>
      </p:sp>
      <p:sp>
        <p:nvSpPr>
          <p:cNvPr id="104904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评估出血情况：判断出血的严重程度和类型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5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准备止血材料：如止血带、纱布、消毒剂等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5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保持环境清洁：确保操作环境干净、无菌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6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保护伤口：避免伤口受到二次伤害，如避免触碰、挤压等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止血技巧分类</a:t>
            </a:r>
            <a:endParaRPr lang="zh-CN" altLang="en-US"/>
          </a:p>
        </p:txBody>
      </p:sp>
      <p:sp>
        <p:nvSpPr>
          <p:cNvPr id="104910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直接压迫止血法：适用于小伤口，用无菌纱布直接压迫伤口止血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间接压迫止血法：适用于大伤口，用绷带或止血带压迫伤口周围的组织止血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止血带止血法：适用于四肢大出血，用止血带绑在伤口上方的肢体上止血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填塞止血法：适用于深部伤口，用无菌纱布或止血棉填塞伤口止血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压迫止血法</a:t>
            </a:r>
            <a:endParaRPr lang="zh-CN" altLang="en-US"/>
          </a:p>
        </p:txBody>
      </p:sp>
      <p:sp>
        <p:nvSpPr>
          <p:cNvPr id="1049162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直接压迫止血法</a:t>
            </a:r>
            <a:endParaRPr lang="zh-CN" altLang="en-US"/>
          </a:p>
        </p:txBody>
      </p:sp>
      <p:sp>
        <p:nvSpPr>
          <p:cNvPr id="104922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适用范围：适用于小动脉、静脉和毛细血管出血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操作方法：用手指、手掌或止血带直接压迫伤口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注意事项：保持压力，不要移动手指或止血带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效果评估：观察出血情况，如果出血停止，则继续压迫；如果出血持续，则考虑其他止血方法。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压迫包扎止血法</a:t>
            </a:r>
            <a:endParaRPr lang="zh-CN" altLang="en-US"/>
          </a:p>
        </p:txBody>
      </p:sp>
      <p:sp>
        <p:nvSpPr>
          <p:cNvPr id="104928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原理：通过压迫伤口，减少血液流出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材料：绷带、纱布、止血带等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步骤：清洁伤口、覆盖纱布、缠绕绷带、打结固定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注意事项：避免过度压迫，导致组织损伤；观察伤口情况，及时调整包扎力度；定期更换纱布，保持伤口清洁。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填塞止血法</a:t>
            </a:r>
            <a:endParaRPr lang="zh-CN" altLang="en-US"/>
          </a:p>
        </p:txBody>
      </p:sp>
      <p:sp>
        <p:nvSpPr>
          <p:cNvPr id="104934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适用范围：适用于伤口较深、出血量较大的情况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4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操作方法：用无菌纱布、棉球等填塞伤口，压迫止血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5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注意事项：保持填塞物清洁，避免感染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6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效果评估：观察伤口出血情况，及时调整填塞物和压力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止血带止血法</a:t>
            </a:r>
            <a:endParaRPr lang="zh-CN" altLang="en-US"/>
          </a:p>
        </p:txBody>
      </p:sp>
      <p:sp>
        <p:nvSpPr>
          <p:cNvPr id="1049400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上止血带的部位</a:t>
            </a:r>
            <a:endParaRPr lang="zh-CN" altLang="en-US"/>
          </a:p>
        </p:txBody>
      </p:sp>
      <p:sp>
        <p:nvSpPr>
          <p:cNvPr id="104946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颈部：颈动脉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手臂：上臂、前臂、肘部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腿部：大腿、小腿、膝部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其他部位：手指、脚趾、头部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https://d.book118.com/188137075002006024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CHIP_GROUPID" val="61ad7ff610c80d8195a6be94"/>
  <p:tag name="KSO_WM_CHIP_XID" val="61ad7ff8f43d82924ffd5ae3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ASSEMBLE_CHIP_INDEX" val="7b67a07fc7a04a59b6aca437249ee1cf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64e6c042060bf59843e11a"/>
  <p:tag name="KSO_WM_CHIP_XID" val="6164e6c042060bf59843e117"/>
  <p:tag name="KSO_WM_TAG_VERSION" val="1.0"/>
  <p:tag name="KSO_WM_UNIT_BLOCK" val="0"/>
  <p:tag name="KSO_WM_UNIT_COMPATIBLE" val="0"/>
  <p:tag name="KSO_WM_UNIT_DEC_AREA_ID" val="2810b0389c1a45f3bbd4f10c829e8c82"/>
  <p:tag name="KSO_WM_UNIT_DEC_CHANGEPICRESERVED" val="0"/>
  <p:tag name="KSO_WM_UNIT_DEC_SUPPORTCHANGEPIC" val="0"/>
  <p:tag name="KSO_WM_UNIT_DECORATE_INFO" val="{&quot;DecorateInfoH&quot;:{&quot;IsAbs&quot;:true},&quot;DecorateInfoW&quot;:{&quot;IsAbs&quot;:true},&quot;DecorateInfoX&quot;:{&quot;IsAbs&quot;:true,&quot;Pos&quot;:1},&quot;DecorateInfoY&quot;:{&quot;IsAbs&quot;:true,&quot;Pos&quot;:2},&quot;ReferentInfo&quot;:{&quot;Id&quot;:&quot;7351ffd9e00148b1b1d36a1a4b381ebf&quot;,&quot;X&quot;:{&quot;Pos&quot;:1},&quot;Y&quot;:{&quot;Pos&quot;:2}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52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CHIP_GROUPID" val="61ad7ff610c80d8195a6be94"/>
  <p:tag name="KSO_WM_CHIP_XID" val="61ad7ff8f43d82924ffd5adf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ASSEMBLE_CHIP_INDEX" val="fd2ce1443bab48e3a78faa4a5e042cf5"/>
  <p:tag name="KSO_WM_BEAUTIFY_FLAG" val="#wm#"/>
  <p:tag name="KSO_WM_CHIP_FILLAREA_FILL_RULE" val="{&quot;fill_align&quot;:&quot;lm&quot;,&quot;fill_mode&quot;:&quot;fix&quot;,&quot;sacle_strategy&quot;:&quot;stretch&quot;}"/>
  <p:tag name="KSO_WM_CHIP_GROUPID" val="619326cc18adb49c6c1f3ec4"/>
  <p:tag name="KSO_WM_CHIP_XID" val="6193567418adb49c6c1f40cc"/>
  <p:tag name="KSO_WM_TAG_VERSION" val="1.0"/>
  <p:tag name="KSO_WM_UNIT_BLOCK" val="0"/>
  <p:tag name="KSO_WM_UNIT_COMPATIBLE" val="0"/>
  <p:tag name="KSO_WM_UNIT_DEC_AREA_ID" val="1e62ce8c8ef84f189ed7648ee9131ab2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ASSEMBLE_CHIP_INDEX" val="fd2ce1443bab48e3a78faa4a5e042cf5"/>
  <p:tag name="KSO_WM_BEAUTIFY_FLAG" val="#wm#"/>
  <p:tag name="KSO_WM_CHIP_FILLAREA_FILL_RULE" val="{&quot;fill_align&quot;:&quot;lm&quot;,&quot;fill_mode&quot;:&quot;fix&quot;,&quot;sacle_strategy&quot;:&quot;stretch&quot;}"/>
  <p:tag name="KSO_WM_CHIP_GROUPID" val="619326cc18adb49c6c1f3ec4"/>
  <p:tag name="KSO_WM_CHIP_XID" val="6193567418adb49c6c1f40cc"/>
  <p:tag name="KSO_WM_TAG_VERSION" val="1.0"/>
  <p:tag name="KSO_WM_UNIT_BLOCK" val="0"/>
  <p:tag name="KSO_WM_UNIT_COMPATIBLE" val="0"/>
  <p:tag name="KSO_WM_UNIT_DEC_AREA_ID" val="695b881eebb54dfab66a63fe3dccf6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c0343a4998aa4e9896b3d72ec5e4827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d7ff610c80d8195a6be94"/>
  <p:tag name="KSO_WM_CHIP_XID" val="61ad7ff8f43d82924ffd5ae1"/>
  <p:tag name="KSO_WM_TAG_VERSION" val="1.0"/>
  <p:tag name="KSO_WM_UNIT_COMPATIBLE" val="0"/>
  <p:tag name="KSO_WM_UNIT_DEC_AREA_ID" val="e6533651e4ec4d10841538da08f0dba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CHIP_GROUPID" val="61ad7ff610c80d8195a6be94"/>
  <p:tag name="KSO_WM_CHIP_XID" val="61ad7ff8f43d82924ffd5ae3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ASSEMBLE_CHIP_INDEX" val="7b67a07fc7a04a59b6aca437249ee1cf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64e6c042060bf59843e11a"/>
  <p:tag name="KSO_WM_CHIP_XID" val="6164e6c042060bf59843e117"/>
  <p:tag name="KSO_WM_TAG_VERSION" val="1.0"/>
  <p:tag name="KSO_WM_UNIT_BLOCK" val="0"/>
  <p:tag name="KSO_WM_UNIT_COMPATIBLE" val="0"/>
  <p:tag name="KSO_WM_UNIT_DEC_AREA_ID" val="2810b0389c1a45f3bbd4f10c829e8c82"/>
  <p:tag name="KSO_WM_UNIT_DEC_CHANGEPICRESERVED" val="0"/>
  <p:tag name="KSO_WM_UNIT_DEC_SUPPORTCHANGEPIC" val="0"/>
  <p:tag name="KSO_WM_UNIT_DECORATE_INFO" val="{&quot;DecorateInfoH&quot;:{&quot;IsAbs&quot;:true},&quot;DecorateInfoW&quot;:{&quot;IsAbs&quot;:true},&quot;DecorateInfoX&quot;:{&quot;IsAbs&quot;:true,&quot;Pos&quot;:1},&quot;DecorateInfoY&quot;:{&quot;IsAbs&quot;:true,&quot;Pos&quot;:2},&quot;ReferentInfo&quot;:{&quot;Id&quot;:&quot;7351ffd9e00148b1b1d36a1a4b381ebf&quot;,&quot;X&quot;:{&quot;Pos&quot;:1},&quot;Y&quot;:{&quot;Pos&quot;:2}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52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ASSEMBLE_CHIP_INDEX" val="d55175583e5240e29f2383aee2e138f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d7ff610c80d8195a6be94"/>
  <p:tag name="KSO_WM_CHIP_XID" val="61ad7ff8f43d82924ffd5ae2"/>
  <p:tag name="KSO_WM_SLIDE_BACKGROUND_TYPE" val="general"/>
  <p:tag name="KSO_WM_TAG_VERSION" val="1.0"/>
  <p:tag name="KSO_WM_UNIT_COMPATIBLE" val="0"/>
  <p:tag name="KSO_WM_UNIT_DEC_AREA_ID" val="53504985f96f4de5ba17de377ea8375d"/>
  <p:tag name="KSO_WM_UNIT_DEC_CHANGEPICRESERVED" val="1"/>
  <p:tag name="KSO_WM_UNIT_DEC_SUPPORTCHANGEPIC" val="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SM_LIMIT_TYPE" val="2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f*5"/>
  <p:tag name="KSO_WM_UNIT_INDEX" val="5"/>
  <p:tag name="KSO_WM_UNIT_LAYERLEVEL" val="1"/>
  <p:tag name="KSO_WM_UNIT_NOCLEAR" val="0"/>
  <p:tag name="KSO_WM_UNIT_PRESET_TEXT" val="金山办公软件有限公司"/>
  <p:tag name="KSO_WM_UNIT_SUBTYPE" val="g"/>
  <p:tag name="KSO_WM_UNIT_TYPE" val="f"/>
  <p:tag name="KSO_WM_UNIT_VALUE" val="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SLIDE_ID" val="custom202315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5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SLIDE_ID" val="custom20231590_7"/>
  <p:tag name="KSO_WM_SLIDE_INDEX" val="7"/>
  <p:tag name="KSO_WM_SLIDE_ITEM_CNT" val="0"/>
  <p:tag name="KSO_WM_SLIDE_LAYOUT" val="a_b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09.xml><?xml version="1.0" encoding="utf-8"?>
<p:tagLst xmlns:p="http://schemas.openxmlformats.org/presentationml/2006/main">
  <p:tag name="KSO_WM_BEAUTIFY_FLAG" val="#wm#"/>
  <p:tag name="KSO_WM_SLIDE_ID" val="custom20231590_7"/>
  <p:tag name="KSO_WM_SLIDE_INDEX" val="7"/>
  <p:tag name="KSO_WM_SLIDE_ITEM_CNT" val="0"/>
  <p:tag name="KSO_WM_SLIDE_LAYOUT" val="a_b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65.xml><?xml version="1.0" encoding="utf-8"?>
<p:tagLst xmlns:p="http://schemas.openxmlformats.org/presentationml/2006/main">
  <p:tag name="KSO_WM_BEAUTIFY_FLAG" val="#wm#"/>
  <p:tag name="KSO_WM_SLIDE_ID" val="custom20231590_7"/>
  <p:tag name="KSO_WM_SLIDE_INDEX" val="7"/>
  <p:tag name="KSO_WM_SLIDE_ITEM_CNT" val="0"/>
  <p:tag name="KSO_WM_SLIDE_LAYOUT" val="a_b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04.xml><?xml version="1.0" encoding="utf-8"?>
<p:tagLst xmlns:p="http://schemas.openxmlformats.org/presentationml/2006/main">
  <p:tag name="KSO_WM_BEAUTIFY_FLAG" val="#wm#"/>
  <p:tag name="KSO_WM_SLIDE_ID" val="custom20231590_7"/>
  <p:tag name="KSO_WM_SLIDE_INDEX" val="7"/>
  <p:tag name="KSO_WM_SLIDE_ITEM_CNT" val="0"/>
  <p:tag name="KSO_WM_SLIDE_LAYOUT" val="a_b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718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6B5FE4"/>
      </a:accent1>
      <a:accent2>
        <a:srgbClr val="AA51CA"/>
      </a:accent2>
      <a:accent3>
        <a:srgbClr val="CD47AC"/>
      </a:accent3>
      <a:accent4>
        <a:srgbClr val="E0488E"/>
      </a:accent4>
      <a:accent5>
        <a:srgbClr val="E65573"/>
      </a:accent5>
      <a:accent6>
        <a:srgbClr val="E3675E"/>
      </a:accent6>
      <a:hlink>
        <a:srgbClr val="304FFE"/>
      </a:hlink>
      <a:folHlink>
        <a:srgbClr val="492067"/>
      </a:folHlink>
    </a:clrScheme>
    <a:fontScheme name="自定义 132">
      <a:majorFont>
        <a:latin typeface="汉仪文黑-85W"/>
        <a:ea typeface="汉仪文黑-85W"/>
        <a:cs typeface="Arial"/>
      </a:majorFont>
      <a:minorFont>
        <a:latin typeface="汉仪正圆 55简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汉仪文黑-85W</vt:lpstr>
      <vt:lpstr>汉仪正圆 55简</vt:lpstr>
      <vt:lpstr>微软雅黑</vt:lpstr>
      <vt:lpstr>Office Theme</vt:lpstr>
      <vt:lpstr>止血技巧与操作指南</vt:lpstr>
      <vt:lpstr>目录</vt:lpstr>
      <vt:lpstr>添加章节标题</vt:lpstr>
      <vt:lpstr>止血技巧概述</vt:lpstr>
      <vt:lpstr>PowerPoint Presentation</vt:lpstr>
      <vt:lpstr>止血的重要性</vt:lpstr>
      <vt:lpstr>止血前的准备</vt:lpstr>
      <vt:lpstr>止血技巧分类</vt:lpstr>
      <vt:lpstr>压迫止血法</vt:lpstr>
      <vt:lpstr>PowerPoint Presentation</vt:lpstr>
      <vt:lpstr>直接压迫止血法</vt:lpstr>
      <vt:lpstr>压迫包扎止血法</vt:lpstr>
      <vt:lpstr>填塞止血法</vt:lpstr>
      <vt:lpstr>止血带止血法</vt:lpstr>
      <vt:lpstr>PowerPoint Presentation</vt:lpstr>
      <vt:lpstr>上止血带的部位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2024-08-30T20:15:25.635</cp:lastPrinted>
  <dcterms:created xsi:type="dcterms:W3CDTF">2024-08-30T12:15:25Z</dcterms:created>
  <dcterms:modified xsi:type="dcterms:W3CDTF">2024-08-30T12:15:28Z</dcterms:modified>
</cp:coreProperties>
</file>