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6780B0-2FC1-4D6E-9D79-6C813BB465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841FAC-C801-45E2-93F3-55FFA9D54C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420B441-DABA-4263-9DA8-D89E4A90FC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30C29FE-135B-4CF3-A0C4-725312700B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436157B-1706-4676-A088-17D82DECA73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FADEC65-7A78-4932-9052-70DC293E196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B0759A3-F435-4301-82A2-B625DEE1433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DF43F67-2C81-4470-BED8-471663C2EB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7450FF-B4F1-4DE3-BC8C-34225D28A1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FAFC3C-3F67-4B6D-A641-BCCD4BF90D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BC8CDB-C7F7-4621-827E-6F5C1695D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137126053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1318260" y="1381760"/>
            <a:ext cx="9496425" cy="276860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sz="4950" b="1">
                <a:solidFill>
                  <a:srgbClr val="FFFFB3">
                    <a:alpha val="100000"/>
                  </a:srgbClr>
                </a:solidFill>
                <a:latin typeface="微软雅黑" panose="020b0503020204020204" charset="-122"/>
                <a:ea typeface="微软雅黑" panose="020b0503020204020204" charset="-122"/>
                <a:cs typeface="微软雅黑" panose="020b0503020204020204" charset="-122"/>
              </a:rPr>
              <a:t>第29课 </a:t>
            </a:r>
            <a:endParaRPr sz="4950" b="1">
              <a:solidFill>
                <a:srgbClr val="FFFFB3">
                  <a:alpha val="100000"/>
                </a:srgbClr>
              </a:solidFill>
              <a:latin typeface="微软雅黑" panose="020b0503020204020204" charset="-122"/>
              <a:ea typeface="微软雅黑" panose="020b0503020204020204" charset="-122"/>
              <a:cs typeface="微软雅黑" panose="020b0503020204020204" charset="-122"/>
            </a:endParaRPr>
          </a:p>
          <a:p>
            <a:pPr algn="ctr">
              <a:lnSpc>
                <a:spcPct val="120000"/>
              </a:lnSpc>
            </a:pPr>
            <a:r>
              <a:rPr sz="4950" b="1">
                <a:solidFill>
                  <a:srgbClr val="FFFFB3">
                    <a:alpha val="100000"/>
                  </a:srgbClr>
                </a:solidFill>
                <a:latin typeface="微软雅黑" panose="020b0503020204020204" charset="-122"/>
                <a:ea typeface="微软雅黑" panose="020b0503020204020204" charset="-122"/>
                <a:cs typeface="微软雅黑" panose="020b0503020204020204" charset="-122"/>
              </a:rPr>
              <a:t>全面建设小康社会和坚持发展中国特色社会主义</a:t>
            </a:r>
            <a:endParaRPr sz="4950" b="1">
              <a:solidFill>
                <a:srgbClr val="FFFFB3">
                  <a:alpha val="100000"/>
                </a:srgbClr>
              </a:solidFill>
              <a:latin typeface="微软雅黑" panose="020b0503020204020204" charset="-122"/>
              <a:ea typeface="微软雅黑" panose="020b0503020204020204" charset="-122"/>
              <a:cs typeface="微软雅黑" panose="020b0503020204020204" charset="-122"/>
            </a:endParaRPr>
          </a:p>
        </p:txBody>
      </p:sp>
      <p:sp>
        <p:nvSpPr>
          <p:cNvPr id="4" name="AutoShape 4"/>
          <p:cNvSpPr/>
          <p:nvPr/>
        </p:nvSpPr>
        <p:spPr>
          <a:xfrm>
            <a:off x="9364826" y="329260"/>
            <a:ext cx="2473866" cy="508573"/>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微软雅黑" panose="020b0503020204020204" charset="-122"/>
                <a:ea typeface="微软雅黑" panose="020b0503020204020204" charset="-122"/>
                <a:cs typeface="微软雅黑" panose="020b0503020204020204" charset="-122"/>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 录</a:t>
            </a:r>
            <a:endParaRPr lang="en-US" sz="57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微软雅黑" panose="020b0503020204020204" charset="-122"/>
                <a:ea typeface="微软雅黑" panose="020b0503020204020204" charset="-122"/>
                <a:cs typeface="微软雅黑" panose="020b0503020204020204" charset="-122"/>
              </a:rPr>
              <a:t>CATALOGUE</a:t>
            </a:r>
            <a:endParaRPr lang="en-US" sz="1350" b="1">
              <a:solidFill>
                <a:schemeClr val="accent1">
                  <a:alpha val="6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全面建设小康社会的背景和意义</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中国特色社会主义的发展历程</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全面建设小康社会的战略部署</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坚持发展中国特色社会主义的路径选择</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40000"/>
              </a:lnSpc>
              <a:buFont typeface="Arial"/>
              <a:buChar char="•"/>
            </a:pPr>
            <a:r>
              <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全面建设小康社会和坚持发展中国特色社会主义的未来展望</a:t>
            </a:r>
            <a:endParaRPr lang="en-US" sz="24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6340996" y="373969"/>
            <a:ext cx="5497697" cy="4191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accent1">
                    <a:alpha val="100000"/>
                  </a:schemeClr>
                </a:solidFill>
                <a:latin typeface="微软雅黑" panose="020b0503020204020204" charset="-122"/>
                <a:ea typeface="微软雅黑" panose="020b0503020204020204" charset="-122"/>
                <a:cs typeface="微软雅黑" panose="020b0503020204020204" charset="-122"/>
              </a:rPr>
              <a:t>https://wenku.baidu.com</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rPr>
              <a:t>PART</a:t>
            </a:r>
            <a:endPar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全面建设小康社会的背景和意义</a:t>
            </a:r>
            <a:endParaRPr lang="en-US" sz="4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随着全球化进程加速，国际竞争日趋激烈，国家发展面临新的挑战和机遇。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国际形势</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改革开放以来，中国经济快速发展，人民生活水平显著提高，但发展不平衡、不充分的问题仍然突出。</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国内发展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3"/>
          <a:srcRect t="1667" b="1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667" r="14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实现中华民族伟大复兴是近代以来中国人民最伟大的梦想，全面建设小康社会是实现这一目标的阶段性战略。</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历史任务</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背景介绍</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5319" b="5319"/>
          <a:stretch>
            <a:fillRect/>
          </a:stretch>
        </p:blipFill>
        <p:spPr>
          <a:xfrm>
            <a:off x="981837" y="3721608"/>
            <a:ext cx="3394996" cy="2735791"/>
          </a:xfrm>
          <a:prstGeom prst="rect">
            <a:avLst/>
          </a:prstGeom>
        </p:spPr>
      </p:pic>
      <p:pic>
        <p:nvPicPr>
          <p:cNvPr id="9" name="Picture 9"/>
          <p:cNvPicPr>
            <a:picLocks noChangeAspect="1"/>
          </p:cNvPicPr>
          <p:nvPr/>
        </p:nvPicPr>
        <p:blipFill>
          <a:blip r:embed="rId3"/>
          <a:srcRect t="4762"/>
          <a:stretch>
            <a:fillRect/>
          </a:stretch>
        </p:blipFill>
        <p:spPr>
          <a:xfrm>
            <a:off x="4376812" y="515246"/>
            <a:ext cx="3394942" cy="3206362"/>
          </a:xfrm>
          <a:prstGeom prst="rect">
            <a:avLst/>
          </a:prstGeom>
        </p:spPr>
      </p:pic>
      <p:pic>
        <p:nvPicPr>
          <p:cNvPr id="10" name="Picture 10"/>
          <p:cNvPicPr>
            <a:picLocks noChangeAspect="1"/>
          </p:cNvPicPr>
          <p:nvPr/>
        </p:nvPicPr>
        <p:blipFill>
          <a:blip r:embed="rId4"/>
          <a:srcRect l="2804" t="4545" r="3738" b="4545"/>
          <a:stretch>
            <a:fillRect/>
          </a:stretch>
        </p:blipFill>
        <p:spPr>
          <a:xfrm>
            <a:off x="7771733" y="3721608"/>
            <a:ext cx="3394996" cy="28372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意义分析</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人民福祉</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全面建设小康社会，让人民群众共享改革发展成果，提高人民生活水平和质量，增强获得感和幸福感。</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国家富强</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全面建设小康社会，推动经济持续健康发展，增强国家综合实力，提升国际地位。</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社会和谐</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全面建设小康社会，促进社会公平正义，增强社会凝聚力，实现社会和谐稳定。</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全面建设小康社会的目标是实现经济更加发展、民主更加健全、科教更加进步、文化更加繁荣、社会更加和谐、人民生活更加殷实。</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总体目标</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包括人均国内生产总值、恩格尔系数、城市化率、就业率、社会保障覆盖率等指标。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具体标准</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小康社会不是均贫富，而是共同富裕；不是同等富裕，而是保证人民共享发展成果。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全面小康</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9" name="Picture 9"/>
          <p:cNvPicPr>
            <a:picLocks noChangeAspect="1"/>
          </p:cNvPicPr>
          <p:nvPr/>
        </p:nvPicPr>
        <p:blipFill>
          <a:blip r:embed="rId2"/>
          <a:srcRect l="17000" r="170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小康社会的内涵和标准</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rPr>
              <a:t>PART</a:t>
            </a:r>
            <a:endPar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中国特色社会主义的发展历程</a:t>
            </a:r>
            <a:endParaRPr lang="en-US" sz="4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917" r="91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社会主义初级阶段的战略目标</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全面建设小康社会，实现社会主义现代化。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社会主义初级阶段的基本国情</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在社会主义初级阶段，我国经济、政治、文化和社会发展水平相对较低，生产力发展不平衡。</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社会主义初级阶段的主要矛盾</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人民日益增长的物质文化需要同落后的社会生产之间的矛盾。</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社会主义初级阶段的理论和实践</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7250" b="7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中国特色社会主义是科学社会主义的基本原则与中国实际相结合的产物，具有鲜明的时代特征和中国特色。</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中国特色社会主义的内涵</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包括邓小平理论、“三个代表”重要思想、科学发展观等重大战略思想在内的科学理论体系。</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中国特色社会主义的理论体系</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中国特色社会主义是实现中华民族伟大复兴的必由之路。</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中国特色社会主义的历史地位</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中国特色社会主义的提出和发展</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625" r="20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我国经济保持了长期快速增长，经济总量跃居世界第二，人民生活水平大幅提高。</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经济建设取得巨大成就</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民主政治建设取得重要进展</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文化建设取得显著成果</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rPr>
              <a:t>社会建设取得历史性成就</a:t>
            </a:r>
            <a:endParaRPr lang="en-US" sz="160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社会主义民主政治制度不断完善，基层民主自治制度日益成熟，法治中国建设迈出坚实步伐。</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中华文化影响力不断扩大，文化产业蓬勃发展，文化软实力显著增强。</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rPr>
              <a:t>教育、医疗、社保等民生事业得到长足发展，人民获得感、幸福感、安全感不断提升。</a:t>
            </a:r>
            <a:endParaRPr lang="en-US" sz="150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改革开放以来的重要成就</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rPr>
              <a:t>PART</a:t>
            </a:r>
            <a:endPar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33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微软雅黑" panose="020b0503020204020204" charset="-122"/>
                <a:ea typeface="微软雅黑" panose="020b0503020204020204" charset="-122"/>
                <a:cs typeface="微软雅黑" panose="020b0503020204020204" charset="-122"/>
              </a:rPr>
              <a:t>全面建设小康社会的战略部署</a:t>
            </a:r>
            <a:endParaRPr lang="en-US" sz="45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推动经济从高速增长转向高质量发展，注重创新驱动和绿色发展。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经济发展方式转变</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542" r="1554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产业结构优化</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区域协调发展</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333" b="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优化产业结构，发展现代服务业和高技术产业，促进产业升级和转型。</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推动区域协调发展，缩小城乡和地区发展差距，实现共同富裕。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经济建设</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https://d.book118.com/188137126053006030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2024-09-06T18:57:32.795</cp:lastPrinted>
  <dcterms:created xsi:type="dcterms:W3CDTF">2024-09-06T10:57:32Z</dcterms:created>
  <dcterms:modified xsi:type="dcterms:W3CDTF">2024-09-06T10:57:34Z</dcterms:modified>
</cp:coreProperties>
</file>