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015D7-95AC-4B66-98E8-DCC275ED0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BC1A0-440F-4AF6-B771-3FFE011C7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9B3A05-D8E9-4706-993E-715F8880F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0B3B37-BE30-469A-B817-6AD8A3B34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556387-8EAC-4BE6-9FB3-92FC1E163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77FB86-742A-43A4-AC8E-244F88191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8AEC79-F892-453A-9312-C72197519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5C24C1-C15B-4C90-A802-981B06A57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E27330-12AC-45E9-9F3B-656821B7B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AF1DD-34BC-41DE-93D6-EE62D3EB5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DF10A-01A8-4FF4-BC67-3B457A12A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14005110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生产安全责无旁贷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生产安全现状分析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责无旁贷：强化生产安全主体责任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预防措施与应急预案制定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监督检查与持续改进机制建设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308453"/>
            <a:ext cx="4493120" cy="449312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17813" y="1544614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提高生产安全意识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34616" y="1977702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明确生产安全的重要性和必要性，加强员工安全意识培养。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7813" y="2922420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降低事故发生率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34616" y="3374559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通过加强安全管理，有效预防和减少生产事故的发生。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17813" y="4286711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保障企业稳定发展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34616" y="4719800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确保企业生产过程的安全稳定，为企业可持续发展提供有力保障。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生产设备安全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生产环境安全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员工安全培训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安全隐患排查整改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5230" r="523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43" r="1454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5355" r="535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7216" r="172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涉及生产设备的安全管理、操作规程、维护保养等方面。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包括生产场所的消防、电气、环境卫生等方面的安全管理。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针对员工的安全培训、应急演练等方面的工作汇报。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对生产过程中存在的安全隐患进行排查，并制定整改措施进行落实。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生产安全现状分析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493270" y="1557122"/>
            <a:ext cx="11219758" cy="200133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H="1">
            <a:off x="493270" y="3836928"/>
            <a:ext cx="11219758" cy="200133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86183" y="1621822"/>
            <a:ext cx="1872615" cy="18726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825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86790" y="3901440"/>
            <a:ext cx="1872615" cy="18726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825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国内外生产安全事故概述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12235" y="4174010"/>
            <a:ext cx="1821725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9125" y="1894204"/>
            <a:ext cx="8089073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国内生产安全事故频发，涉及矿山、危化、建筑等多个行业领域，事故后果严重，给人民群众生命财产安全带来巨大威胁。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11628" y="1935213"/>
            <a:ext cx="1821725" cy="1245833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226374" y="4174010"/>
            <a:ext cx="8089073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国外生产安全事故也时有发生，一些发达国家在工业化进程中也曾经历过类似问题，但通过加强法规建设、提高安全监管水平等措施，逐步实现了生产安全状况的改善。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2207484"/>
            <a:ext cx="10507884" cy="1487614"/>
          </a:xfrm>
          <a:prstGeom prst="roundRect">
            <a:avLst>
              <a:gd name="adj" fmla="val 1402"/>
            </a:avLst>
          </a:prstGeom>
          <a:solidFill>
            <a:schemeClr val="lt1">
              <a:alpha val="100000"/>
            </a:schemeClr>
          </a:solidFill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0833" y="1636739"/>
            <a:ext cx="8913876" cy="755911"/>
          </a:xfrm>
          <a:prstGeom prst="roundRect">
            <a:avLst>
              <a:gd name="adj" fmla="val 10864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4419284"/>
            <a:ext cx="10507884" cy="1607249"/>
          </a:xfrm>
          <a:prstGeom prst="roundRect">
            <a:avLst>
              <a:gd name="adj" fmla="val 1402"/>
            </a:avLst>
          </a:prstGeom>
          <a:solidFill>
            <a:schemeClr val="lt1">
              <a:alpha val="100000"/>
            </a:schemeClr>
          </a:solidFill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63654" y="1769528"/>
            <a:ext cx="870823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09288" y="2444060"/>
            <a:ext cx="10016966" cy="117293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部分企业存在安全意识淡薄、安全管理制度不健全、安全投入不足等问题，导致生产安全事故时有发生。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1560833" y="3910280"/>
            <a:ext cx="8913876" cy="755911"/>
          </a:xfrm>
          <a:prstGeom prst="roundRect">
            <a:avLst>
              <a:gd name="adj" fmla="val 10864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663654" y="4043069"/>
            <a:ext cx="870823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9288" y="4717602"/>
            <a:ext cx="10016966" cy="117293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一些企业虽然建立了较为完善的安全管理体系，但在实际执行过程中存在走过场、形式主义等现象，未能有效发挥安全管理的作用。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企业内部生产安全状况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法律法规体系尚不完善，部分法律法规存在空白或漏洞，给不法企业或个人提供了可乘之机。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7375" r="7375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t="5250" b="5250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企业主体责任不落实，一些企业为了追求经济利益最大化，忽视安全生产，甚至存在违法违规行为。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安全监管力量不足，监管部门在人员、经费、技术等方面存在短板，难以对生产企业进行全面有效的监管。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从业人员安全素质不高，部分从业人员缺乏必要的安全知识和技能，难以有效防范和应对生产安全事故。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存在的主要问题及原因分析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责无旁贷：强化生产安全主体责任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390" b="93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明确各级管理人员职责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企业主要负责人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对企业的安全生产工作全面负责，组织制定并实施安全生产规章制度和操作规程。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安全管理部门负责人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协助主要负责人做好安全生产工作，负责安全生产的日常监督管理。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车间主任和班组长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对本车间、本班组的安全生产工作负责，督促员工遵守安全生产规章制度和操作规程。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917" r="16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定期考核与奖惩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定期对各级管理人员和员工履行安全生产职责的情况进行考核，并根据考核结果进行奖惩。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制定安全生产责任制度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明确各级管理人员和员工在安全生产方面的职责和义务。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签订安全生产责任书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各级管理人员和员工签订安全生产责任书，承诺履行各自的安全生产职责。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建立健全安全生产责任制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对新员工进行必要的安全生产教育和培训，使其熟悉有关的安全生产规章制度和安全操作规程。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新员工入职培训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08" r="17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在职员工定期培训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375" r="16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特种作业人员培训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708" b="8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对在职员工进行定期的安全生产教育和培训，提高其安全生产意识和技能。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对特种作业人员进行专门的安全作业培训，确保其具备特种作业所需的安全生产知识和技能。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加强员工安全教育和培训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https://d.book118.com/188140051100006037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2024-09-17T13:25:10.884</cp:lastPrinted>
  <dcterms:created xsi:type="dcterms:W3CDTF">2024-09-17T05:25:10Z</dcterms:created>
  <dcterms:modified xsi:type="dcterms:W3CDTF">2024-09-17T05:25:13Z</dcterms:modified>
</cp:coreProperties>
</file>