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image" Target="../media/image1.jpeg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image" Target="../media/image1.jpeg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5EF3-3CCD-420B-A23E-B2C3CD7A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4C897-5ABE-4BA7-B381-11A9E07B8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A4F15-4535-4CC9-8A8F-1FFAF017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5B42F-AA22-4F31-9149-172D171A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46BA7-93E9-4D64-B311-28ABAA98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9F7DF-AB0F-4058-9378-20796DCE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BC16B-1ABD-4075-AF6D-CAFCBB3AE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152D3-4461-4005-A175-5A65C7D2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3F8AF-2782-4282-889C-20FF6580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EE33E-7542-44D2-8049-4245BE98F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FCDE6-E92F-48B3-A79B-9ABD4DC0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79742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圆角矩形 38"/>
          <p:cNvSpPr/>
          <p:nvPr>
            <p:custDataLst>
              <p:tags r:id="rId6"/>
            </p:custDataLst>
          </p:nvPr>
        </p:nvSpPr>
        <p:spPr>
          <a:xfrm>
            <a:off x="10527538" y="3780120"/>
            <a:ext cx="1291590" cy="4571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367494" y="1116638"/>
            <a:ext cx="6451634" cy="2554545"/>
          </a:xfrm>
        </p:spPr>
        <p:txBody>
          <a:bodyPr lIns="90000" tIns="46800" rIns="90000" bIns="46800" anchor="ctr" anchorCtr="0">
            <a:normAutofit/>
          </a:bodyPr>
          <a:lstStyle>
            <a:lvl1pPr algn="r">
              <a:lnSpc>
                <a:spcPct val="130000"/>
              </a:lnSpc>
              <a:defRPr sz="6600" spc="200" baseline="0">
                <a:solidFill>
                  <a:schemeClr val="accent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5367494" y="3919550"/>
            <a:ext cx="6451634" cy="855449"/>
          </a:xfrm>
        </p:spPr>
        <p:txBody>
          <a:bodyPr lIns="90000" tIns="46800" rIns="90000" bIns="46800">
            <a:normAutofit/>
          </a:bodyPr>
          <a:lstStyle>
            <a:lvl1pPr marL="0" indent="0" algn="r" eaLnBrk="1" fontAlgn="auto" latinLnBrk="0" hangingPunct="1">
              <a:lnSpc>
                <a:spcPct val="130000"/>
              </a:lnSpc>
              <a:buNone/>
              <a:defRPr sz="28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489950" y="5070475"/>
            <a:ext cx="3329305" cy="455295"/>
          </a:xfrm>
        </p:spPr>
        <p:txBody>
          <a:bodyPr>
            <a:normAutofit/>
          </a:bodyPr>
          <a:lstStyle>
            <a:lvl1pPr marL="0" indent="0" algn="r">
              <a:lnSpc>
                <a:spcPct val="130000"/>
              </a:lnSpc>
              <a:buNone/>
              <a:defRPr sz="1800" spc="2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4" hasCustomPrompt="1"/>
            <p:custDataLst>
              <p:tags r:id="rId10"/>
            </p:custDataLst>
          </p:nvPr>
        </p:nvSpPr>
        <p:spPr>
          <a:xfrm>
            <a:off x="8489950" y="5599430"/>
            <a:ext cx="3329305" cy="455295"/>
          </a:xfrm>
        </p:spPr>
        <p:txBody>
          <a:bodyPr>
            <a:normAutofit/>
          </a:bodyPr>
          <a:lstStyle>
            <a:lvl1pPr marL="0" indent="0" algn="r">
              <a:lnSpc>
                <a:spcPct val="130000"/>
              </a:lnSpc>
              <a:buNone/>
              <a:defRPr sz="1800" spc="2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 userDrawn="1">
            <p:ph idx="1"/>
            <p:custDataLst>
              <p:tags r:id="rId6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8" name="矩形 7"/>
            <p:cNvSpPr/>
            <p:nvPr userDrawn="1">
              <p:custDataLst>
                <p:tags r:id="rId4"/>
              </p:custDataLst>
            </p:nvPr>
          </p:nvSpPr>
          <p:spPr>
            <a:xfrm>
              <a:off x="469900" y="406400"/>
              <a:ext cx="11252200" cy="60452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3541841" y="3640183"/>
            <a:ext cx="5108319" cy="810015"/>
          </a:xfrm>
        </p:spPr>
        <p:txBody>
          <a:bodyPr lIns="101600" tIns="38100" rIns="63500" bIns="38100" anchor="b" anchorCtr="0">
            <a:noAutofit/>
          </a:bodyPr>
          <a:lstStyle>
            <a:lvl1pPr algn="ctr">
              <a:lnSpc>
                <a:spcPct val="130000"/>
              </a:lnSpc>
              <a:defRPr sz="400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541841" y="4553814"/>
            <a:ext cx="5108318" cy="1176425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3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0" name="矩形 9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 userDrawn="1">
            <p:ph sz="half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 userDrawn="1">
            <p:ph sz="half" idx="2"/>
            <p:custDataLst>
              <p:tags r:id="rId7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z="1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z="1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z="1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z="1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11" name="图片 10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 userDrawn="1">
            <p:ph type="body" idx="1" hasCustomPrompt="1"/>
            <p:custDataLst>
              <p:tags r:id="rId6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 userDrawn="1">
            <p:ph sz="half" idx="2"/>
            <p:custDataLst>
              <p:tags r:id="rId7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 userDrawn="1">
            <p:ph type="body" sz="quarter" idx="3" hasCustomPrompt="1"/>
            <p:custDataLst>
              <p:tags r:id="rId8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 userDrawn="1">
            <p:ph sz="quarter" idx="4"/>
            <p:custDataLst>
              <p:tags r:id="rId9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 userDrawn="1"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 userDrawn="1"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 userDrawn="1"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 userDrawn="1"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 userDrawn="1"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 userDrawn="1"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0" name="矩形 9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 userDrawn="1">
            <p:ph type="pic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 userDrawn="1">
            <p:ph type="body" sz="half" idx="2"/>
            <p:custDataLst>
              <p:tags r:id="rId7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2" name="竖排标题 1"/>
          <p:cNvSpPr>
            <a:spLocks noGrp="1"/>
          </p:cNvSpPr>
          <p:nvPr userDrawn="1"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 userDrawn="1"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04243" y="2107475"/>
            <a:ext cx="5354053" cy="1889046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30000"/>
              </a:lnSpc>
              <a:buNone/>
              <a:defRPr kumimoji="0" lang="zh-CN" altLang="en-US" sz="80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Arial" pitchFamily="34" charset="0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bg2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grpSp>
        <p:nvGrpSpPr>
          <p:cNvPr id="9" name="组合 8"/>
          <p:cNvGrpSpPr/>
          <p:nvPr userDrawn="1">
            <p:custDataLst>
              <p:tags r:id="rId2"/>
            </p:custDataLst>
          </p:nvPr>
        </p:nvGrpSpPr>
        <p:grpSpPr>
          <a:xfrm>
            <a:off x="-408940" y="417195"/>
            <a:ext cx="2087880" cy="461645"/>
            <a:chOff x="-408991" y="267335"/>
            <a:chExt cx="2087880" cy="461645"/>
          </a:xfrm>
        </p:grpSpPr>
        <p:sp>
          <p:nvSpPr>
            <p:cNvPr id="11" name="平行四边形 10"/>
            <p:cNvSpPr/>
            <p:nvPr userDrawn="1">
              <p:custDataLst>
                <p:tags r:id="rId3"/>
              </p:custDataLst>
            </p:nvPr>
          </p:nvSpPr>
          <p:spPr>
            <a:xfrm>
              <a:off x="-153086" y="26733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accent1">
                    <a:alpha val="6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2" name="平行四边形 11"/>
            <p:cNvSpPr/>
            <p:nvPr userDrawn="1">
              <p:custDataLst>
                <p:tags r:id="rId4"/>
              </p:custDataLst>
            </p:nvPr>
          </p:nvSpPr>
          <p:spPr>
            <a:xfrm>
              <a:off x="80594" y="44005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accent1">
                    <a:alpha val="6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3" name="平行四边形 12"/>
            <p:cNvSpPr/>
            <p:nvPr userDrawn="1">
              <p:custDataLst>
                <p:tags r:id="rId5"/>
              </p:custDataLst>
            </p:nvPr>
          </p:nvSpPr>
          <p:spPr>
            <a:xfrm>
              <a:off x="-408991" y="61341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accent1">
                    <a:alpha val="6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10312400" y="5965190"/>
            <a:ext cx="2087880" cy="462280"/>
            <a:chOff x="10312400" y="6089015"/>
            <a:chExt cx="2087880" cy="462280"/>
          </a:xfrm>
        </p:grpSpPr>
        <p:sp>
          <p:nvSpPr>
            <p:cNvPr id="14" name="平行四边形 13"/>
            <p:cNvSpPr/>
            <p:nvPr userDrawn="1">
              <p:custDataLst>
                <p:tags r:id="rId7"/>
              </p:custDataLst>
            </p:nvPr>
          </p:nvSpPr>
          <p:spPr>
            <a:xfrm rot="10800000">
              <a:off x="10546080" y="643572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accent1">
                    <a:alpha val="6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5" name="平行四边形 14"/>
            <p:cNvSpPr/>
            <p:nvPr userDrawn="1">
              <p:custDataLst>
                <p:tags r:id="rId8"/>
              </p:custDataLst>
            </p:nvPr>
          </p:nvSpPr>
          <p:spPr>
            <a:xfrm rot="10800000">
              <a:off x="10312400" y="626237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accent1">
                    <a:alpha val="6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6" name="平行四边形 15"/>
            <p:cNvSpPr/>
            <p:nvPr userDrawn="1">
              <p:custDataLst>
                <p:tags r:id="rId9"/>
              </p:custDataLst>
            </p:nvPr>
          </p:nvSpPr>
          <p:spPr>
            <a:xfrm rot="10800000">
              <a:off x="10801985" y="608901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accent1">
                    <a:alpha val="6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9980930" y="6277610"/>
            <a:ext cx="2087880" cy="461645"/>
            <a:chOff x="9980930" y="6277610"/>
            <a:chExt cx="2087880" cy="461645"/>
          </a:xfrm>
        </p:grpSpPr>
        <p:sp>
          <p:nvSpPr>
            <p:cNvPr id="10" name="平行四边形 9"/>
            <p:cNvSpPr/>
            <p:nvPr userDrawn="1">
              <p:custDataLst>
                <p:tags r:id="rId2"/>
              </p:custDataLst>
            </p:nvPr>
          </p:nvSpPr>
          <p:spPr>
            <a:xfrm flipH="1">
              <a:off x="10214610" y="627761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1" name="平行四边形 10"/>
            <p:cNvSpPr/>
            <p:nvPr userDrawn="1">
              <p:custDataLst>
                <p:tags r:id="rId3"/>
              </p:custDataLst>
            </p:nvPr>
          </p:nvSpPr>
          <p:spPr>
            <a:xfrm flipH="1">
              <a:off x="9980930" y="645033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2" name="平行四边形 11"/>
            <p:cNvSpPr/>
            <p:nvPr userDrawn="1">
              <p:custDataLst>
                <p:tags r:id="rId4"/>
              </p:custDataLst>
            </p:nvPr>
          </p:nvSpPr>
          <p:spPr>
            <a:xfrm flipH="1">
              <a:off x="10470515" y="662368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sp>
        <p:nvSpPr>
          <p:cNvPr id="8" name="矩形 7"/>
          <p:cNvSpPr/>
          <p:nvPr userDrawn="1">
            <p:custDataLst>
              <p:tags r:id="rId5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9980930" y="6277610"/>
            <a:ext cx="2087880" cy="461645"/>
            <a:chOff x="9980930" y="6277610"/>
            <a:chExt cx="2087880" cy="461645"/>
          </a:xfrm>
        </p:grpSpPr>
        <p:sp>
          <p:nvSpPr>
            <p:cNvPr id="11" name="平行四边形 10"/>
            <p:cNvSpPr/>
            <p:nvPr userDrawn="1">
              <p:custDataLst>
                <p:tags r:id="rId2"/>
              </p:custDataLst>
            </p:nvPr>
          </p:nvSpPr>
          <p:spPr>
            <a:xfrm flipH="1">
              <a:off x="10214610" y="627761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2" name="平行四边形 11"/>
            <p:cNvSpPr/>
            <p:nvPr userDrawn="1">
              <p:custDataLst>
                <p:tags r:id="rId3"/>
              </p:custDataLst>
            </p:nvPr>
          </p:nvSpPr>
          <p:spPr>
            <a:xfrm flipH="1">
              <a:off x="9980930" y="645033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3" name="平行四边形 12"/>
            <p:cNvSpPr/>
            <p:nvPr userDrawn="1">
              <p:custDataLst>
                <p:tags r:id="rId4"/>
              </p:custDataLst>
            </p:nvPr>
          </p:nvSpPr>
          <p:spPr>
            <a:xfrm flipH="1">
              <a:off x="10470515" y="662368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5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9980930" y="228600"/>
            <a:ext cx="2087880" cy="461645"/>
            <a:chOff x="9980930" y="127000"/>
            <a:chExt cx="2087880" cy="461645"/>
          </a:xfrm>
        </p:grpSpPr>
        <p:sp>
          <p:nvSpPr>
            <p:cNvPr id="10" name="平行四边形 9"/>
            <p:cNvSpPr/>
            <p:nvPr userDrawn="1">
              <p:custDataLst>
                <p:tags r:id="rId2"/>
              </p:custDataLst>
            </p:nvPr>
          </p:nvSpPr>
          <p:spPr>
            <a:xfrm flipH="1">
              <a:off x="10214610" y="12700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1" name="平行四边形 10"/>
            <p:cNvSpPr/>
            <p:nvPr userDrawn="1">
              <p:custDataLst>
                <p:tags r:id="rId3"/>
              </p:custDataLst>
            </p:nvPr>
          </p:nvSpPr>
          <p:spPr>
            <a:xfrm flipH="1">
              <a:off x="9980930" y="29972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12" name="平行四边形 11"/>
            <p:cNvSpPr/>
            <p:nvPr userDrawn="1">
              <p:custDataLst>
                <p:tags r:id="rId4"/>
              </p:custDataLst>
            </p:nvPr>
          </p:nvSpPr>
          <p:spPr>
            <a:xfrm flipH="1">
              <a:off x="10470515" y="47307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sp>
        <p:nvSpPr>
          <p:cNvPr id="8" name="矩形 7"/>
          <p:cNvSpPr/>
          <p:nvPr userDrawn="1">
            <p:custDataLst>
              <p:tags r:id="rId5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平行四边形 11"/>
          <p:cNvSpPr/>
          <p:nvPr userDrawn="1">
            <p:custDataLst>
              <p:tags r:id="rId1"/>
            </p:custDataLst>
          </p:nvPr>
        </p:nvSpPr>
        <p:spPr>
          <a:xfrm flipH="1">
            <a:off x="10214610" y="6277610"/>
            <a:ext cx="1598295" cy="115570"/>
          </a:xfrm>
          <a:prstGeom prst="parallelogram">
            <a:avLst>
              <a:gd name="adj" fmla="val 18541"/>
            </a:avLst>
          </a:prstGeom>
          <a:gradFill>
            <a:gsLst>
              <a:gs pos="100000">
                <a:schemeClr val="bg1">
                  <a:alpha val="29000"/>
                </a:schemeClr>
              </a:gs>
              <a:gs pos="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prstClr val="white"/>
              </a:solidFill>
              <a:latin typeface="Arial" pitchFamily="34" charset="0"/>
              <a:ea typeface="微软雅黑 Light" panose="020b0502040204020203" charset="-122"/>
            </a:endParaRPr>
          </a:p>
        </p:txBody>
      </p:sp>
      <p:sp>
        <p:nvSpPr>
          <p:cNvPr id="14" name="平行四边形 13"/>
          <p:cNvSpPr/>
          <p:nvPr userDrawn="1">
            <p:custDataLst>
              <p:tags r:id="rId2"/>
            </p:custDataLst>
          </p:nvPr>
        </p:nvSpPr>
        <p:spPr>
          <a:xfrm flipH="1">
            <a:off x="9980930" y="6450330"/>
            <a:ext cx="1598295" cy="115570"/>
          </a:xfrm>
          <a:prstGeom prst="parallelogram">
            <a:avLst>
              <a:gd name="adj" fmla="val 18541"/>
            </a:avLst>
          </a:prstGeom>
          <a:gradFill>
            <a:gsLst>
              <a:gs pos="100000">
                <a:schemeClr val="bg1">
                  <a:alpha val="29000"/>
                </a:schemeClr>
              </a:gs>
              <a:gs pos="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prstClr val="white"/>
              </a:solidFill>
              <a:latin typeface="Arial" pitchFamily="34" charset="0"/>
              <a:ea typeface="微软雅黑 Light" panose="020b0502040204020203" charset="-122"/>
            </a:endParaRPr>
          </a:p>
        </p:txBody>
      </p:sp>
      <p:sp>
        <p:nvSpPr>
          <p:cNvPr id="15" name="平行四边形 14"/>
          <p:cNvSpPr/>
          <p:nvPr userDrawn="1">
            <p:custDataLst>
              <p:tags r:id="rId3"/>
            </p:custDataLst>
          </p:nvPr>
        </p:nvSpPr>
        <p:spPr>
          <a:xfrm flipH="1">
            <a:off x="10470515" y="6623685"/>
            <a:ext cx="1598295" cy="115570"/>
          </a:xfrm>
          <a:prstGeom prst="parallelogram">
            <a:avLst>
              <a:gd name="adj" fmla="val 18541"/>
            </a:avLst>
          </a:prstGeom>
          <a:gradFill>
            <a:gsLst>
              <a:gs pos="100000">
                <a:schemeClr val="bg1">
                  <a:alpha val="29000"/>
                </a:schemeClr>
              </a:gs>
              <a:gs pos="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prstClr val="white"/>
              </a:solidFill>
              <a:latin typeface="Arial" pitchFamily="34" charset="0"/>
              <a:ea typeface="微软雅黑 Light" panose="020b0502040204020203" charset="-122"/>
            </a:endParaRPr>
          </a:p>
        </p:txBody>
      </p: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矩形 1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grpSp>
        <p:nvGrpSpPr>
          <p:cNvPr id="20" name="组合 19"/>
          <p:cNvGrpSpPr/>
          <p:nvPr userDrawn="1">
            <p:custDataLst>
              <p:tags r:id="rId4"/>
            </p:custDataLst>
          </p:nvPr>
        </p:nvGrpSpPr>
        <p:grpSpPr>
          <a:xfrm>
            <a:off x="-1208405" y="209550"/>
            <a:ext cx="2087880" cy="461645"/>
            <a:chOff x="9980930" y="6277610"/>
            <a:chExt cx="2087880" cy="461645"/>
          </a:xfrm>
        </p:grpSpPr>
        <p:sp>
          <p:nvSpPr>
            <p:cNvPr id="21" name="平行四边形 20"/>
            <p:cNvSpPr/>
            <p:nvPr userDrawn="1">
              <p:custDataLst>
                <p:tags r:id="rId5"/>
              </p:custDataLst>
            </p:nvPr>
          </p:nvSpPr>
          <p:spPr>
            <a:xfrm flipH="1">
              <a:off x="10214610" y="627761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22" name="平行四边形 21"/>
            <p:cNvSpPr/>
            <p:nvPr userDrawn="1">
              <p:custDataLst>
                <p:tags r:id="rId6"/>
              </p:custDataLst>
            </p:nvPr>
          </p:nvSpPr>
          <p:spPr>
            <a:xfrm flipH="1">
              <a:off x="9980930" y="6450330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23" name="平行四边形 22"/>
            <p:cNvSpPr/>
            <p:nvPr userDrawn="1">
              <p:custDataLst>
                <p:tags r:id="rId7"/>
              </p:custDataLst>
            </p:nvPr>
          </p:nvSpPr>
          <p:spPr>
            <a:xfrm flipH="1">
              <a:off x="10470515" y="6623685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grpSp>
        <p:nvGrpSpPr>
          <p:cNvPr id="24" name="组合 23"/>
          <p:cNvGrpSpPr/>
          <p:nvPr userDrawn="1">
            <p:custDataLst>
              <p:tags r:id="rId8"/>
            </p:custDataLst>
          </p:nvPr>
        </p:nvGrpSpPr>
        <p:grpSpPr>
          <a:xfrm>
            <a:off x="9980930" y="6176010"/>
            <a:ext cx="2087880" cy="461645"/>
            <a:chOff x="9980930" y="6176186"/>
            <a:chExt cx="2087880" cy="461645"/>
          </a:xfrm>
        </p:grpSpPr>
        <p:sp>
          <p:nvSpPr>
            <p:cNvPr id="25" name="平行四边形 24"/>
            <p:cNvSpPr/>
            <p:nvPr userDrawn="1">
              <p:custDataLst>
                <p:tags r:id="rId9"/>
              </p:custDataLst>
            </p:nvPr>
          </p:nvSpPr>
          <p:spPr>
            <a:xfrm flipH="1">
              <a:off x="10214610" y="6176186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26" name="平行四边形 25"/>
            <p:cNvSpPr/>
            <p:nvPr userDrawn="1">
              <p:custDataLst>
                <p:tags r:id="rId10"/>
              </p:custDataLst>
            </p:nvPr>
          </p:nvSpPr>
          <p:spPr>
            <a:xfrm flipH="1">
              <a:off x="9980930" y="6348906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  <p:sp>
          <p:nvSpPr>
            <p:cNvPr id="27" name="平行四边形 26"/>
            <p:cNvSpPr/>
            <p:nvPr userDrawn="1">
              <p:custDataLst>
                <p:tags r:id="rId11"/>
              </p:custDataLst>
            </p:nvPr>
          </p:nvSpPr>
          <p:spPr>
            <a:xfrm flipH="1">
              <a:off x="10470515" y="6522261"/>
              <a:ext cx="1598295" cy="115570"/>
            </a:xfrm>
            <a:prstGeom prst="parallelogram">
              <a:avLst>
                <a:gd name="adj" fmla="val 18541"/>
              </a:avLst>
            </a:prstGeom>
            <a:gradFill>
              <a:gsLst>
                <a:gs pos="100000">
                  <a:schemeClr val="bg1">
                    <a:alpha val="29000"/>
                  </a:schemeClr>
                </a:gs>
                <a:gs pos="0">
                  <a:schemeClr val="accent1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prstClr val="white"/>
                </a:solidFill>
                <a:latin typeface="Arial" pitchFamily="34" charset="0"/>
                <a:ea typeface="微软雅黑 Light" panose="020b0502040204020203" charset="-122"/>
              </a:endParaRPr>
            </a:p>
          </p:txBody>
        </p:sp>
      </p:grpSp>
      <p:sp>
        <p:nvSpPr>
          <p:cNvPr id="10" name="矩形 9"/>
          <p:cNvSpPr/>
          <p:nvPr userDrawn="1">
            <p:custDataLst>
              <p:tags r:id="rId1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7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2" Type="http://schemas.openxmlformats.org/officeDocument/2006/relationships/image" Target="../media/image1.jpeg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image" Target="../media/image2.png" /><Relationship Id="rId7" Type="http://schemas.openxmlformats.org/officeDocument/2006/relationships/tags" Target="../tags/tag200.xml" /><Relationship Id="rId8" Type="http://schemas.openxmlformats.org/officeDocument/2006/relationships/image" Target="../media/image3.png" /><Relationship Id="rId9" Type="http://schemas.openxmlformats.org/officeDocument/2006/relationships/tags" Target="../tags/tag2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2" Type="http://schemas.openxmlformats.org/officeDocument/2006/relationships/image" Target="../media/image1.jpeg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image" Target="../media/image1.jpeg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2" Type="http://schemas.openxmlformats.org/officeDocument/2006/relationships/image" Target="../media/image1.jpeg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2" Type="http://schemas.openxmlformats.org/officeDocument/2006/relationships/image" Target="../media/image1.jpeg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5.png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2" Type="http://schemas.openxmlformats.org/officeDocument/2006/relationships/image" Target="../media/image1.jpeg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image" Target="../media/image6.png" /><Relationship Id="rId14" Type="http://schemas.openxmlformats.org/officeDocument/2006/relationships/image" Target="../media/image7.svg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image" Target="../media/image1.jpeg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8.png" /><Relationship Id="rId11" Type="http://schemas.openxmlformats.org/officeDocument/2006/relationships/tags" Target="../tags/tag298.xml" /><Relationship Id="rId12" Type="http://schemas.openxmlformats.org/officeDocument/2006/relationships/image" Target="../media/image9.png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2" Type="http://schemas.openxmlformats.org/officeDocument/2006/relationships/image" Target="../media/image1.jpeg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102030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589754" y="1116638"/>
            <a:ext cx="7229374" cy="2554545"/>
          </a:xfrm>
        </p:spPr>
        <p:txBody>
          <a:bodyPr>
            <a:normAutofit fontScale="90000"/>
          </a:bodyPr>
          <a:lstStyle/>
          <a:p>
            <a:pPr marL="0" indent="0" algn="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900">
                <a:solidFill>
                  <a:schemeClr val="accent1"/>
                </a:solidFill>
              </a:rPr>
              <a:t>提高四级手术术前多学科讨论完成率PDCA</a:t>
            </a:r>
            <a:endParaRPr lang="zh-CN" altLang="en-US" sz="5900">
              <a:solidFill>
                <a:schemeClr val="accent1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589754" y="3919550"/>
            <a:ext cx="6451634" cy="855449"/>
          </a:xfrm>
        </p:spPr>
        <p:txBody>
          <a:bodyPr/>
          <a:lstStyle/>
          <a:p>
            <a:r>
              <a:rPr lang="zh-CN" altLang="en-US" sz="1800">
                <a:solidFill>
                  <a:schemeClr val="lt1"/>
                </a:solidFill>
              </a:rPr>
              <a:t>质量管理科</a:t>
            </a:r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7712210" y="5070475"/>
            <a:ext cx="3329305" cy="455295"/>
          </a:xfrm>
        </p:spPr>
        <p:txBody>
          <a:bodyPr/>
          <a:lstStyle/>
          <a:p>
            <a:r>
              <a:rPr lang="zh-CN" altLang="en-US">
                <a:solidFill>
                  <a:schemeClr val="lt1"/>
                </a:solidFill>
              </a:rPr>
              <a:t>汇报人：</a:t>
            </a:r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7712210" y="5599430"/>
            <a:ext cx="3329305" cy="455295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</a:rPr>
              <a:t>汇报日期</a:t>
            </a:r>
            <a:endParaRPr lang="zh-CN" altLang="en-US">
              <a:solidFill>
                <a:schemeClr val="lt1"/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>
            <p:custDataLst>
              <p:tags r:id="rId3"/>
            </p:custDataLst>
          </p:nvPr>
        </p:nvSpPr>
        <p:spPr>
          <a:xfrm>
            <a:off x="2044294" y="1956737"/>
            <a:ext cx="2226324" cy="22263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59" name="TextBox 2"/>
          <p:cNvSpPr txBox="1"/>
          <p:nvPr>
            <p:custDataLst>
              <p:tags r:id="rId4"/>
            </p:custDataLst>
          </p:nvPr>
        </p:nvSpPr>
        <p:spPr>
          <a:xfrm>
            <a:off x="2243407" y="3451385"/>
            <a:ext cx="1910998" cy="33855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600" spc="15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  <a:sym typeface="+mn-lt"/>
              </a:rPr>
              <a:t>CONTENTS</a:t>
            </a:r>
            <a:endParaRPr lang="en-US" altLang="zh-CN" sz="1600" spc="15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  <a:sym typeface="+mn-lt"/>
            </a:endParaRPr>
          </a:p>
        </p:txBody>
      </p:sp>
      <p:sp>
        <p:nvSpPr>
          <p:cNvPr id="60" name="TextBox 2"/>
          <p:cNvSpPr txBox="1"/>
          <p:nvPr>
            <p:custDataLst>
              <p:tags r:id="rId5"/>
            </p:custDataLst>
          </p:nvPr>
        </p:nvSpPr>
        <p:spPr>
          <a:xfrm>
            <a:off x="2243407" y="2436083"/>
            <a:ext cx="1910997" cy="92333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 sz="5400" kern="1200" spc="150">
                <a:solidFill>
                  <a:schemeClr val="bg1"/>
                </a:solidFill>
                <a:latin typeface="+mj-lt"/>
                <a:ea typeface="汉仪旗黑-85S" panose="00020600040101010101" pitchFamily="18" charset="-122"/>
                <a:cs typeface="Gen Jyuu GothicL Medium" panose="020b0302020203020207" pitchFamily="34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Arial" pitchFamily="34" charset="0"/>
                <a:cs typeface="微软雅黑" panose="020b0503020204020204" charset="-122"/>
                <a:sym typeface="+mn-lt"/>
              </a:rPr>
              <a:t>目录</a:t>
            </a:r>
            <a:endParaRPr lang="zh-CN" altLang="en-US">
              <a:solidFill>
                <a:schemeClr val="lt1"/>
              </a:solidFill>
              <a:latin typeface="Arial" pitchFamily="34" charset="0"/>
              <a:cs typeface="微软雅黑" panose="020b0503020204020204" charset="-122"/>
              <a:sym typeface="+mn-lt"/>
            </a:endParaRPr>
          </a:p>
        </p:txBody>
      </p:sp>
      <p:sp>
        <p:nvSpPr>
          <p:cNvPr id="62" name="TextBox 2"/>
          <p:cNvSpPr txBox="1"/>
          <p:nvPr>
            <p:custDataLst>
              <p:tags r:id="rId6"/>
            </p:custDataLst>
          </p:nvPr>
        </p:nvSpPr>
        <p:spPr>
          <a:xfrm>
            <a:off x="6951387" y="1483951"/>
            <a:ext cx="4099330" cy="4001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1600" b="1" spc="150">
                <a:solidFill>
                  <a:schemeClr val="lt1"/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ea"/>
              </a:rPr>
              <a:t>提高四级手术术前多学科讨论完成率的现状和问题</a:t>
            </a:r>
            <a:endParaRPr lang="zh-CN" altLang="en-US" sz="1600" b="1" spc="150">
              <a:solidFill>
                <a:schemeClr val="lt1"/>
              </a:solidFill>
              <a:latin typeface="Arial" pitchFamily="34" charset="0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文本框 12"/>
          <p:cNvSpPr txBox="1"/>
          <p:nvPr>
            <p:custDataLst>
              <p:tags r:id="rId7"/>
            </p:custDataLst>
          </p:nvPr>
        </p:nvSpPr>
        <p:spPr>
          <a:xfrm>
            <a:off x="6096000" y="1336024"/>
            <a:ext cx="545341" cy="830997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id-ID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  <a:sym typeface="+mn-lt"/>
              </a:rPr>
              <a:t>1</a:t>
            </a:r>
            <a:endParaRPr lang="en-US" altLang="zh-CN" sz="48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  <a:sym typeface="+mn-lt"/>
            </a:endParaRPr>
          </a:p>
        </p:txBody>
      </p:sp>
      <p:sp>
        <p:nvSpPr>
          <p:cNvPr id="64" name="矩形 63"/>
          <p:cNvSpPr/>
          <p:nvPr>
            <p:custDataLst>
              <p:tags r:id="rId8"/>
            </p:custDataLst>
          </p:nvPr>
        </p:nvSpPr>
        <p:spPr>
          <a:xfrm flipH="1">
            <a:off x="6661443" y="1825039"/>
            <a:ext cx="98927" cy="10068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6" name="TextBox 2"/>
          <p:cNvSpPr txBox="1"/>
          <p:nvPr>
            <p:custDataLst>
              <p:tags r:id="rId9"/>
            </p:custDataLst>
          </p:nvPr>
        </p:nvSpPr>
        <p:spPr>
          <a:xfrm>
            <a:off x="6951387" y="2615698"/>
            <a:ext cx="4099330" cy="40011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1600" b="1" spc="150">
                <a:solidFill>
                  <a:schemeClr val="lt1"/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ea"/>
              </a:rPr>
              <a:t>采用PDCA循环提高四级手术术前多学科讨论完成率</a:t>
            </a:r>
            <a:endParaRPr lang="zh-CN" altLang="en-US" sz="1600" b="1" spc="150">
              <a:solidFill>
                <a:schemeClr val="lt1"/>
              </a:solidFill>
              <a:latin typeface="Arial" pitchFamily="34" charset="0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5" name="文本框 12"/>
          <p:cNvSpPr txBox="1"/>
          <p:nvPr>
            <p:custDataLst>
              <p:tags r:id="rId10"/>
            </p:custDataLst>
          </p:nvPr>
        </p:nvSpPr>
        <p:spPr>
          <a:xfrm>
            <a:off x="6096000" y="2467771"/>
            <a:ext cx="545341" cy="830997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id-ID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  <a:sym typeface="+mn-lt"/>
              </a:rPr>
              <a:t>2</a:t>
            </a:r>
            <a:endParaRPr lang="en-US" altLang="zh-CN" sz="48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  <a:sym typeface="+mn-lt"/>
            </a:endParaRPr>
          </a:p>
        </p:txBody>
      </p:sp>
      <p:sp>
        <p:nvSpPr>
          <p:cNvPr id="68" name="矩形 67"/>
          <p:cNvSpPr/>
          <p:nvPr>
            <p:custDataLst>
              <p:tags r:id="rId11"/>
            </p:custDataLst>
          </p:nvPr>
        </p:nvSpPr>
        <p:spPr>
          <a:xfrm flipH="1">
            <a:off x="6661443" y="2956786"/>
            <a:ext cx="98927" cy="10068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70" name="TextBox 2"/>
          <p:cNvSpPr txBox="1"/>
          <p:nvPr>
            <p:custDataLst>
              <p:tags r:id="rId12"/>
            </p:custDataLst>
          </p:nvPr>
        </p:nvSpPr>
        <p:spPr>
          <a:xfrm>
            <a:off x="6951387" y="3759711"/>
            <a:ext cx="4099330" cy="400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1600" b="1" spc="150">
                <a:solidFill>
                  <a:schemeClr val="lt1"/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ea"/>
              </a:rPr>
              <a:t>实施PDCA循环的关键措施</a:t>
            </a:r>
            <a:endParaRPr lang="zh-CN" altLang="en-US" sz="1600" b="1" spc="150">
              <a:solidFill>
                <a:schemeClr val="lt1"/>
              </a:solidFill>
              <a:latin typeface="Arial" pitchFamily="34" charset="0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9" name="文本框 12"/>
          <p:cNvSpPr txBox="1"/>
          <p:nvPr>
            <p:custDataLst>
              <p:tags r:id="rId13"/>
            </p:custDataLst>
          </p:nvPr>
        </p:nvSpPr>
        <p:spPr>
          <a:xfrm>
            <a:off x="6096000" y="3599518"/>
            <a:ext cx="545341" cy="830997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id-ID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  <a:sym typeface="+mn-lt"/>
              </a:rPr>
              <a:t>3</a:t>
            </a:r>
            <a:endParaRPr lang="en-US" altLang="zh-CN" sz="48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  <a:sym typeface="+mn-lt"/>
            </a:endParaRPr>
          </a:p>
        </p:txBody>
      </p:sp>
      <p:sp>
        <p:nvSpPr>
          <p:cNvPr id="72" name="矩形 71"/>
          <p:cNvSpPr/>
          <p:nvPr>
            <p:custDataLst>
              <p:tags r:id="rId14"/>
            </p:custDataLst>
          </p:nvPr>
        </p:nvSpPr>
        <p:spPr>
          <a:xfrm flipH="1">
            <a:off x="6661443" y="4088533"/>
            <a:ext cx="98927" cy="10068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74" name="TextBox 2"/>
          <p:cNvSpPr txBox="1"/>
          <p:nvPr>
            <p:custDataLst>
              <p:tags r:id="rId15"/>
            </p:custDataLst>
          </p:nvPr>
        </p:nvSpPr>
        <p:spPr>
          <a:xfrm>
            <a:off x="6951387" y="4879192"/>
            <a:ext cx="4099330" cy="4001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1600" b="1" spc="150">
                <a:solidFill>
                  <a:schemeClr val="lt1"/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ea"/>
              </a:rPr>
              <a:t>PDCA循环在提高四级手术术前多学科讨论完成率中的效果评估</a:t>
            </a:r>
            <a:endParaRPr lang="zh-CN" altLang="en-US" sz="1600" b="1" spc="150">
              <a:solidFill>
                <a:schemeClr val="lt1"/>
              </a:solidFill>
              <a:latin typeface="Arial" pitchFamily="34" charset="0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3" name="文本框 12"/>
          <p:cNvSpPr txBox="1"/>
          <p:nvPr>
            <p:custDataLst>
              <p:tags r:id="rId16"/>
            </p:custDataLst>
          </p:nvPr>
        </p:nvSpPr>
        <p:spPr>
          <a:xfrm>
            <a:off x="6096000" y="4731265"/>
            <a:ext cx="545341" cy="830997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id-ID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  <a:sym typeface="+mn-lt"/>
              </a:rPr>
              <a:t>4</a:t>
            </a:r>
            <a:endParaRPr lang="en-US" altLang="zh-CN" sz="48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  <a:sym typeface="+mn-lt"/>
            </a:endParaRPr>
          </a:p>
        </p:txBody>
      </p:sp>
      <p:sp>
        <p:nvSpPr>
          <p:cNvPr id="76" name="矩形 75"/>
          <p:cNvSpPr/>
          <p:nvPr>
            <p:custDataLst>
              <p:tags r:id="rId17"/>
            </p:custDataLst>
          </p:nvPr>
        </p:nvSpPr>
        <p:spPr>
          <a:xfrm flipH="1">
            <a:off x="6661443" y="5220280"/>
            <a:ext cx="98927" cy="10068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Arial" pitchFamily="34" charset="0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3175"/>
            <a:ext cx="12192000" cy="685800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" name="标题 1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24205" y="2734945"/>
            <a:ext cx="975614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gradFill flip="none" rotWithShape="1">
                  <a:gsLst>
                    <a:gs pos="100000">
                      <a:schemeClr val="lt1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一、提高四级手术术前多学科讨论完成率的现状和问题</a:t>
            </a:r>
            <a:endParaRPr lang="zh-CN" altLang="en-US" sz="3600">
              <a:gradFill flip="none" rotWithShape="1">
                <a:gsLst>
                  <a:gs pos="100000">
                    <a:schemeClr val="lt1"/>
                  </a:gs>
                  <a:gs pos="0">
                    <a:schemeClr val="accent1"/>
                  </a:gs>
                </a:gsLst>
                <a:lin ang="10800000" scaled="1"/>
              </a:gra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-6350" y="3175"/>
            <a:ext cx="12192000" cy="685800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</a:rPr>
              <a:t>引导文件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982345" y="1503045"/>
            <a:ext cx="4316095" cy="441452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337300" y="1503045"/>
            <a:ext cx="4005580" cy="44577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85290" y="4917440"/>
            <a:ext cx="1734820" cy="18415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6831965" y="4375785"/>
            <a:ext cx="2898775" cy="18415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12700"/>
            <a:ext cx="12192000" cy="685800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</a:rPr>
              <a:t>当前完成率情况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026363" y="2240966"/>
            <a:ext cx="6460362" cy="71029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4" name="矩形 13"/>
          <p:cNvSpPr/>
          <p:nvPr>
            <p:custDataLst>
              <p:tags r:id="rId7"/>
            </p:custDataLst>
          </p:nvPr>
        </p:nvSpPr>
        <p:spPr>
          <a:xfrm>
            <a:off x="2666784" y="2240966"/>
            <a:ext cx="175203" cy="71029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3211339" y="2302336"/>
            <a:ext cx="6181429" cy="5875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国家要求四级手术术前多学科讨论率要达到</a:t>
            </a:r>
            <a:r>
              <a:rPr lang="en-US" altLang="zh-CN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100%</a:t>
            </a:r>
            <a:r>
              <a:rPr lang="zh-CN" altLang="en-US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，</a:t>
            </a:r>
            <a:r>
              <a:rPr lang="en-US" altLang="zh-CN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2022</a:t>
            </a:r>
            <a:r>
              <a:rPr lang="zh-CN" altLang="en-US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年我院四级手术术前多学科讨论率</a:t>
            </a:r>
            <a:r>
              <a:rPr lang="en-US" altLang="zh-CN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12.0%</a:t>
            </a:r>
            <a:r>
              <a:rPr lang="zh-CN" altLang="en-US" sz="16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，完成率较低</a:t>
            </a:r>
            <a:endParaRPr lang="zh-CN" altLang="en-US" sz="1600" spc="15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9"/>
            </p:custDataLst>
          </p:nvPr>
        </p:nvSpPr>
        <p:spPr>
          <a:xfrm>
            <a:off x="3026363" y="3084161"/>
            <a:ext cx="6460362" cy="71029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" name="矩形 9"/>
          <p:cNvSpPr/>
          <p:nvPr>
            <p:custDataLst>
              <p:tags r:id="rId10"/>
            </p:custDataLst>
          </p:nvPr>
        </p:nvSpPr>
        <p:spPr>
          <a:xfrm>
            <a:off x="2666784" y="3084161"/>
            <a:ext cx="175203" cy="71029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2" name="文本框 41"/>
          <p:cNvSpPr txBox="1"/>
          <p:nvPr>
            <p:custDataLst>
              <p:tags r:id="rId11"/>
            </p:custDataLst>
          </p:nvPr>
        </p:nvSpPr>
        <p:spPr>
          <a:xfrm>
            <a:off x="3211339" y="3145532"/>
            <a:ext cx="6181429" cy="5875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原因：缺乏有效的沟通和协作机制</a:t>
            </a:r>
            <a:endParaRPr lang="zh-CN" altLang="en-US" sz="2000" spc="15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2"/>
            </p:custDataLst>
          </p:nvPr>
        </p:nvSpPr>
        <p:spPr>
          <a:xfrm>
            <a:off x="3026363" y="3927357"/>
            <a:ext cx="6460362" cy="71029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8" name="矩形 17"/>
          <p:cNvSpPr/>
          <p:nvPr>
            <p:custDataLst>
              <p:tags r:id="rId13"/>
            </p:custDataLst>
          </p:nvPr>
        </p:nvSpPr>
        <p:spPr>
          <a:xfrm>
            <a:off x="2666784" y="3927357"/>
            <a:ext cx="175203" cy="71029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3211339" y="3988727"/>
            <a:ext cx="6181429" cy="5875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影响：可能导致手术效果不佳，患者满意度降低</a:t>
            </a:r>
            <a:endParaRPr lang="zh-CN" altLang="en-US" sz="2000" spc="15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5"/>
            </p:custDataLst>
          </p:nvPr>
        </p:nvSpPr>
        <p:spPr>
          <a:xfrm>
            <a:off x="3026363" y="4770120"/>
            <a:ext cx="6460362" cy="71029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7" name="矩形 26"/>
          <p:cNvSpPr/>
          <p:nvPr>
            <p:custDataLst>
              <p:tags r:id="rId16"/>
            </p:custDataLst>
          </p:nvPr>
        </p:nvSpPr>
        <p:spPr>
          <a:xfrm>
            <a:off x="2666784" y="4770120"/>
            <a:ext cx="175203" cy="71029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8" name="文本框 27"/>
          <p:cNvSpPr txBox="1"/>
          <p:nvPr>
            <p:custDataLst>
              <p:tags r:id="rId17"/>
            </p:custDataLst>
          </p:nvPr>
        </p:nvSpPr>
        <p:spPr>
          <a:xfrm>
            <a:off x="3211339" y="4831490"/>
            <a:ext cx="6181429" cy="5875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改进措施：加强多学科协作，提高沟通效率，优化手术方案</a:t>
            </a:r>
            <a:endParaRPr lang="zh-CN" altLang="en-US" spc="15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-6350" y="3175"/>
            <a:ext cx="12192000" cy="685800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6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7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术前多学科讨论完成率低：目前四级手术术前多学科讨论的完成率普遍较低，存在一定的问题。</a:t>
            </a:r>
            <a:endParaRPr lang="zh-CN" altLang="en-US" sz="20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9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10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原因分析：可能由于多方面原因导致，如医生时间紧张、患者病情复杂、多学科协作困难等。</a:t>
            </a:r>
            <a:endParaRPr lang="zh-CN" altLang="en-US" sz="16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改进措施：需要采取有效的改进措施，如加强医生培训、优化工作流程、提高多学科协作效率等。</a:t>
            </a:r>
            <a:endParaRPr lang="zh-CN" altLang="en-US" sz="20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效果评估：通过PDCA循环，对改进措施进行效果评估，不断优化和改进。</a:t>
            </a:r>
            <a:endParaRPr lang="zh-CN" altLang="en-US" sz="16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</a:rPr>
              <a:t>存在的问题和原因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3175"/>
            <a:ext cx="12192000" cy="685800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" name="标题 1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gradFill flip="none" rotWithShape="1">
                  <a:gsLst>
                    <a:gs pos="100000">
                      <a:schemeClr val="lt1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二、采用PDCA循环提高四级手术术前多学科讨论完成率</a:t>
            </a:r>
            <a:endParaRPr lang="zh-CN" altLang="en-US" sz="3600">
              <a:gradFill flip="none" rotWithShape="1">
                <a:gsLst>
                  <a:gs pos="100000">
                    <a:schemeClr val="lt1"/>
                  </a:gs>
                  <a:gs pos="0">
                    <a:schemeClr val="accent1"/>
                  </a:gs>
                </a:gsLst>
                <a:lin ang="10800000" scaled="1"/>
              </a:gra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3175"/>
            <a:ext cx="12192000" cy="685800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6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7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确定目标：四级手术术前多学科讨论完成率达到</a:t>
            </a:r>
            <a:r>
              <a:rPr lang="en-US" altLang="zh-CN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100%</a:t>
            </a:r>
            <a:endParaRPr lang="en-US" altLang="zh-CN" sz="20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9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10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分析现状：当前多学科讨论的完成率</a:t>
            </a:r>
            <a:r>
              <a:rPr lang="en-US" altLang="zh-CN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12.0%</a:t>
            </a:r>
            <a:endParaRPr lang="en-US" altLang="zh-CN" sz="20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制定计划：制定具体的改进措施和行动计划</a:t>
            </a:r>
            <a:endParaRPr lang="zh-CN" altLang="en-US" sz="20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  <a:sym typeface="Arial" pitchFamily="34" charset="0"/>
              </a:rPr>
              <a:t>确定责任人：明确各环节的责任人，确保计划的执行和监督</a:t>
            </a:r>
            <a:endParaRPr lang="zh-CN" altLang="en-US" sz="2000" spc="150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  <a:cs typeface="微软雅黑" panose="020b0503020204020204" charset="-122"/>
              </a:rPr>
              <a:t>计划阶段（Plan）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3175"/>
            <a:ext cx="12192000" cy="685800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3" name="对角圆角矩形 52"/>
          <p:cNvSpPr/>
          <p:nvPr>
            <p:custDataLst>
              <p:tags r:id="rId5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chemeClr val="accent4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4" name="对角圆角矩形 53"/>
          <p:cNvSpPr/>
          <p:nvPr>
            <p:custDataLst>
              <p:tags r:id="rId6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5" name="直角三角形 54"/>
          <p:cNvSpPr/>
          <p:nvPr>
            <p:custDataLst>
              <p:tags r:id="rId7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7" name="文本框 56"/>
          <p:cNvSpPr txBox="1"/>
          <p:nvPr>
            <p:custDataLst>
              <p:tags r:id="rId8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成立</a:t>
            </a:r>
            <a:r>
              <a:rPr lang="zh-CN" altLang="en-US" sz="2000">
                <a:solidFill>
                  <a:schemeClr val="bg1"/>
                </a:solidFill>
                <a:sym typeface="+mn-ea"/>
              </a:rPr>
              <a:t>提高四级手术术前多学科讨论完成率专项工作小组组织</a:t>
            </a:r>
            <a:r>
              <a:rPr lang="zh-CN" altLang="en-US" sz="200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：明确目标、任务、责任人和时间节点</a:t>
            </a:r>
            <a:endParaRPr lang="zh-CN" altLang="en-US" sz="200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  <a:cs typeface="微软雅黑" panose="020b0503020204020204" charset="-122"/>
              </a:rPr>
              <a:t>执行阶段（Do）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30630" y="2640330"/>
            <a:ext cx="7077710" cy="31915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</a:rPr>
              <a:t>提高四级手术术前多学科讨论完成率专项工作小组组织</a:t>
            </a:r>
            <a:endParaRPr lang="zh-CN" altLang="en-US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</a:rPr>
              <a:t>组长：</a:t>
            </a:r>
            <a:endParaRPr lang="zh-CN" altLang="en-US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</a:rPr>
              <a:t>副组长：</a:t>
            </a:r>
            <a:endParaRPr lang="zh-CN" altLang="en-US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</a:rPr>
              <a:t>成员：外科临床科室、手术室、麻醉科、病案科、医务科、质量管理科、信息科、检验科、护理部等部门负责人。</a:t>
            </a:r>
            <a:endParaRPr lang="zh-CN" altLang="en-US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</a:rPr>
              <a:t>职责：负责提高四级手术术前多学科讨论完成率工作。</a:t>
            </a:r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559165" y="2932430"/>
            <a:ext cx="3375025" cy="3602355"/>
          </a:xfrm>
          <a:prstGeom prst="rect">
            <a:avLst/>
          </a:prstGeom>
        </p:spPr>
      </p:pic>
    </p:spTree>
    <p:custDataLst>
      <p:tags r:id="rId1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3175"/>
            <a:ext cx="12192000" cy="685800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对角圆角矩形 5"/>
          <p:cNvSpPr/>
          <p:nvPr>
            <p:custDataLst>
              <p:tags r:id="rId5"/>
            </p:custDataLst>
          </p:nvPr>
        </p:nvSpPr>
        <p:spPr>
          <a:xfrm>
            <a:off x="1587209" y="174942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chemeClr val="accent4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" name="对角圆角矩形 6"/>
          <p:cNvSpPr/>
          <p:nvPr>
            <p:custDataLst>
              <p:tags r:id="rId6"/>
            </p:custDataLst>
          </p:nvPr>
        </p:nvSpPr>
        <p:spPr>
          <a:xfrm>
            <a:off x="1587209" y="160815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" name="直角三角形 7"/>
          <p:cNvSpPr/>
          <p:nvPr>
            <p:custDataLst>
              <p:tags r:id="rId7"/>
            </p:custDataLst>
          </p:nvPr>
        </p:nvSpPr>
        <p:spPr>
          <a:xfrm>
            <a:off x="2146470" y="1609445"/>
            <a:ext cx="84243" cy="140404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2182593" y="176038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修订制度：为四级手术患者制定科学、合理、规范的个性化手术方案和围手术期管理方案的过程</a:t>
            </a:r>
            <a:endParaRPr lang="zh-CN" altLang="en-US" sz="200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  <a:cs typeface="微软雅黑" panose="020b0503020204020204" charset="-122"/>
              </a:rPr>
              <a:t>执行阶段（Do）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959735" y="2903220"/>
            <a:ext cx="5240655" cy="3819525"/>
          </a:xfrm>
          <a:prstGeom prst="rect">
            <a:avLst/>
          </a:prstGeom>
        </p:spPr>
      </p:pic>
    </p:spTree>
    <p:custDataLst>
      <p:tags r:id="rId1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12700"/>
            <a:ext cx="12192000" cy="6858000"/>
          </a:xfrm>
          <a:prstGeom prst="rect">
            <a:avLst/>
          </a:prstGeom>
        </p:spPr>
      </p:pic>
      <p:sp>
        <p:nvSpPr>
          <p:cNvPr id="21" name="矩形 20"/>
          <p:cNvSpPr/>
          <p:nvPr userDrawn="1">
            <p:custDataLst>
              <p:tags r:id="rId4"/>
            </p:custDataLst>
          </p:nvPr>
        </p:nvSpPr>
        <p:spPr>
          <a:xfrm>
            <a:off x="3175" y="1270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724535" y="1148080"/>
            <a:ext cx="3176905" cy="3987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/>
                <a:ea typeface="微软雅黑"/>
              </a:rPr>
              <a:t>制定详细的流程</a:t>
            </a:r>
            <a:endParaRPr lang="zh-CN" altLang="en-US" sz="2000">
              <a:solidFill>
                <a:schemeClr val="bg1"/>
              </a:solidFill>
              <a:latin typeface="微软雅黑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4681220" y="1546860"/>
            <a:ext cx="2620645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ym typeface="+mn-ea"/>
              </a:rPr>
              <a:t>由主管医师提出</a:t>
            </a:r>
            <a:r>
              <a:rPr lang="en-US" altLang="zh-CN">
                <a:sym typeface="+mn-ea"/>
              </a:rPr>
              <a:t>OA</a:t>
            </a:r>
            <a:r>
              <a:rPr lang="zh-CN" altLang="en-US">
                <a:sym typeface="+mn-ea"/>
              </a:rPr>
              <a:t>申请</a:t>
            </a:r>
            <a:endParaRPr lang="zh-CN" altLang="en-US"/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3959860" y="2442845"/>
            <a:ext cx="4064000" cy="3683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ym typeface="+mn-ea"/>
              </a:rPr>
              <a:t>由科室主任或主刀医师审核同意后</a:t>
            </a:r>
            <a:endParaRPr lang="zh-CN" altLang="en-US"/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3253740" y="3338830"/>
            <a:ext cx="2494280" cy="64452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ym typeface="+mn-ea"/>
              </a:rPr>
              <a:t>邀请所需专家参加讨论</a:t>
            </a:r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5902960" y="3338830"/>
            <a:ext cx="2494280" cy="64452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ym typeface="+mn-ea"/>
              </a:rPr>
              <a:t>统筹组织和安排讨论时间、地点、参会人员</a:t>
            </a:r>
            <a:endParaRPr lang="zh-CN" altLang="en-US"/>
          </a:p>
        </p:txBody>
      </p:sp>
      <p:sp>
        <p:nvSpPr>
          <p:cNvPr id="26" name="文本框 25"/>
          <p:cNvSpPr txBox="1"/>
          <p:nvPr>
            <p:custDataLst>
              <p:tags r:id="rId10"/>
            </p:custDataLst>
          </p:nvPr>
        </p:nvSpPr>
        <p:spPr>
          <a:xfrm>
            <a:off x="4135120" y="4446905"/>
            <a:ext cx="1612900" cy="6451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ym typeface="+mn-ea"/>
              </a:rPr>
              <a:t>主刀医师主持讨论会</a:t>
            </a:r>
            <a:endParaRPr lang="zh-CN" altLang="en-US"/>
          </a:p>
        </p:txBody>
      </p:sp>
      <p:sp>
        <p:nvSpPr>
          <p:cNvPr id="27" name="文本框 26"/>
          <p:cNvSpPr txBox="1"/>
          <p:nvPr>
            <p:custDataLst>
              <p:tags r:id="rId11"/>
            </p:custDataLst>
          </p:nvPr>
        </p:nvSpPr>
        <p:spPr>
          <a:xfrm>
            <a:off x="5015865" y="5628005"/>
            <a:ext cx="1652905" cy="6451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完成术前多学科讨论记录</a:t>
            </a:r>
            <a:endParaRPr lang="zh-CN" altLang="en-US"/>
          </a:p>
        </p:txBody>
      </p:sp>
      <p:sp>
        <p:nvSpPr>
          <p:cNvPr id="31" name="文本框 30"/>
          <p:cNvSpPr txBox="1"/>
          <p:nvPr>
            <p:custDataLst>
              <p:tags r:id="rId12"/>
            </p:custDataLst>
          </p:nvPr>
        </p:nvSpPr>
        <p:spPr>
          <a:xfrm>
            <a:off x="5902960" y="4446905"/>
            <a:ext cx="1639570" cy="6451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各学科专家发言</a:t>
            </a:r>
            <a:endParaRPr lang="zh-CN" altLang="en-US"/>
          </a:p>
        </p:txBody>
      </p:sp>
      <p:pic>
        <p:nvPicPr>
          <p:cNvPr id="32" name="图片 31" descr="3b333634393133303bcff2d3d2bcfdcdb7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5400000">
            <a:off x="5614670" y="1913890"/>
            <a:ext cx="454660" cy="456565"/>
          </a:xfrm>
          <a:prstGeom prst="rect">
            <a:avLst/>
          </a:prstGeom>
        </p:spPr>
      </p:pic>
      <p:pic>
        <p:nvPicPr>
          <p:cNvPr id="36" name="图片 35" descr="3b333634393133303bcff2d3d2bcfdcdb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5400000">
            <a:off x="5614670" y="2809875"/>
            <a:ext cx="454660" cy="456565"/>
          </a:xfrm>
          <a:prstGeom prst="rect">
            <a:avLst/>
          </a:prstGeom>
        </p:spPr>
      </p:pic>
      <p:pic>
        <p:nvPicPr>
          <p:cNvPr id="37" name="图片 36" descr="3b333634393133303bcff2d3d2bcfdcdb7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5400000">
            <a:off x="5614670" y="3990975"/>
            <a:ext cx="454660" cy="456565"/>
          </a:xfrm>
          <a:prstGeom prst="rect">
            <a:avLst/>
          </a:prstGeom>
        </p:spPr>
      </p:pic>
      <p:pic>
        <p:nvPicPr>
          <p:cNvPr id="41" name="图片 40" descr="3b333634393133303bcff2d3d2bcfdcdb7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5400000">
            <a:off x="5614670" y="5172075"/>
            <a:ext cx="454660" cy="456565"/>
          </a:xfrm>
          <a:prstGeom prst="rect">
            <a:avLst/>
          </a:prstGeom>
        </p:spPr>
      </p:pic>
      <p:sp>
        <p:nvSpPr>
          <p:cNvPr id="42" name="文本框 41"/>
          <p:cNvSpPr txBox="1"/>
          <p:nvPr>
            <p:custDataLst>
              <p:tags r:id="rId19"/>
            </p:custDataLst>
          </p:nvPr>
        </p:nvSpPr>
        <p:spPr>
          <a:xfrm>
            <a:off x="608330" y="6354445"/>
            <a:ext cx="10346055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sym typeface="+mn-ea"/>
              </a:rPr>
              <a:t>讨论会原则上在完成三级查房和必要的术前检查之后，择期手术在术前2～3天提出，术前1～2天完成。</a:t>
            </a:r>
            <a:endParaRPr lang="zh-CN" altLang="en-US">
              <a:solidFill>
                <a:schemeClr val="bg1"/>
              </a:solidFill>
              <a:sym typeface="+mn-ea"/>
            </a:endParaRPr>
          </a:p>
        </p:txBody>
      </p:sp>
      <p:sp>
        <p:nvSpPr>
          <p:cNvPr id="45" name="标题 2"/>
          <p:cNvSpPr>
            <a:spLocks noGrp="1"/>
          </p:cNvSpPr>
          <p:nvPr>
            <p:custDataLst>
              <p:tags r:id="rId20"/>
            </p:custDataLst>
          </p:nvPr>
        </p:nvSpPr>
        <p:spPr>
          <a:xfrm>
            <a:off x="783025" y="25851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  <a:cs typeface="微软雅黑" panose="020b0503020204020204" charset="-122"/>
              </a:rPr>
              <a:t>执行阶段（Do）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3175" y="3175"/>
            <a:ext cx="12192000" cy="685800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对角圆角矩形 5"/>
          <p:cNvSpPr/>
          <p:nvPr>
            <p:custDataLst>
              <p:tags r:id="rId5"/>
            </p:custDataLst>
          </p:nvPr>
        </p:nvSpPr>
        <p:spPr>
          <a:xfrm>
            <a:off x="1587209" y="174942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chemeClr val="accent4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" name="对角圆角矩形 6"/>
          <p:cNvSpPr/>
          <p:nvPr>
            <p:custDataLst>
              <p:tags r:id="rId6"/>
            </p:custDataLst>
          </p:nvPr>
        </p:nvSpPr>
        <p:spPr>
          <a:xfrm>
            <a:off x="1587209" y="160815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" name="直角三角形 7"/>
          <p:cNvSpPr/>
          <p:nvPr>
            <p:custDataLst>
              <p:tags r:id="rId7"/>
            </p:custDataLst>
          </p:nvPr>
        </p:nvSpPr>
        <p:spPr>
          <a:xfrm>
            <a:off x="2146470" y="1609445"/>
            <a:ext cx="84243" cy="140404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2182593" y="176038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实施计划：按照计划进行多学科讨论，确保讨论质量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3" name="标题 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08400" y="460446"/>
            <a:ext cx="10969200" cy="6451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0"/>
                </a:gradFill>
                <a:latin typeface="微软雅黑"/>
                <a:ea typeface="微软雅黑"/>
                <a:cs typeface="微软雅黑" panose="020b0503020204020204" charset="-122"/>
              </a:rPr>
              <a:t>执行阶段（Do）</a:t>
            </a:r>
            <a:endParaRPr lang="zh-CN" altLang="en-US">
              <a:gradFill flip="none" rotWithShape="1"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0"/>
              </a:gra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20" name="图片 19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3942"/>
          <a:stretch>
            <a:fillRect/>
          </a:stretch>
        </p:blipFill>
        <p:spPr>
          <a:xfrm>
            <a:off x="7094855" y="2905760"/>
            <a:ext cx="2947035" cy="357568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2332355" y="2905760"/>
            <a:ext cx="2720340" cy="3461385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https://d.book118.com/195010203010011124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RGE_SHAPE" val="1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RGE_SHAPE" val="1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RGE_SHAPE" val="1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RGE_SHAPE" val="1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RGE_SHAPE" val="1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RGE_SHAPE" val="1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RGE_SHAPE" val="1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3"/>
  <p:tag name="KSO_WM_UNIT_INDEX" val="3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4"/>
  <p:tag name="KSO_WM_UNIT_INDEX" val="4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6"/>
  <p:tag name="KSO_WM_UNIT_INDEX" val="6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7"/>
  <p:tag name="KSO_WM_UNIT_INDEX" val="7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2"/>
  <p:tag name="KSO_WM_UNIT_INDEX" val="2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3"/>
  <p:tag name="KSO_WM_UNIT_INDEX" val="3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4"/>
  <p:tag name="KSO_WM_UNIT_INDEX" val="4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4"/>
  <p:tag name="KSO_WM_UNIT_INDEX" val="4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RGE_SHAPE" val="1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0235"/>
  <p:tag name="KSO_WM_TEMPLATE_MASTER_THUMB_INDEX" val="12"/>
  <p:tag name="KSO_WM_TEMPLATE_MASTER_TYPE" val="1"/>
  <p:tag name="KSO_WM_TEMPLATE_SUBCATEGORY" val="0"/>
  <p:tag name="KSO_WM_TEMPLATE_THUMBS_INDEX" val="1、4、5、7、8、9、10、11、12、13、15"/>
  <p:tag name="KSO_WM_UNIT_SHOW_EDIT_AREA_INDICATION" val="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202X活动策划方案"/>
  <p:tag name="KSO_WM_UNIT_SMARTLAYOUT_COMPRESS_INFO" val="{&#10;    &quot;id&quot;: &quot;2020-09-28T19:54:58&quot;,&#10;    &quot;max&quot;: 0,&#10;    &quot;maxV&quot;: 61.23938395297434,&#10;    &quot;topChanged&quot;: 0&#10;}&#10;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105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8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汇报日期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8"/>
</p:tagLst>
</file>

<file path=ppt/tags/tag176.xml><?xml version="1.0" encoding="utf-8"?>
<p:tagLst xmlns:p="http://schemas.openxmlformats.org/presentationml/2006/main">
  <p:tag name="KSO_WM_BEAUTIFY_FLAG" val="#wm#"/>
  <p:tag name="KSO_WM_CHIP_FILLPROP" val="[[{&quot;fill_id&quot;:&quot;d4089bcb58db42069348158c66880bc0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left&quot;,&quot;slide_type&quot;:[&quot;title&quot;],&quot;aspect_ratio&quot;:&quot;16:9&quot;}"/>
  <p:tag name="KSO_WM_CHIP_XID" val="5ebe041a0ac41c4a0a52557b"/>
  <p:tag name="KSO_WM_SLIDE_BACKGROUND_TYPE" val="general"/>
  <p:tag name="KSO_WM_SLIDE_BK_DARK_LIGHT" val="2"/>
  <p:tag name="KSO_WM_SLIDE_CONTENT_AREA" val="{&quot;left&quot;:&quot;82.8&quot;,&quot;top&quot;:&quot;111.1&quot;,&quot;width&quot;:&quot;593.8&quot;,&quot;height&quot;:&quot;288.05&quot;}"/>
  <p:tag name="KSO_WM_SLIDE_COVER_HASPICTURE" val="2"/>
  <p:tag name="KSO_WM_SLIDE_ID" val="custom20200235_1"/>
  <p:tag name="KSO_WM_SLIDE_INDEX" val="1"/>
  <p:tag name="KSO_WM_SLIDE_ITEM_CNT" val="0"/>
  <p:tag name="KSO_WM_SLIDE_LAYOUT" val="a_b"/>
  <p:tag name="KSO_WM_SLIDE_LAYOUT_CNT" val="1_3"/>
  <p:tag name="KSO_WM_SLIDE_LAYOUT_INFO" val="{&quot;id&quot;:&quot;2020-09-28T19:54:58&quot;,&quot;margin&quot;:{&quot;bottom&quot;:7.464788913726807,&quot;left&quot;:3.3876287937164307,&quot;right&quot;:17.075244903564453,&quot;top&quot;:6.45560359954834},&quot;type&quot;:0}"/>
  <p:tag name="KSO_WM_SLIDE_POSITION" val="60*39"/>
  <p:tag name="KSO_WM_SLIDE_SIZE" val="380*460"/>
  <p:tag name="KSO_WM_SLIDE_SUBTYPE" val="pureTxt"/>
  <p:tag name="KSO_WM_SLIDE_SUPPORT_FEATURE_TYPE" val="0"/>
  <p:tag name="KSO_WM_SLIDE_TYPE" val="title"/>
  <p:tag name="KSO_WM_SPECIAL_SOURCE" val="bdnull"/>
  <p:tag name="KSO_WM_TAG_VERSION" val="1.0"/>
  <p:tag name="KSO_WM_TEMPLATE_ASSEMBLE_GROUPID" val="5f714128747e3ea6e292a877"/>
  <p:tag name="KSO_WM_TEMPLATE_ASSEMBLE_XID" val="5f71cef10ff15d9a40ef4ad4"/>
  <p:tag name="KSO_WM_TEMPLATE_CATEGORY" val="custom"/>
  <p:tag name="KSO_WM_TEMPLATE_COLOR_TYPE" val="1"/>
  <p:tag name="KSO_WM_TEMPLATE_INDEX" val="20200235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0235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b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USESOURCEFORMAT_APPLY" val="1"/>
  <p:tag name="KSO_WM_UNIT_VALUE" val="8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2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USESOURCEFORMAT_APPLY" val="1"/>
  <p:tag name="KSO_WM_UNIT_VALUE" val="15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i*1_1_1"/>
  <p:tag name="KSO_WM_UNIT_INDEX" val="1_1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0235_4*l_h_i*1_1_2"/>
  <p:tag name="KSO_WM_UNIT_INDEX" val="1_1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USESOURCEFORMAT_APPLY" val="1"/>
  <p:tag name="KSO_WM_UNIT_VALUE" val="15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i*1_2_1"/>
  <p:tag name="KSO_WM_UNIT_INDEX" val="1_2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0235_4*l_h_i*1_2_2"/>
  <p:tag name="KSO_WM_UNIT_INDEX" val="1_2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USESOURCEFORMAT_APPLY" val="1"/>
  <p:tag name="KSO_WM_UNIT_VALUE" val="15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0235_4*l_h_i*1_3_2"/>
  <p:tag name="KSO_WM_UNIT_INDEX" val="1_3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USESOURCEFORMAT_APPLY" val="1"/>
  <p:tag name="KSO_WM_UNIT_VALUE" val="15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HIGHLIGHT" val="0"/>
  <p:tag name="KSO_WM_UNIT_ID" val="custom20200235_4*l_h_i*1_4_1"/>
  <p:tag name="KSO_WM_UNIT_INDEX" val="1_4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23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0235_4*l_h_i*1_4_2"/>
  <p:tag name="KSO_WM_UNIT_INDEX" val="1_4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2.xml><?xml version="1.0" encoding="utf-8"?>
<p:tagLst xmlns:p="http://schemas.openxmlformats.org/presentationml/2006/main">
  <p:tag name="KSO_WM_BEAUTIFY_FLAG" val="#wm#"/>
  <p:tag name="KSO_WM_CHIP_FILLPROP" val="[[{&quot;fill_id&quot;:&quot;d79d01ab9c5b48b2b2cbf77aa60cbef5&quot;,&quot;fill_align&quot;:&quot;lm&quot;,&quot;text_align&quot;:&quot;lm&quot;,&quot;text_direction&quot;:&quot;horizontal&quot;,&quot;chip_types&quot;:[&quot;catalogtitle&quot;]},{&quot;fill_id&quot;:&quot;a69f4e6202b0487186f701e832e75495&quot;,&quot;fill_align&quot;:&quot;lm&quot;,&quot;text_align&quot;:&quot;lm&quot;,&quot;text_direction&quot;:&quot;horizontal&quot;,&quot;chip_types&quot;:[&quot;diagram&quot;]}],[{&quot;fill_id&quot;:&quot;d79d01ab9c5b48b2b2cbf77aa60cbef5&quot;,&quot;fill_align&quot;:&quot;cm&quot;,&quot;text_align&quot;:&quot;cm&quot;,&quot;text_direction&quot;:&quot;horizontal&quot;,&quot;chip_types&quot;:[&quot;catalogtitle&quot;]},{&quot;fill_id&quot;:&quot;a69f4e6202b0487186f701e832e75495&quot;,&quot;fill_align&quot;:&quot;lm&quot;,&quot;text_align&quot;:&quot;lm&quot;,&quot;text_direction&quot;:&quot;horizontal&quot;,&quot;chip_types&quot;:[&quot;diagram&quot;]}],[{&quot;fill_id&quot;:&quot;d79d01ab9c5b48b2b2cbf77aa60cbef5&quot;,&quot;fill_align&quot;:&quot;cm&quot;,&quot;text_align&quot;:&quot;cm&quot;,&quot;text_direction&quot;:&quot;horizontal&quot;,&quot;chip_types&quot;:[&quot;catalogtitle&quot;]},{&quot;fill_id&quot;:&quot;a69f4e6202b0487186f701e832e75495&quot;,&quot;fill_align&quot;:&quot;cm&quot;,&quot;text_align&quot;:&quot;lm&quot;,&quot;text_direction&quot;:&quot;horizontal&quot;,&quot;chip_types&quot;:[&quot;diagram&quot;]}]]"/>
  <p:tag name="KSO_WM_CHIP_GROUPID" val="5ebf6661ddc3daf3fef3f760"/>
  <p:tag name="KSO_WM_CHIP_INFOS" val="{&quot;layout_type&quot;:&quot;forleft1&quot;,&quot;slide_type&quot;:[&quot;contents&quot;],&quot;aspect_ratio&quot;:&quot;16:9&quot;}"/>
  <p:tag name="KSO_WM_CHIP_XID" val="5ebe041a0ac41c4a0a525586"/>
  <p:tag name="KSO_WM_DIAGRAM_GROUP_CODE" val="l1-1"/>
  <p:tag name="KSO_WM_SLIDE_BACKGROUND_TYPE" val="general"/>
  <p:tag name="KSO_WM_SLIDE_BK_DARK_LIGHT" val="2"/>
  <p:tag name="KSO_WM_SLIDE_DIAGTYPE" val="l"/>
  <p:tag name="KSO_WM_SLIDE_ID" val="custom20200235_4"/>
  <p:tag name="KSO_WM_SLIDE_INDEX" val="4"/>
  <p:tag name="KSO_WM_SLIDE_ITEM_CNT" val="4"/>
  <p:tag name="KSO_WM_SLIDE_LAYOUT" val="a_b_l"/>
  <p:tag name="KSO_WM_SLIDE_LAYOUT_CNT" val="1_1_1"/>
  <p:tag name="KSO_WM_SLIDE_POSITION" val="122*36"/>
  <p:tag name="KSO_WM_SLIDE_RATIO" val="1.777778"/>
  <p:tag name="KSO_WM_SLIDE_SIZE" val="396*384"/>
  <p:tag name="KSO_WM_SLIDE_SUBTYPE" val="diag"/>
  <p:tag name="KSO_WM_SLIDE_SUPPORT_FEATURE_TYPE" val="0"/>
  <p:tag name="KSO_WM_SLIDE_TYPE" val="contents"/>
  <p:tag name="KSO_WM_SPECIAL_SOURCE" val="bdnull"/>
  <p:tag name="KSO_WM_TAG_VERSION" val="1.0"/>
  <p:tag name="KSO_WM_TEMPLATE_ASSEMBLE_GROUPID" val="5f714128747e3ea6e292a877"/>
  <p:tag name="KSO_WM_TEMPLATE_ASSEMBLE_XID" val="5f71cef10ff15d9a40ef4af0"/>
  <p:tag name="KSO_WM_TEMPLATE_CATEGORY" val="custom"/>
  <p:tag name="KSO_WM_TEMPLATE_COLOR_TYPE" val="1"/>
  <p:tag name="KSO_WM_TEMPLATE_INDEX" val="20200235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"/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6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8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.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SLIDE_BACKGROUND_TYPE" val="general"/>
  <p:tag name="KSO_WM_SLIDE_BK_DARK_LIGHT" val="2"/>
  <p:tag name="KSO_WM_TEMPLATE_CATEGORY" val="custom"/>
  <p:tag name="KSO_WM_TEMPLATE_INDEX" val="20230896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4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3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4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55.xml><?xml version="1.0" encoding="utf-8"?>
<p:tagLst xmlns:p="http://schemas.openxmlformats.org/presentationml/2006/main">
  <p:tag name="KSO_WM_SLIDE_BACKGROUND_TYPE" val="general"/>
  <p:tag name="KSO_WM_SLIDE_BK_DARK_LIGHT" val="2"/>
  <p:tag name="KSO_WM_TEMPLATE_CATEGORY" val="custom"/>
  <p:tag name="KSO_WM_TEMPLATE_INDEX" val="20230896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6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90.xml><?xml version="1.0" encoding="utf-8"?>
<p:tagLst xmlns:p="http://schemas.openxmlformats.org/presentationml/2006/main">
  <p:tag name="KSO_WM_SLIDE_BACKGROUND_TYPE" val="general"/>
  <p:tag name="KSO_WM_SLIDE_BK_DARK_LIGHT" val="2"/>
  <p:tag name="KSO_WM_TEMPLATE_CATEGORY" val="custom"/>
  <p:tag name="KSO_WM_TEMPLATE_INDEX" val="20230896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RGE_SHAPE" val="1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180"/>
  <p:tag name="KSO_WM_UNIT_TEXT_FILL_GRADIENT_DIRECTION" val="4"/>
  <p:tag name="KSO_WM_UNIT_TEXT_FILL_GRADIENT_TYPE" val="0"/>
  <p:tag name="KSO_WM_UNIT_TEXT_FILL_TYPE" val="3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FFFFF"/>
      </a:lt1>
      <a:dk2>
        <a:srgbClr val="031B3F"/>
      </a:dk2>
      <a:lt2>
        <a:srgbClr val="FFFFFF"/>
      </a:lt2>
      <a:accent1>
        <a:srgbClr val="32C4A3"/>
      </a:accent1>
      <a:accent2>
        <a:srgbClr val="40C693"/>
      </a:accent2>
      <a:accent3>
        <a:srgbClr val="55C77E"/>
      </a:accent3>
      <a:accent4>
        <a:srgbClr val="6CC767"/>
      </a:accent4>
      <a:accent5>
        <a:srgbClr val="84C64E"/>
      </a:accent5>
      <a:accent6>
        <a:srgbClr val="9EC432"/>
      </a:accent6>
      <a:hlink>
        <a:srgbClr val="304FFE"/>
      </a:hlink>
      <a:folHlink>
        <a:srgbClr val="492067"/>
      </a:folHlink>
    </a:clrScheme>
    <a:fontScheme name="商务风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汉仪旗黑-85S</vt:lpstr>
      <vt:lpstr>微软雅黑 Light</vt:lpstr>
      <vt:lpstr>Calibri Light</vt:lpstr>
      <vt:lpstr>Gen Jyuu GothicL Medium</vt:lpstr>
      <vt:lpstr>Office Theme</vt:lpstr>
      <vt:lpstr>提高四级手术术前多学科讨论完成率PDCA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2024-09-28T02:37:55.731</cp:lastPrinted>
  <dcterms:created xsi:type="dcterms:W3CDTF">2024-09-27T18:37:55Z</dcterms:created>
  <dcterms:modified xsi:type="dcterms:W3CDTF">2024-09-27T18:38:01Z</dcterms:modified>
</cp:coreProperties>
</file>