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2C7D922-6BE7-4654-A56A-B3004F5A9F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894857-5960-4FD0-99DD-986FCFE3E5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3C38EEA-DCD4-4684-B9D1-927861CBA8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865B7A9-41C8-48CB-9ED4-02C2437496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7777E0A-4CD7-4756-AB0C-18478D273FA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4E994F8-3233-49A5-AB84-C282096754A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F1A0011-1173-4A15-B38F-C724E472416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26DBAD8-4567-4337-824E-9B038725B4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A48280C-AAE1-4AED-AF2F-119E8C3178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F4C58CF-617D-4B23-97C9-7ECC825A45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7EB24A9-E359-48EA-B516-7A4155E011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9501410300401111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88841" y="1601801"/>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lt1">
                    <a:lumMod val="65000"/>
                    <a:alpha val="100000"/>
                  </a:schemeClr>
                </a:solidFill>
                <a:latin typeface="Microsoft Yahei"/>
                <a:ea typeface="Microsoft Yahei"/>
                <a:cs typeface="Microsoft Yahei"/>
              </a:rPr>
              <a:t>现金流量表分析培训课件</a:t>
            </a:r>
          </a:p>
        </p:txBody>
      </p:sp>
      <p:sp>
        <p:nvSpPr>
          <p:cNvPr id="3" name="TextBox 3"/>
          <p:cNvSpPr txBox="1"/>
          <p:nvPr/>
        </p:nvSpPr>
        <p:spPr>
          <a:xfrm>
            <a:off x="861803" y="4908978"/>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endParaRPr lang="en-US" sz="2025">
              <a:solidFill>
                <a:schemeClr val="lt1">
                  <a:lumMod val="65000"/>
                  <a:alpha val="100000"/>
                </a:schemeClr>
              </a:solidFill>
              <a:latin typeface="Microsoft Yahei"/>
              <a:ea typeface="Microsoft Yahei"/>
              <a:cs typeface="Microsoft Yahei"/>
            </a:endParaRPr>
          </a:p>
        </p:txBody>
      </p:sp>
      <p:sp>
        <p:nvSpPr>
          <p:cNvPr id="4" name="TextBox 4"/>
          <p:cNvSpPr txBox="1"/>
          <p:nvPr/>
        </p:nvSpPr>
        <p:spPr>
          <a:xfrm>
            <a:off x="898379" y="5391781"/>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lt1">
                    <a:lumMod val="65000"/>
                    <a:alpha val="100000"/>
                  </a:schemeClr>
                </a:solidFill>
                <a:latin typeface="Microsoft Yahei"/>
                <a:ea typeface="Microsoft Yahei"/>
                <a:cs typeface="Microsoft Yahei"/>
              </a:rPr>
              <a:t>2024-01-31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现金流量表基本概念与目的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现金流量表结构与内容解读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现金流量表分析方法与技巧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企业经营状况评估与预测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现金流量表编制过程中常见问题及解决方案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实战演练：现金流量表分析案例研究</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现金流量表基本概念与目的</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38" r="338"/>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现金流量表定义及作用</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现金流量表是一种财务报表，它反映了企业在一定会计期间现金和现金等价物的流入和流出情况。</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现金流量表的主要作用是评估企业的流动性、偿债能力以及预测未来现金流量，帮助投资者、债权人和其他利益相关者做出决策。</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编制现金流量表应遵循的原则包括：分类反映原则、总额反映与净额反映灵活运用原则、合理划分经营活动、投资活动和筹资活动原则等。</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alpha val="100000"/>
                  </a:schemeClr>
                </a:solidFill>
                <a:latin typeface="Microsoft Yahei"/>
                <a:ea typeface="Microsoft Yahei"/>
                <a:cs typeface="Microsoft Yahei"/>
              </a:rPr>
              <a:t>编制现金流量表的方法主要包括直接法和间接法。直接法通过直接调整损益类账户的发生额来确定经营活动的现金流量；间接法则以本期净利润为起点，通过调整不涉及现金的收入、费用、营业外收支以及有关项目的增减变动来确定经营活动的现金流量。</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编制现金流量表原则和方法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480108" y="1287672"/>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025751" y="1468427"/>
            <a:ext cx="6286664" cy="994791"/>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现金流量表与资产负债表、利润表等财务报表之间存在密切的联系。资产负债表反映了企业在某一特定日期的财务状况，而现金流量表则反映了企业在一定会计期间现金和现金等价物的变化情况。</a:t>
            </a:r>
          </a:p>
        </p:txBody>
      </p:sp>
      <p:sp>
        <p:nvSpPr>
          <p:cNvPr id="4" name="AutoShape 4"/>
          <p:cNvSpPr/>
          <p:nvPr/>
        </p:nvSpPr>
        <p:spPr>
          <a:xfrm>
            <a:off x="999470" y="1050728"/>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480108" y="3069093"/>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2773369" y="3249848"/>
            <a:ext cx="6286500" cy="9715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FFFFFF">
                    <a:alpha val="100000"/>
                  </a:srgbClr>
                </a:solidFill>
                <a:latin typeface="Microsoft Yahei"/>
                <a:ea typeface="Microsoft Yahei"/>
                <a:cs typeface="Microsoft Yahei"/>
              </a:rPr>
              <a:t>利润表反映了企业在一定会计期间的经营成果，而现金流量表则进一步揭示了企业的现金流动状况，从而有助于分析企业的盈利质量和风险水平。</a:t>
            </a:r>
          </a:p>
        </p:txBody>
      </p:sp>
      <p:sp>
        <p:nvSpPr>
          <p:cNvPr id="7" name="AutoShape 7"/>
          <p:cNvSpPr/>
          <p:nvPr/>
        </p:nvSpPr>
        <p:spPr>
          <a:xfrm>
            <a:off x="9060033" y="2832149"/>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480108" y="4850514"/>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025751" y="5031268"/>
            <a:ext cx="6286664" cy="994791"/>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现金流量表与其他财务报表相互补充，共同构成了企业财务报告体系的重要组成部分，为投资者、债权人和其他利益相关者提供了全面、准确的财务信息。</a:t>
            </a:r>
          </a:p>
        </p:txBody>
      </p:sp>
      <p:sp>
        <p:nvSpPr>
          <p:cNvPr id="10" name="AutoShape 10"/>
          <p:cNvSpPr/>
          <p:nvPr/>
        </p:nvSpPr>
        <p:spPr>
          <a:xfrm>
            <a:off x="999470" y="4613570"/>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l="11836" r="11836"/>
          <a:stretch>
            <a:fillRect/>
          </a:stretch>
        </p:blipFill>
        <p:spPr>
          <a:xfrm>
            <a:off x="1099415" y="1124574"/>
            <a:ext cx="1926336" cy="1682496"/>
          </a:xfrm>
          <a:prstGeom prst="hexagon">
            <a:avLst/>
          </a:prstGeom>
        </p:spPr>
      </p:pic>
      <p:pic>
        <p:nvPicPr>
          <p:cNvPr id="12" name="Picture 12"/>
          <p:cNvPicPr>
            <a:picLocks noChangeAspect="1"/>
          </p:cNvPicPr>
          <p:nvPr/>
        </p:nvPicPr>
        <p:blipFill>
          <a:blip r:embed="rId3"/>
          <a:srcRect l="9689" r="9689"/>
          <a:stretch>
            <a:fillRect/>
          </a:stretch>
        </p:blipFill>
        <p:spPr>
          <a:xfrm>
            <a:off x="9163113" y="2905301"/>
            <a:ext cx="1926336" cy="1682496"/>
          </a:xfrm>
          <a:prstGeom prst="hexagon">
            <a:avLst/>
          </a:prstGeom>
        </p:spPr>
      </p:pic>
      <p:pic>
        <p:nvPicPr>
          <p:cNvPr id="13" name="Picture 13"/>
          <p:cNvPicPr>
            <a:picLocks noChangeAspect="1"/>
          </p:cNvPicPr>
          <p:nvPr/>
        </p:nvPicPr>
        <p:blipFill>
          <a:blip r:embed="rId4"/>
          <a:srcRect l="7065" r="7065"/>
          <a:stretch>
            <a:fillRect/>
          </a:stretch>
        </p:blipFill>
        <p:spPr>
          <a:xfrm>
            <a:off x="1099415" y="4686721"/>
            <a:ext cx="1926336" cy="1682496"/>
          </a:xfrm>
          <a:prstGeom prst="hexagon">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现金流量表与其他财务报表关系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现金流量表结构与内容解读</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7958" r="17958"/>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反映企业销售商品、提供劳务实际收到的现金，包括销售收入和应向购买者收取的增值税销项税额。</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销售商品、提供劳务收到的现金</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反映企业收到返还的各种税费，如收到的增值税、消费税、营业税、所得税、教育费附加返还等。</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收到的税费返还</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反映企业除上述各项目外，收到的其他与经营活动有关的现金流入，如罚款收入、经营租赁收到的租金等。</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收到其他与经营活动有关的现金</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经营活动产生现金流量</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投资活动产生现金流量</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反映企业处置固定资产、无形资产和其他长期资产所取得的现金，扣除为处置这些资产而支付的有关费用后的净额。</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处置固定资产、无形资产和其他长期资产收回的现金净额</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反映企业出售、转让或到期收回除现金等价物以外的交易性金融资产、长期股权投资等而收到的现金。</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收回投资收到的现金</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反映企业因股权性投资而分得的现金股利，从子公司、联营企业或合营企业分回利润而收到的现金等。</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取得投资收益收到的现金</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25" r="166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收到其他与筹资活动有关的现金</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反映企业除上述各项目外，收到的其他与筹资活动有关的现金流入，如接受现金捐赠等。</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吸收投资收到的现金</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反映企业收到的投资者投入的现金，包括以发行股票、债券等方式筹集的资金实际收到的款项净额。</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借款收到的现金</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反映企业举借各种短期、长期借款所收到的现金。</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筹资活动产生现金流量</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现金及现金等价物净增加额</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反映企业一定时期内现金及现金等价物的净增加额，包括经营活动、投资活动和筹资活动的现金流量净额以及汇率变动对现金及现金等价物的影响。</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汇率变动对现金的影响</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反映企业外币现金流量及境外子公司的现金流量折算为人民币时，所采用的现金流量发生日的汇率或平均汇率折算的人民币金额与“现金及现金等价物净增加额”中外币现金净增加额按期末汇率折算的人民币金额之间的差额。</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汇率变动对现金及现金等价物影响</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现金流量表分析方法与技巧</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确定分析期间</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选定分析项目</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计算趋势比率</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绘制趋势图</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趋势分析法在现金流量表中应用</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选择连续数期的现金流量表，以观察各期现金流量的变化趋势。</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计算各分析项目在不同时期的增减变动额和百分比，以判断其发展趋势。</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根据需要选择重点项目进行分析，如经营活动现金流入流出额、投资活动现金流入流出额等。</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将计算结果绘制成图表，以便更直观地观察和分析现金流量的变化趋势。</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25781" r="25781"/>
          <a:stretch>
            <a:fillRect/>
          </a:stretch>
        </p:blipFill>
        <p:spPr>
          <a:xfrm>
            <a:off x="8437172" y="1327341"/>
            <a:ext cx="3341640"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计算现金到期债务比、现金流动负债比、现金债务总额比等指标，以评估企业的短期偿债能力。</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流动性分析</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计算销售现金比率、每股经营现金流量等指标，以衡量企业从经营活动中获取现金的能力。</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获取现金能力分析</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计算现金满足投资比率、现金股利保障倍数等指标，以评估企业适应经济环境变化和利用投资机会的能力。</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财务弹性分析</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计算营运指数等指标，以评估企业收益的质量。</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收益质量分析</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比率分析法在现金流量表中应用</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https://d.book118.com/195014103004011114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2024-09-20T23:17:03.036</cp:lastPrinted>
  <dcterms:created xsi:type="dcterms:W3CDTF">2024-09-20T15:17:03Z</dcterms:created>
  <dcterms:modified xsi:type="dcterms:W3CDTF">2024-09-20T15:17:05Z</dcterms:modified>
</cp:coreProperties>
</file>