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fill>
          <a:solidFill>
            <a:schemeClr val="accent2">
              <a:tint val="40000"/>
            </a:schemeClr>
          </a:solidFill>
        </a:fill>
      </a:tcStyle>
    </a:band1H>
    <a:band1V>
      <a:tcStyle>
        <a:fill>
          <a:solidFill>
            <a:schemeClr val="accent2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2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2">
              <a:alpha val="20000"/>
            </a:schemeClr>
          </a:solidFill>
        </a:fill>
      </a:tcStyle>
    </a:band1H>
    <a:band1V>
      <a:tcStyle>
        <a:fill>
          <a:solidFill>
            <a:schemeClr val="accent2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2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61881-E636-47F4-B6F1-3D2948C15BFB}" type="datetimeFigureOut">
              <a:rPr lang="zh-CN" altLang="en-US" smtClean="0"/>
              <a:t>2024/3/11 Monday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1E6EB-39C1-4E31-A995-E39F43F7A2D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9267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F1E6EB-39C1-4E31-A995-E39F43F7A2D0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417107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E00E-6A8A-45D2-9335-7C099BDB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7755-CD68-4FBA-AEF9-4E23D3D64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AFC87-7BC6-4D70-BFCB-10DF22AE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3CA02-70EE-45DD-AB41-195E82514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C32E3-667D-478B-A16B-ACAEEE33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428B1-DF3B-4710-B379-1B862DBD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24E0E-804F-46AD-9CAC-BC7F3481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ADAE9-BA8A-427C-ABFE-FAA81BE9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69B73-9267-433A-86B9-F8A5B871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085A5-FBB7-4ACC-B84C-158C1033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749EE-0765-4D13-9A84-C551EEC3E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angle 4">
            <a:extLst>
              <a:ext uri="{FF2B5EF4-FFF2-40B4-BE49-F238E27FC236}">
                <a16:creationId xmlns:a16="http://schemas.microsoft.com/office/drawing/2014/main" id="{D3BA379C-E070-4E8C-A028-4BAA8E4E2D4D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47" y="6740760"/>
            <a:ext cx="12180521" cy="117589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11737" tIns="55869" rIns="111737" bIns="55869" anchor="ctr"/>
          <a:lstStyle>
            <a:defPPr>
              <a:defRPr lang="zh-CN"/>
            </a:defPPr>
            <a:lvl1pPr marL="0" algn="l" defTabSz="1055688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857250" indent="-330200" algn="l" defTabSz="1055688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320800" indent="-265113" algn="l" defTabSz="1055688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7850" indent="-263525" algn="l" defTabSz="1055688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76488" indent="-265113" algn="l" defTabSz="1055688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33688" indent="-265113" algn="l" defTabSz="1055688" rtl="0" eaLnBrk="0" fontAlgn="base" latinLnBrk="0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90888" indent="-265113" algn="l" defTabSz="1055688" rtl="0" eaLnBrk="0" fontAlgn="base" latinLnBrk="0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48088" indent="-265113" algn="l" defTabSz="1055688" rtl="0" eaLnBrk="0" fontAlgn="base" latinLnBrk="0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205288" indent="-265113" algn="l" defTabSz="1055688" rtl="0" eaLnBrk="0" fontAlgn="base" latinLnBrk="0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117"/>
          </a:p>
        </p:txBody>
      </p:sp>
      <p:pic>
        <p:nvPicPr>
          <p:cNvPr id="10" name="图片 1073743875" descr="学科网 zxxk.com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40202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A2187C43-329C-CA4A-5D2F-9AAECB38E247}"/>
              </a:ext>
            </a:extLst>
          </p:cNvPr>
          <p:cNvSpPr txBox="1"/>
          <p:nvPr/>
        </p:nvSpPr>
        <p:spPr>
          <a:xfrm>
            <a:off x="1371606" y="1863407"/>
            <a:ext cx="9417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年高考全国卷物理二、三轮复习备考策略</a:t>
            </a:r>
            <a:endParaRPr lang="zh-CN" altLang="en-US" sz="36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97639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541089" y="1135319"/>
            <a:ext cx="7109823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4" name="矩形 3"/>
          <p:cNvSpPr/>
          <p:nvPr/>
        </p:nvSpPr>
        <p:spPr>
          <a:xfrm>
            <a:off x="2541089" y="2002980"/>
            <a:ext cx="7109822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  <p:sp>
        <p:nvSpPr>
          <p:cNvPr id="5" name="矩形 4"/>
          <p:cNvSpPr/>
          <p:nvPr/>
        </p:nvSpPr>
        <p:spPr>
          <a:xfrm>
            <a:off x="2541088" y="2866792"/>
            <a:ext cx="7109639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  <p:sp>
        <p:nvSpPr>
          <p:cNvPr id="6" name="矩形 5"/>
          <p:cNvSpPr/>
          <p:nvPr/>
        </p:nvSpPr>
        <p:spPr>
          <a:xfrm>
            <a:off x="2541089" y="3728165"/>
            <a:ext cx="710963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四、“九省联考”物理试题解读</a:t>
            </a:r>
          </a:p>
        </p:txBody>
      </p:sp>
      <p:sp>
        <p:nvSpPr>
          <p:cNvPr id="7" name="矩形 6"/>
          <p:cNvSpPr/>
          <p:nvPr/>
        </p:nvSpPr>
        <p:spPr>
          <a:xfrm>
            <a:off x="2310349" y="101463"/>
            <a:ext cx="7571303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全国乙卷二、三轮复习备考研讨</a:t>
            </a:r>
          </a:p>
        </p:txBody>
      </p:sp>
      <p:sp>
        <p:nvSpPr>
          <p:cNvPr id="8" name="矩形 7"/>
          <p:cNvSpPr/>
          <p:nvPr/>
        </p:nvSpPr>
        <p:spPr>
          <a:xfrm>
            <a:off x="2541089" y="4589538"/>
            <a:ext cx="710963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五、</a:t>
            </a:r>
            <a:r>
              <a:rPr lang="en-US" altLang="zh-CN" sz="3600"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年高考物理试题展望</a:t>
            </a:r>
          </a:p>
        </p:txBody>
      </p:sp>
      <p:sp>
        <p:nvSpPr>
          <p:cNvPr id="9" name="矩形 8"/>
          <p:cNvSpPr/>
          <p:nvPr/>
        </p:nvSpPr>
        <p:spPr>
          <a:xfrm>
            <a:off x="2541089" y="5450911"/>
            <a:ext cx="710963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六、二三轮复习备考建议</a:t>
            </a:r>
          </a:p>
        </p:txBody>
      </p:sp>
    </p:spTree>
    <p:extLst>
      <p:ext uri="{BB962C8B-B14F-4D97-AF65-F5344CB8AC3E}">
        <p14:creationId xmlns:p14="http://schemas.microsoft.com/office/powerpoint/2010/main" val="362912405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pic>
        <p:nvPicPr>
          <p:cNvPr id="119" name="图片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11" y="1597937"/>
            <a:ext cx="10556179" cy="5080112"/>
          </a:xfrm>
          <a:prstGeom prst="rect">
            <a:avLst/>
          </a:prstGeom>
        </p:spPr>
      </p:pic>
      <p:sp>
        <p:nvSpPr>
          <p:cNvPr id="120" name="对话气泡: 矩形 33">
            <a:extLst>
              <a:ext uri="{FF2B5EF4-FFF2-40B4-BE49-F238E27FC236}">
                <a16:creationId xmlns:a16="http://schemas.microsoft.com/office/drawing/2014/main" id="{3C067E79-B9A6-40C3-A039-FAD465783A39}"/>
              </a:ext>
            </a:extLst>
          </p:cNvPr>
          <p:cNvSpPr/>
          <p:nvPr/>
        </p:nvSpPr>
        <p:spPr>
          <a:xfrm>
            <a:off x="628174" y="1946822"/>
            <a:ext cx="4184452" cy="2217739"/>
          </a:xfrm>
          <a:prstGeom prst="wedgeRectCallout">
            <a:avLst>
              <a:gd name="adj1" fmla="val 19188"/>
              <a:gd name="adj2" fmla="val 93308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</a:rPr>
              <a:t>        在“四层”的构建中，“核心价值”指明立德树人根本任务，起到方向引领作用；“学科素养”承接核心价值的方向引领，统摄关键能力与必备知识；“关键能力”是支撑和体现学科素养要求的能力表征；“必备知识”是培养能力、达成素养的基础。</a:t>
            </a:r>
            <a:endParaRPr lang="en-US" altLang="zh-CN" sz="1600">
              <a:solidFill>
                <a:schemeClr val="tx1"/>
              </a:solidFill>
            </a:endParaRPr>
          </a:p>
          <a:p>
            <a:r>
              <a:rPr lang="zh-CN" altLang="en-US" sz="1600">
                <a:solidFill>
                  <a:schemeClr val="tx1"/>
                </a:solidFill>
              </a:rPr>
              <a:t>         “四层”紧密关联，构成有机整体使素质教育目标在高考中得到系统的体现。</a:t>
            </a:r>
          </a:p>
        </p:txBody>
      </p:sp>
      <p:sp>
        <p:nvSpPr>
          <p:cNvPr id="121" name="对话气泡: 矩形 34">
            <a:extLst>
              <a:ext uri="{FF2B5EF4-FFF2-40B4-BE49-F238E27FC236}">
                <a16:creationId xmlns:a16="http://schemas.microsoft.com/office/drawing/2014/main" id="{B97819DF-DD9D-4EF8-BD05-9AA2C5C3621B}"/>
              </a:ext>
            </a:extLst>
          </p:cNvPr>
          <p:cNvSpPr/>
          <p:nvPr/>
        </p:nvSpPr>
        <p:spPr>
          <a:xfrm>
            <a:off x="8331227" y="1946822"/>
            <a:ext cx="3659820" cy="2217739"/>
          </a:xfrm>
          <a:prstGeom prst="wedgeRectCallout">
            <a:avLst>
              <a:gd name="adj1" fmla="val -24059"/>
              <a:gd name="adj2" fmla="val 9233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</a:rPr>
              <a:t>         在高考命题的实施过程中，“四翼”是联结“四层”高考考查内容与高考命题实践的纽带。高考评价体系通过“四翼”实现对学生“四层”的有效考查，也通过“四翼”实现对高考试题质量的有效评价。</a:t>
            </a:r>
            <a:endParaRPr lang="en-US" altLang="zh-CN" sz="1600">
              <a:solidFill>
                <a:schemeClr val="tx1"/>
              </a:solidFill>
            </a:endParaRPr>
          </a:p>
          <a:p>
            <a:r>
              <a:rPr lang="en-US" altLang="zh-CN" sz="1600">
                <a:solidFill>
                  <a:schemeClr val="tx1"/>
                </a:solidFill>
              </a:rPr>
              <a:t>        </a:t>
            </a:r>
            <a:r>
              <a:rPr lang="zh-CN" altLang="en-US" sz="1600">
                <a:solidFill>
                  <a:schemeClr val="tx1"/>
                </a:solidFill>
              </a:rPr>
              <a:t>因此，“四翼”不仅是评价学生素质高低的基本维度，也是评价高考试题质量优劣的基本指标。</a:t>
            </a:r>
          </a:p>
        </p:txBody>
      </p:sp>
      <p:sp>
        <p:nvSpPr>
          <p:cNvPr id="3" name="矩形 2"/>
          <p:cNvSpPr/>
          <p:nvPr/>
        </p:nvSpPr>
        <p:spPr>
          <a:xfrm>
            <a:off x="2868193" y="1053216"/>
            <a:ext cx="645561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日教育部考试中心正式发布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中国高考评价体系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671816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>
            <a:extLst>
              <a:ext uri="{FF2B5EF4-FFF2-40B4-BE49-F238E27FC236}">
                <a16:creationId xmlns:a16="http://schemas.microsoft.com/office/drawing/2014/main" id="{0B88A92E-A499-4B15-8AB6-630CD628D137}"/>
              </a:ext>
            </a:extLst>
          </p:cNvPr>
          <p:cNvSpPr txBox="1"/>
          <p:nvPr/>
        </p:nvSpPr>
        <p:spPr>
          <a:xfrm>
            <a:off x="549466" y="1067672"/>
            <a:ext cx="110688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物理学科核心素养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306973AE-F2FE-4E74-BE4B-00295472F3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761" b="9421"/>
          <a:stretch>
            <a:fillRect/>
          </a:stretch>
        </p:blipFill>
        <p:spPr>
          <a:xfrm>
            <a:off x="2110762" y="1554556"/>
            <a:ext cx="7946252" cy="5130086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</p:spTree>
    <p:extLst>
      <p:ext uri="{BB962C8B-B14F-4D97-AF65-F5344CB8AC3E}">
        <p14:creationId xmlns:p14="http://schemas.microsoft.com/office/powerpoint/2010/main" val="9454850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6445E6C7-EA4F-4FE5-9E6D-6049A7E09665}"/>
              </a:ext>
            </a:extLst>
          </p:cNvPr>
          <p:cNvSpPr txBox="1"/>
          <p:nvPr/>
        </p:nvSpPr>
        <p:spPr>
          <a:xfrm>
            <a:off x="724657" y="1231010"/>
            <a:ext cx="10742686" cy="33239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普通高中物理课程标准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(2017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年版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年修订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) 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中的教学建议：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/>
              <a:t>一、基于物理学科核心素养确定教学的目标和内容。</a:t>
            </a:r>
            <a:br>
              <a:rPr lang="zh-CN" altLang="en-US" sz="2800"/>
            </a:br>
            <a:r>
              <a:rPr lang="zh-CN" altLang="en-US" sz="2800"/>
              <a:t>二、在教学设计和教学实施过程中重视情境的创设。</a:t>
            </a:r>
            <a:br>
              <a:rPr lang="zh-CN" altLang="en-US" sz="2800"/>
            </a:br>
            <a:r>
              <a:rPr lang="zh-CN" altLang="en-US" sz="2800"/>
              <a:t>三、重视科学探究能力的培养和信息技术的应用。</a:t>
            </a:r>
            <a:br>
              <a:rPr lang="zh-CN" altLang="en-US" sz="2800"/>
            </a:br>
            <a:r>
              <a:rPr lang="zh-CN" altLang="en-US" sz="2800"/>
              <a:t>四、通过问题解决促进物理学科核心素养的达成。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2496" y="5038213"/>
            <a:ext cx="11908205" cy="138499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这几项建议并不包含物理教学需要思考的所有方面，而是根据当前高中物理教学的现状，结合物理学科的特点，有针对性地、侧重地强调某些值得注意的问题。</a:t>
            </a:r>
          </a:p>
        </p:txBody>
      </p:sp>
      <p:sp>
        <p:nvSpPr>
          <p:cNvPr id="11" name="矩形 10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</p:spTree>
    <p:extLst>
      <p:ext uri="{BB962C8B-B14F-4D97-AF65-F5344CB8AC3E}">
        <p14:creationId xmlns:p14="http://schemas.microsoft.com/office/powerpoint/2010/main" val="42231796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矩形 54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685104" y="3252651"/>
            <a:ext cx="264687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</a:t>
            </a:r>
          </a:p>
        </p:txBody>
      </p:sp>
      <p:sp>
        <p:nvSpPr>
          <p:cNvPr id="4" name="左大括号 3"/>
          <p:cNvSpPr/>
          <p:nvPr/>
        </p:nvSpPr>
        <p:spPr>
          <a:xfrm>
            <a:off x="4423418" y="1920240"/>
            <a:ext cx="194297" cy="3309142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4617715" y="1632253"/>
            <a:ext cx="1005403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定位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4617715" y="3837426"/>
            <a:ext cx="264687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以情境为载体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4617715" y="2737858"/>
            <a:ext cx="1826141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考查原则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4617715" y="4936994"/>
            <a:ext cx="264687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试题的层次性</a:t>
            </a:r>
          </a:p>
        </p:txBody>
      </p:sp>
    </p:spTree>
    <p:extLst>
      <p:ext uri="{BB962C8B-B14F-4D97-AF65-F5344CB8AC3E}">
        <p14:creationId xmlns:p14="http://schemas.microsoft.com/office/powerpoint/2010/main" val="170406848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18" y="3603894"/>
            <a:ext cx="7179594" cy="2786666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E0DCD65A-3513-4CFA-A810-D4A40E4E49AB}"/>
              </a:ext>
            </a:extLst>
          </p:cNvPr>
          <p:cNvSpPr txBox="1"/>
          <p:nvPr/>
        </p:nvSpPr>
        <p:spPr>
          <a:xfrm>
            <a:off x="58778" y="1751574"/>
            <a:ext cx="11676275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以高考评价体系为指导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高校物理人才选拔要求和普通高中物理课程标准为依据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以物理学科本质为基础</a:t>
            </a:r>
          </a:p>
        </p:txBody>
      </p:sp>
      <p:sp>
        <p:nvSpPr>
          <p:cNvPr id="7" name="矩形 6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8778" y="1071154"/>
            <a:ext cx="387798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物理学科考试的定位</a:t>
            </a:r>
          </a:p>
        </p:txBody>
      </p:sp>
    </p:spTree>
    <p:extLst>
      <p:ext uri="{BB962C8B-B14F-4D97-AF65-F5344CB8AC3E}">
        <p14:creationId xmlns:p14="http://schemas.microsoft.com/office/powerpoint/2010/main" val="386905834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E0DCD65A-3513-4CFA-A810-D4A40E4E49AB}"/>
              </a:ext>
            </a:extLst>
          </p:cNvPr>
          <p:cNvSpPr txBox="1"/>
          <p:nvPr/>
        </p:nvSpPr>
        <p:spPr>
          <a:xfrm>
            <a:off x="58778" y="1751574"/>
            <a:ext cx="11676275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以立德树人的“金线”为统领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以学科素养考查为导向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以必备知识考查为基础</a:t>
            </a:r>
          </a:p>
        </p:txBody>
      </p:sp>
      <p:sp>
        <p:nvSpPr>
          <p:cNvPr id="7" name="矩形 6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8778" y="1071154"/>
            <a:ext cx="4698722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371" y="3416879"/>
            <a:ext cx="2479057" cy="317992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1415" y="3416879"/>
            <a:ext cx="5013192" cy="3306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38748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127" y="1882938"/>
            <a:ext cx="10427746" cy="4750355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8778" y="1071154"/>
            <a:ext cx="859722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15821244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3" name="矩形 2"/>
          <p:cNvSpPr/>
          <p:nvPr/>
        </p:nvSpPr>
        <p:spPr>
          <a:xfrm>
            <a:off x="743564" y="1780089"/>
            <a:ext cx="10704871" cy="44012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物理学科考试内容的关键能力</a:t>
            </a: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物理学科考试内容的关键能力，指经过高中阶段学习后，学生在应对现实问题情境或学术问题情境时，认识问题、分析问题和解决间题必须具备的能力。独立思考能力和运用所学知识分析问题、解决问题的能力。</a:t>
            </a:r>
            <a:endParaRPr lang="en-US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高考评价体系将关键能力分为知识获取能力群、实践操作能力群、思维认知能力群三个层次。在高考评价体系的指引下，结合课程标准和原考试大纲，我们确定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理解能力、模型建构能力、逻辑推理能力、分析综合能力、信息加工能力、实验探究能力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六种能力为物理学科考试内容的关键能力。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58778" y="1071154"/>
            <a:ext cx="859722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644157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6" name="矩形 5"/>
          <p:cNvSpPr/>
          <p:nvPr/>
        </p:nvSpPr>
        <p:spPr>
          <a:xfrm>
            <a:off x="743564" y="1823755"/>
            <a:ext cx="10704871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理解能力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理解物理概念、物理规律的确切含义，理解物理规律的适用条件，以及它们在简单情况下的应用；能够清楚地认识概念和规律的表达形式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包括文字表述和数学表达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；能够鉴别关于概念和规律的似是而非的说法；理解相关知识的区别和联系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7" name="矩形 6"/>
          <p:cNvSpPr/>
          <p:nvPr/>
        </p:nvSpPr>
        <p:spPr>
          <a:xfrm>
            <a:off x="743563" y="4480280"/>
            <a:ext cx="10704871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模型建构能力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在研究比较复杂物理学研究对象过程中，需要抓住主要因素，忽略次要因素，对实际问题进行理想化处理，建立起能够描述客观事物本质的抽象的物理模型。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8778" y="1071154"/>
            <a:ext cx="859722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480665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6" name="矩形 5"/>
          <p:cNvSpPr/>
          <p:nvPr/>
        </p:nvSpPr>
        <p:spPr>
          <a:xfrm>
            <a:off x="743564" y="1706185"/>
            <a:ext cx="10704871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逻辑推理能力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能够根据已知的知识和物理事实、条件，对物理问题进行逻辑推理和论证，得出正确的结论或做出正确的判断，并能把推理过程正确地表达出来。逻辑推理能力是学习物理、研究物理过程不可或缺的一种重要能力。</a:t>
            </a:r>
          </a:p>
        </p:txBody>
      </p:sp>
      <p:sp>
        <p:nvSpPr>
          <p:cNvPr id="7" name="矩形 6"/>
          <p:cNvSpPr/>
          <p:nvPr/>
        </p:nvSpPr>
        <p:spPr>
          <a:xfrm>
            <a:off x="743563" y="4007309"/>
            <a:ext cx="10704871" cy="26776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分析综合能力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能够独立地对所遇到的问题进行具体分析、研究，弄清其中的物理状态、物理过程和物理情境，找出起重要作用的因素及有关条件；能够把一个较复杂问题分解为若干较简单的问题，找出它们之间的联系；能够提出解决问题的方法，运用物理知识综合解决所遇到的问题。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8778" y="1071154"/>
            <a:ext cx="859722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37540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6" name="矩形 5"/>
          <p:cNvSpPr/>
          <p:nvPr/>
        </p:nvSpPr>
        <p:spPr>
          <a:xfrm>
            <a:off x="743563" y="1719234"/>
            <a:ext cx="10704871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信息加工能力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能够根据具体问题列出物理量之间的关系式，进行推导和求解，并根据结果得出物理结论；能运用函数图像表达、分析物理规律、状态和过程，能运用几何图形表达、分析物理问题。</a:t>
            </a:r>
          </a:p>
        </p:txBody>
      </p:sp>
      <p:sp>
        <p:nvSpPr>
          <p:cNvPr id="5" name="矩形 4"/>
          <p:cNvSpPr/>
          <p:nvPr/>
        </p:nvSpPr>
        <p:spPr>
          <a:xfrm>
            <a:off x="743564" y="3595697"/>
            <a:ext cx="10704871" cy="310854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实验探究能力</a:t>
            </a: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能够根据实验目的和要求，设计合理的实验方案，能够控制实验条件，会使用仪器，会观察、分析实验现象，会记录、处理实验数据，并得出结论，能够对结论进行分析和评价；能够根据方案的实验结果不断修正和改进方案；能够运用已学过的物理理论、实验方法和实验仪器处理问题。主要包括：实验设计能力、数据处理能力、信息转化能力、动手操作能力、应用写作能力等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58778" y="1071154"/>
            <a:ext cx="859722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以关键能力考查为重点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217085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3422469" y="1954921"/>
            <a:ext cx="4444639" cy="3942960"/>
            <a:chOff x="3422469" y="1954921"/>
            <a:chExt cx="4444639" cy="3942960"/>
          </a:xfrm>
        </p:grpSpPr>
        <p:sp>
          <p:nvSpPr>
            <p:cNvPr id="2" name="六边形 1"/>
            <p:cNvSpPr/>
            <p:nvPr/>
          </p:nvSpPr>
          <p:spPr>
            <a:xfrm>
              <a:off x="4865915" y="3346570"/>
              <a:ext cx="1639389" cy="1413266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物理学科必备知识</a:t>
              </a:r>
            </a:p>
          </p:txBody>
        </p:sp>
        <p:sp>
          <p:nvSpPr>
            <p:cNvPr id="3" name="椭圆 2"/>
            <p:cNvSpPr/>
            <p:nvPr/>
          </p:nvSpPr>
          <p:spPr>
            <a:xfrm>
              <a:off x="3833949" y="2318657"/>
              <a:ext cx="3579224" cy="357922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六边形 3"/>
            <p:cNvSpPr/>
            <p:nvPr/>
          </p:nvSpPr>
          <p:spPr>
            <a:xfrm>
              <a:off x="5087984" y="1954921"/>
              <a:ext cx="1071154" cy="923409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力学</a:t>
              </a:r>
            </a:p>
          </p:txBody>
        </p:sp>
        <p:sp>
          <p:nvSpPr>
            <p:cNvPr id="9" name="六边形 8"/>
            <p:cNvSpPr/>
            <p:nvPr/>
          </p:nvSpPr>
          <p:spPr>
            <a:xfrm>
              <a:off x="3422469" y="3129794"/>
              <a:ext cx="1071154" cy="923409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电磁学</a:t>
              </a:r>
            </a:p>
          </p:txBody>
        </p:sp>
        <p:sp>
          <p:nvSpPr>
            <p:cNvPr id="10" name="六边形 9"/>
            <p:cNvSpPr/>
            <p:nvPr/>
          </p:nvSpPr>
          <p:spPr>
            <a:xfrm>
              <a:off x="6795954" y="3129793"/>
              <a:ext cx="1071154" cy="923409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原子物理</a:t>
              </a:r>
            </a:p>
          </p:txBody>
        </p:sp>
        <p:sp>
          <p:nvSpPr>
            <p:cNvPr id="11" name="六边形 10"/>
            <p:cNvSpPr/>
            <p:nvPr/>
          </p:nvSpPr>
          <p:spPr>
            <a:xfrm>
              <a:off x="4167053" y="4974471"/>
              <a:ext cx="1071154" cy="923409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热学</a:t>
              </a:r>
            </a:p>
          </p:txBody>
        </p:sp>
        <p:sp>
          <p:nvSpPr>
            <p:cNvPr id="12" name="六边形 11"/>
            <p:cNvSpPr/>
            <p:nvPr/>
          </p:nvSpPr>
          <p:spPr>
            <a:xfrm>
              <a:off x="6159138" y="4974472"/>
              <a:ext cx="1071154" cy="923409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/>
                <a:t>光学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58778" y="1071154"/>
            <a:ext cx="921277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物理学科考试的考查原则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以物理学科必备知识为基础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9192686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8778" y="1071154"/>
            <a:ext cx="592982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物理学科考试以“情境”为载体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254561" y="2715793"/>
            <a:ext cx="4308447" cy="2578198"/>
            <a:chOff x="254561" y="2715793"/>
            <a:chExt cx="4308447" cy="2578198"/>
          </a:xfrm>
        </p:grpSpPr>
        <p:sp>
          <p:nvSpPr>
            <p:cNvPr id="13" name="文本框 12"/>
            <p:cNvSpPr txBox="1"/>
            <p:nvPr/>
          </p:nvSpPr>
          <p:spPr>
            <a:xfrm>
              <a:off x="254561" y="3762155"/>
              <a:ext cx="902811" cy="52322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黑体" panose="02010609060101010101" pitchFamily="49" charset="-122"/>
                  <a:ea typeface="黑体" panose="02010609060101010101" pitchFamily="49" charset="-122"/>
                </a:rPr>
                <a:t>情境</a:t>
              </a:r>
            </a:p>
          </p:txBody>
        </p:sp>
        <p:sp>
          <p:nvSpPr>
            <p:cNvPr id="14" name="左大括号 13"/>
            <p:cNvSpPr/>
            <p:nvPr/>
          </p:nvSpPr>
          <p:spPr>
            <a:xfrm>
              <a:off x="1262474" y="2977402"/>
              <a:ext cx="243287" cy="2092727"/>
            </a:xfrm>
            <a:prstGeom prst="leftBrac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1505761" y="2715793"/>
              <a:ext cx="3057247" cy="52322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黑体" panose="02010609060101010101" pitchFamily="49" charset="-122"/>
                  <a:ea typeface="黑体" panose="02010609060101010101" pitchFamily="49" charset="-122"/>
                </a:rPr>
                <a:t>生产生活实践情境</a:t>
              </a: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505761" y="4770771"/>
              <a:ext cx="2339102" cy="52322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黑体" panose="02010609060101010101" pitchFamily="49" charset="-122"/>
                  <a:ea typeface="黑体" panose="02010609060101010101" pitchFamily="49" charset="-122"/>
                </a:rPr>
                <a:t>学习探索情境</a:t>
              </a: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644823" y="1804533"/>
            <a:ext cx="6037439" cy="2343546"/>
            <a:chOff x="4644823" y="1804533"/>
            <a:chExt cx="6037439" cy="2343546"/>
          </a:xfrm>
        </p:grpSpPr>
        <p:sp>
          <p:nvSpPr>
            <p:cNvPr id="21" name="左大括号 20"/>
            <p:cNvSpPr/>
            <p:nvPr/>
          </p:nvSpPr>
          <p:spPr>
            <a:xfrm>
              <a:off x="4644823" y="2075595"/>
              <a:ext cx="210205" cy="1803616"/>
            </a:xfrm>
            <a:prstGeom prst="leftBrac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4855028" y="1804533"/>
              <a:ext cx="4031873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体育运动（篮球、冰壶、跳高等）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4855026" y="2290392"/>
              <a:ext cx="4031873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生活实际（刹车、烟花、杂技等）</a:t>
              </a:r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4855026" y="2776251"/>
              <a:ext cx="4801314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生产劳动实践（材料加工、设备使用等）</a:t>
              </a: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4855026" y="3262110"/>
              <a:ext cx="5827236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航空航天技术（火箭发射、卫星、空间实验室等）</a:t>
              </a: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4855026" y="3747969"/>
              <a:ext cx="5827236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自然现象（彩虹、日食、行星冲日、双中子星等）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917309" y="4322273"/>
            <a:ext cx="7270056" cy="1371828"/>
            <a:chOff x="3917309" y="4322273"/>
            <a:chExt cx="7270056" cy="1371828"/>
          </a:xfrm>
        </p:grpSpPr>
        <p:sp>
          <p:nvSpPr>
            <p:cNvPr id="27" name="左大括号 26"/>
            <p:cNvSpPr/>
            <p:nvPr/>
          </p:nvSpPr>
          <p:spPr>
            <a:xfrm>
              <a:off x="3917309" y="4506141"/>
              <a:ext cx="138186" cy="1066909"/>
            </a:xfrm>
            <a:prstGeom prst="leftBrac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4077728" y="4322273"/>
              <a:ext cx="6853158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源于教材情境的素材改编（水波的叠加、干涉与衍射等）</a:t>
              </a: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4077726" y="4808132"/>
              <a:ext cx="7109639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以科学探究为情境（密里根油滴实验、扫描隧道望远镜等）</a:t>
              </a: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4077726" y="5293991"/>
              <a:ext cx="6340197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黑体" panose="02010609060101010101" pitchFamily="49" charset="-122"/>
                  <a:ea typeface="黑体" panose="02010609060101010101" pitchFamily="49" charset="-122"/>
                </a:rPr>
                <a:t>实验探究情境（如探究二极管正向电压和温度的关系）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160206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926175" y="101463"/>
            <a:ext cx="433965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一、高考试题的依据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8778" y="1071154"/>
            <a:ext cx="5109091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物理学科考试试题的层次性</a:t>
            </a: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775573"/>
              </p:ext>
            </p:extLst>
          </p:nvPr>
        </p:nvGraphicFramePr>
        <p:xfrm>
          <a:off x="58778" y="1755986"/>
          <a:ext cx="12072269" cy="480603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55660">
                  <a:extLst>
                    <a:ext uri="{9D8B030D-6E8A-4147-A177-3AD203B41FA5}">
                      <a16:colId xmlns:a16="http://schemas.microsoft.com/office/drawing/2014/main" val="3245183970"/>
                    </a:ext>
                  </a:extLst>
                </a:gridCol>
                <a:gridCol w="2290762">
                  <a:extLst>
                    <a:ext uri="{9D8B030D-6E8A-4147-A177-3AD203B41FA5}">
                      <a16:colId xmlns:a16="http://schemas.microsoft.com/office/drawing/2014/main" val="293387156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1463480303"/>
                    </a:ext>
                  </a:extLst>
                </a:gridCol>
                <a:gridCol w="3297079">
                  <a:extLst>
                    <a:ext uri="{9D8B030D-6E8A-4147-A177-3AD203B41FA5}">
                      <a16:colId xmlns:a16="http://schemas.microsoft.com/office/drawing/2014/main" val="2396675220"/>
                    </a:ext>
                  </a:extLst>
                </a:gridCol>
                <a:gridCol w="2951328">
                  <a:extLst>
                    <a:ext uri="{9D8B030D-6E8A-4147-A177-3AD203B41FA5}">
                      <a16:colId xmlns:a16="http://schemas.microsoft.com/office/drawing/2014/main" val="2505301684"/>
                    </a:ext>
                  </a:extLst>
                </a:gridCol>
              </a:tblGrid>
              <a:tr h="37124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考查要求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考查内容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考查载体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基于情境活动的命题要求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情境活动示意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9664406"/>
                  </a:ext>
                </a:extLst>
              </a:tr>
              <a:tr h="86862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基础性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构成学科素养基础的必备知识和关键能力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基本层面的问题情境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要求学生调动单一的知识或技能解决问题。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8299393"/>
                  </a:ext>
                </a:extLst>
              </a:tr>
              <a:tr h="110013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综合性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必备知识</a:t>
                      </a:r>
                      <a:endParaRPr lang="en-US" altLang="zh-CN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关键能力</a:t>
                      </a:r>
                      <a:endParaRPr lang="en-US" altLang="zh-CN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学科素养</a:t>
                      </a:r>
                      <a:endParaRPr lang="en-US" altLang="zh-CN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核心价值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综合层面的问题情境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要求学生在正确思想观念引领下，综合运用知识或技能解决问题。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049236"/>
                  </a:ext>
                </a:extLst>
              </a:tr>
              <a:tr h="114916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应用性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必备知识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关键能力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学科素养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核心价值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生活实践问题情境或学习探索问题情境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要求学生在正确思想观念引领下，综合运用多种知识或技能解决生活实践中的应用性问题。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7164049"/>
                  </a:ext>
                </a:extLst>
              </a:tr>
              <a:tr h="114916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创新性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必备知识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关键能力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学科素养</a:t>
                      </a:r>
                      <a:endParaRPr kumimoji="0" lang="en-US" altLang="zh-CN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</a:rPr>
                        <a:t>核心价值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开放性的生活实践问题情境或学习探索问题情境</a:t>
                      </a:r>
                    </a:p>
                    <a:p>
                      <a:pPr algn="l"/>
                      <a:endParaRPr lang="zh-CN" altLang="en-US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要求学生在正确思想观念引领下，在开放性的综合情境中创造性地解决问题，形成创造性的结果或结论。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3512045"/>
                  </a:ext>
                </a:extLst>
              </a:tr>
            </a:tbl>
          </a:graphicData>
        </a:graphic>
      </p:graphicFrame>
      <p:grpSp>
        <p:nvGrpSpPr>
          <p:cNvPr id="224" name="组合 223"/>
          <p:cNvGrpSpPr/>
          <p:nvPr/>
        </p:nvGrpSpPr>
        <p:grpSpPr>
          <a:xfrm>
            <a:off x="9685967" y="2307431"/>
            <a:ext cx="1072521" cy="542924"/>
            <a:chOff x="9685967" y="2307431"/>
            <a:chExt cx="1072521" cy="542924"/>
          </a:xfrm>
        </p:grpSpPr>
        <p:sp>
          <p:nvSpPr>
            <p:cNvPr id="4" name="椭圆 3"/>
            <p:cNvSpPr/>
            <p:nvPr/>
          </p:nvSpPr>
          <p:spPr>
            <a:xfrm>
              <a:off x="10201276" y="2307431"/>
              <a:ext cx="557212" cy="54292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情境活动</a:t>
              </a:r>
            </a:p>
          </p:txBody>
        </p:sp>
        <p:sp>
          <p:nvSpPr>
            <p:cNvPr id="5" name="椭圆 4"/>
            <p:cNvSpPr/>
            <p:nvPr/>
          </p:nvSpPr>
          <p:spPr>
            <a:xfrm>
              <a:off x="9685967" y="2518171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cxnSp>
          <p:nvCxnSpPr>
            <p:cNvPr id="8" name="直接连接符 7"/>
            <p:cNvCxnSpPr>
              <a:stCxn id="4" idx="2"/>
              <a:endCxn id="5" idx="6"/>
            </p:cNvCxnSpPr>
            <p:nvPr/>
          </p:nvCxnSpPr>
          <p:spPr>
            <a:xfrm flipH="1">
              <a:off x="9807411" y="2578893"/>
              <a:ext cx="393865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5" name="组合 224"/>
          <p:cNvGrpSpPr/>
          <p:nvPr/>
        </p:nvGrpSpPr>
        <p:grpSpPr>
          <a:xfrm>
            <a:off x="9685967" y="3208467"/>
            <a:ext cx="1072521" cy="751017"/>
            <a:chOff x="9685967" y="3208467"/>
            <a:chExt cx="1072521" cy="751017"/>
          </a:xfrm>
        </p:grpSpPr>
        <p:sp>
          <p:nvSpPr>
            <p:cNvPr id="32" name="椭圆 31"/>
            <p:cNvSpPr/>
            <p:nvPr/>
          </p:nvSpPr>
          <p:spPr>
            <a:xfrm>
              <a:off x="10201276" y="3315624"/>
              <a:ext cx="557212" cy="54292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情境活动</a:t>
              </a:r>
            </a:p>
          </p:txBody>
        </p:sp>
        <p:sp>
          <p:nvSpPr>
            <p:cNvPr id="33" name="椭圆 32"/>
            <p:cNvSpPr/>
            <p:nvPr/>
          </p:nvSpPr>
          <p:spPr>
            <a:xfrm>
              <a:off x="9685967" y="3526364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cxnSp>
          <p:nvCxnSpPr>
            <p:cNvPr id="34" name="直接连接符 33"/>
            <p:cNvCxnSpPr>
              <a:stCxn id="32" idx="2"/>
              <a:endCxn id="33" idx="6"/>
            </p:cNvCxnSpPr>
            <p:nvPr/>
          </p:nvCxnSpPr>
          <p:spPr>
            <a:xfrm flipH="1">
              <a:off x="9807411" y="3587086"/>
              <a:ext cx="393865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椭圆 34"/>
            <p:cNvSpPr/>
            <p:nvPr/>
          </p:nvSpPr>
          <p:spPr>
            <a:xfrm>
              <a:off x="9746689" y="3208467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6" name="椭圆 35"/>
            <p:cNvSpPr/>
            <p:nvPr/>
          </p:nvSpPr>
          <p:spPr>
            <a:xfrm>
              <a:off x="9746689" y="3838040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cxnSp>
          <p:nvCxnSpPr>
            <p:cNvPr id="37" name="直接连接符 36"/>
            <p:cNvCxnSpPr>
              <a:stCxn id="32" idx="2"/>
              <a:endCxn id="35" idx="5"/>
            </p:cNvCxnSpPr>
            <p:nvPr/>
          </p:nvCxnSpPr>
          <p:spPr>
            <a:xfrm flipH="1" flipV="1">
              <a:off x="9850348" y="3312126"/>
              <a:ext cx="350928" cy="27496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接连接符 37"/>
            <p:cNvCxnSpPr>
              <a:stCxn id="32" idx="2"/>
              <a:endCxn id="36" idx="7"/>
            </p:cNvCxnSpPr>
            <p:nvPr/>
          </p:nvCxnSpPr>
          <p:spPr>
            <a:xfrm flipH="1">
              <a:off x="9850348" y="3587086"/>
              <a:ext cx="350928" cy="268739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6" name="组合 225"/>
          <p:cNvGrpSpPr/>
          <p:nvPr/>
        </p:nvGrpSpPr>
        <p:grpSpPr>
          <a:xfrm>
            <a:off x="9923148" y="4303214"/>
            <a:ext cx="1100727" cy="1060884"/>
            <a:chOff x="9923148" y="4303214"/>
            <a:chExt cx="1100727" cy="1060884"/>
          </a:xfrm>
        </p:grpSpPr>
        <p:sp>
          <p:nvSpPr>
            <p:cNvPr id="39" name="椭圆 38"/>
            <p:cNvSpPr/>
            <p:nvPr/>
          </p:nvSpPr>
          <p:spPr>
            <a:xfrm>
              <a:off x="10201276" y="4580992"/>
              <a:ext cx="557212" cy="542924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>
                  <a:ln w="6350">
                    <a:solidFill>
                      <a:schemeClr val="tx1"/>
                    </a:solidFill>
                  </a:ln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情境活动</a:t>
              </a:r>
            </a:p>
          </p:txBody>
        </p:sp>
        <p:sp>
          <p:nvSpPr>
            <p:cNvPr id="40" name="椭圆 39"/>
            <p:cNvSpPr/>
            <p:nvPr/>
          </p:nvSpPr>
          <p:spPr>
            <a:xfrm>
              <a:off x="9923148" y="4913176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cxnSp>
          <p:nvCxnSpPr>
            <p:cNvPr id="41" name="直接连接符 40"/>
            <p:cNvCxnSpPr>
              <a:stCxn id="49" idx="0"/>
              <a:endCxn id="49" idx="1"/>
            </p:cNvCxnSpPr>
            <p:nvPr/>
          </p:nvCxnSpPr>
          <p:spPr>
            <a:xfrm flipH="1">
              <a:off x="10122202" y="4363936"/>
              <a:ext cx="353611" cy="14647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椭圆 41"/>
            <p:cNvSpPr/>
            <p:nvPr/>
          </p:nvSpPr>
          <p:spPr>
            <a:xfrm>
              <a:off x="10022038" y="4473834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3" name="椭圆 42"/>
            <p:cNvSpPr/>
            <p:nvPr/>
          </p:nvSpPr>
          <p:spPr>
            <a:xfrm>
              <a:off x="10163486" y="5223973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cxnSp>
          <p:nvCxnSpPr>
            <p:cNvPr id="44" name="直接连接符 43"/>
            <p:cNvCxnSpPr>
              <a:stCxn id="48" idx="2"/>
              <a:endCxn id="42" idx="6"/>
            </p:cNvCxnSpPr>
            <p:nvPr/>
          </p:nvCxnSpPr>
          <p:spPr>
            <a:xfrm flipH="1" flipV="1">
              <a:off x="10143482" y="4534556"/>
              <a:ext cx="642036" cy="1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连接符 44"/>
            <p:cNvCxnSpPr>
              <a:stCxn id="49" idx="0"/>
            </p:cNvCxnSpPr>
            <p:nvPr/>
          </p:nvCxnSpPr>
          <p:spPr>
            <a:xfrm flipH="1">
              <a:off x="9983870" y="4363936"/>
              <a:ext cx="491943" cy="617033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椭圆 46"/>
            <p:cNvSpPr/>
            <p:nvPr/>
          </p:nvSpPr>
          <p:spPr>
            <a:xfrm>
              <a:off x="10415091" y="4303214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8" name="椭圆 47"/>
            <p:cNvSpPr/>
            <p:nvPr/>
          </p:nvSpPr>
          <p:spPr>
            <a:xfrm>
              <a:off x="10785518" y="4473835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9" name="椭圆 48"/>
            <p:cNvSpPr/>
            <p:nvPr/>
          </p:nvSpPr>
          <p:spPr>
            <a:xfrm>
              <a:off x="9975732" y="4363936"/>
              <a:ext cx="1000162" cy="1000162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53" name="椭圆 52"/>
            <p:cNvSpPr/>
            <p:nvPr/>
          </p:nvSpPr>
          <p:spPr>
            <a:xfrm>
              <a:off x="10902431" y="4913176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55" name="椭圆 54"/>
            <p:cNvSpPr/>
            <p:nvPr/>
          </p:nvSpPr>
          <p:spPr>
            <a:xfrm>
              <a:off x="10662555" y="5223973"/>
              <a:ext cx="121444" cy="121444"/>
            </a:xfrm>
            <a:prstGeom prst="ellipse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ln w="6350">
                  <a:solidFill>
                    <a:schemeClr val="tx1"/>
                  </a:solidFill>
                </a:ln>
              </a:endParaRPr>
            </a:p>
          </p:txBody>
        </p:sp>
        <p:cxnSp>
          <p:nvCxnSpPr>
            <p:cNvPr id="66" name="直接连接符 65"/>
            <p:cNvCxnSpPr>
              <a:stCxn id="49" idx="0"/>
              <a:endCxn id="49" idx="7"/>
            </p:cNvCxnSpPr>
            <p:nvPr/>
          </p:nvCxnSpPr>
          <p:spPr>
            <a:xfrm>
              <a:off x="10475813" y="4363936"/>
              <a:ext cx="353611" cy="14647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>
              <a:stCxn id="42" idx="0"/>
            </p:cNvCxnSpPr>
            <p:nvPr/>
          </p:nvCxnSpPr>
          <p:spPr>
            <a:xfrm flipH="1">
              <a:off x="9978259" y="4473834"/>
              <a:ext cx="104501" cy="493842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>
              <a:off x="9970019" y="4982799"/>
              <a:ext cx="262327" cy="31246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直接连接符 79"/>
            <p:cNvCxnSpPr>
              <a:endCxn id="55" idx="6"/>
            </p:cNvCxnSpPr>
            <p:nvPr/>
          </p:nvCxnSpPr>
          <p:spPr>
            <a:xfrm>
              <a:off x="10232347" y="5284695"/>
              <a:ext cx="551652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/>
            <p:cNvCxnSpPr/>
            <p:nvPr/>
          </p:nvCxnSpPr>
          <p:spPr>
            <a:xfrm flipH="1">
              <a:off x="10723350" y="4980969"/>
              <a:ext cx="239876" cy="310797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直接连接符 89"/>
            <p:cNvCxnSpPr/>
            <p:nvPr/>
          </p:nvCxnSpPr>
          <p:spPr>
            <a:xfrm>
              <a:off x="10843712" y="4496118"/>
              <a:ext cx="133729" cy="524214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直接连接符 97"/>
            <p:cNvCxnSpPr>
              <a:stCxn id="48" idx="3"/>
              <a:endCxn id="43" idx="7"/>
            </p:cNvCxnSpPr>
            <p:nvPr/>
          </p:nvCxnSpPr>
          <p:spPr>
            <a:xfrm flipH="1">
              <a:off x="10267145" y="4577494"/>
              <a:ext cx="536158" cy="664264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>
              <a:endCxn id="55" idx="1"/>
            </p:cNvCxnSpPr>
            <p:nvPr/>
          </p:nvCxnSpPr>
          <p:spPr>
            <a:xfrm>
              <a:off x="9986375" y="4982799"/>
              <a:ext cx="693965" cy="258959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/>
          </p:nvCxnSpPr>
          <p:spPr>
            <a:xfrm flipH="1">
              <a:off x="10232346" y="4980934"/>
              <a:ext cx="730807" cy="303761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直接连接符 108"/>
            <p:cNvCxnSpPr>
              <a:stCxn id="49" idx="0"/>
              <a:endCxn id="53" idx="5"/>
            </p:cNvCxnSpPr>
            <p:nvPr/>
          </p:nvCxnSpPr>
          <p:spPr>
            <a:xfrm>
              <a:off x="10475813" y="4363936"/>
              <a:ext cx="530277" cy="652899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直接连接符 111"/>
            <p:cNvCxnSpPr/>
            <p:nvPr/>
          </p:nvCxnSpPr>
          <p:spPr>
            <a:xfrm>
              <a:off x="10077494" y="4534556"/>
              <a:ext cx="157357" cy="780011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/>
            <p:cNvCxnSpPr>
              <a:stCxn id="49" idx="0"/>
              <a:endCxn id="55" idx="4"/>
            </p:cNvCxnSpPr>
            <p:nvPr/>
          </p:nvCxnSpPr>
          <p:spPr>
            <a:xfrm>
              <a:off x="10475813" y="4363936"/>
              <a:ext cx="247464" cy="981481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/>
            <p:cNvCxnSpPr>
              <a:endCxn id="53" idx="5"/>
            </p:cNvCxnSpPr>
            <p:nvPr/>
          </p:nvCxnSpPr>
          <p:spPr>
            <a:xfrm>
              <a:off x="10079338" y="4531838"/>
              <a:ext cx="926752" cy="484997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直接连接符 127"/>
            <p:cNvCxnSpPr>
              <a:stCxn id="49" idx="0"/>
            </p:cNvCxnSpPr>
            <p:nvPr/>
          </p:nvCxnSpPr>
          <p:spPr>
            <a:xfrm flipH="1">
              <a:off x="10229841" y="4363936"/>
              <a:ext cx="245972" cy="946446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直接连接符 130"/>
            <p:cNvCxnSpPr>
              <a:endCxn id="53" idx="6"/>
            </p:cNvCxnSpPr>
            <p:nvPr/>
          </p:nvCxnSpPr>
          <p:spPr>
            <a:xfrm flipV="1">
              <a:off x="9976653" y="4973898"/>
              <a:ext cx="1047222" cy="73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直接连接符 133"/>
            <p:cNvCxnSpPr>
              <a:endCxn id="55" idx="4"/>
            </p:cNvCxnSpPr>
            <p:nvPr/>
          </p:nvCxnSpPr>
          <p:spPr>
            <a:xfrm flipH="1">
              <a:off x="10723277" y="4531838"/>
              <a:ext cx="123992" cy="813579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直接连接符 136"/>
            <p:cNvCxnSpPr>
              <a:endCxn id="55" idx="5"/>
            </p:cNvCxnSpPr>
            <p:nvPr/>
          </p:nvCxnSpPr>
          <p:spPr>
            <a:xfrm>
              <a:off x="10085786" y="4520824"/>
              <a:ext cx="680428" cy="80680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直接连接符 139"/>
            <p:cNvCxnSpPr/>
            <p:nvPr/>
          </p:nvCxnSpPr>
          <p:spPr>
            <a:xfrm flipH="1">
              <a:off x="9983870" y="4524715"/>
              <a:ext cx="870231" cy="475147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3" name="组合 222"/>
          <p:cNvGrpSpPr/>
          <p:nvPr/>
        </p:nvGrpSpPr>
        <p:grpSpPr>
          <a:xfrm>
            <a:off x="9510945" y="5458745"/>
            <a:ext cx="2422513" cy="1075794"/>
            <a:chOff x="9510945" y="5458745"/>
            <a:chExt cx="2422513" cy="1075794"/>
          </a:xfrm>
        </p:grpSpPr>
        <p:sp>
          <p:nvSpPr>
            <p:cNvPr id="146" name="椭圆 145"/>
            <p:cNvSpPr/>
            <p:nvPr/>
          </p:nvSpPr>
          <p:spPr>
            <a:xfrm>
              <a:off x="10277471" y="5785681"/>
              <a:ext cx="557212" cy="54292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情境活动</a:t>
              </a:r>
            </a:p>
          </p:txBody>
        </p:sp>
        <p:sp>
          <p:nvSpPr>
            <p:cNvPr id="148" name="椭圆 147"/>
            <p:cNvSpPr/>
            <p:nvPr/>
          </p:nvSpPr>
          <p:spPr>
            <a:xfrm>
              <a:off x="9801704" y="6089322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0" name="椭圆 149"/>
            <p:cNvSpPr/>
            <p:nvPr/>
          </p:nvSpPr>
          <p:spPr>
            <a:xfrm>
              <a:off x="10079832" y="6372290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2" name="椭圆 151"/>
            <p:cNvSpPr/>
            <p:nvPr/>
          </p:nvSpPr>
          <p:spPr>
            <a:xfrm>
              <a:off x="9510945" y="6267883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4" name="椭圆 153"/>
            <p:cNvSpPr/>
            <p:nvPr/>
          </p:nvSpPr>
          <p:spPr>
            <a:xfrm>
              <a:off x="9642147" y="5724959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5" name="椭圆 154"/>
            <p:cNvSpPr/>
            <p:nvPr/>
          </p:nvSpPr>
          <p:spPr>
            <a:xfrm>
              <a:off x="10829424" y="6386828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6" name="椭圆 155"/>
            <p:cNvSpPr/>
            <p:nvPr/>
          </p:nvSpPr>
          <p:spPr>
            <a:xfrm>
              <a:off x="11336653" y="6413095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7" name="椭圆 156"/>
            <p:cNvSpPr/>
            <p:nvPr/>
          </p:nvSpPr>
          <p:spPr>
            <a:xfrm>
              <a:off x="11812014" y="6307150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58" name="椭圆 157"/>
            <p:cNvSpPr/>
            <p:nvPr/>
          </p:nvSpPr>
          <p:spPr>
            <a:xfrm>
              <a:off x="11179491" y="5785681"/>
              <a:ext cx="557212" cy="54292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情境活动</a:t>
              </a:r>
            </a:p>
          </p:txBody>
        </p:sp>
        <p:sp>
          <p:nvSpPr>
            <p:cNvPr id="159" name="椭圆 158"/>
            <p:cNvSpPr/>
            <p:nvPr/>
          </p:nvSpPr>
          <p:spPr>
            <a:xfrm>
              <a:off x="10974913" y="5560551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60" name="椭圆 159"/>
            <p:cNvSpPr/>
            <p:nvPr/>
          </p:nvSpPr>
          <p:spPr>
            <a:xfrm>
              <a:off x="10460559" y="5532000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61" name="椭圆 160"/>
            <p:cNvSpPr/>
            <p:nvPr/>
          </p:nvSpPr>
          <p:spPr>
            <a:xfrm>
              <a:off x="10944558" y="5867028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62" name="椭圆 161"/>
            <p:cNvSpPr/>
            <p:nvPr/>
          </p:nvSpPr>
          <p:spPr>
            <a:xfrm>
              <a:off x="11298164" y="5458745"/>
              <a:ext cx="121444" cy="121444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cxnSp>
          <p:nvCxnSpPr>
            <p:cNvPr id="163" name="直接连接符 162"/>
            <p:cNvCxnSpPr>
              <a:stCxn id="157" idx="2"/>
              <a:endCxn id="158" idx="5"/>
            </p:cNvCxnSpPr>
            <p:nvPr/>
          </p:nvCxnSpPr>
          <p:spPr>
            <a:xfrm flipH="1" flipV="1">
              <a:off x="11655101" y="6249096"/>
              <a:ext cx="156913" cy="11877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直接连接符 163"/>
            <p:cNvCxnSpPr>
              <a:stCxn id="159" idx="3"/>
              <a:endCxn id="146" idx="7"/>
            </p:cNvCxnSpPr>
            <p:nvPr/>
          </p:nvCxnSpPr>
          <p:spPr>
            <a:xfrm flipH="1">
              <a:off x="10753081" y="5664210"/>
              <a:ext cx="239617" cy="20098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直接连接符 169"/>
            <p:cNvCxnSpPr>
              <a:stCxn id="146" idx="2"/>
              <a:endCxn id="148" idx="2"/>
            </p:cNvCxnSpPr>
            <p:nvPr/>
          </p:nvCxnSpPr>
          <p:spPr>
            <a:xfrm flipH="1">
              <a:off x="9801704" y="6057143"/>
              <a:ext cx="475767" cy="9290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直接连接符 172"/>
            <p:cNvCxnSpPr/>
            <p:nvPr/>
          </p:nvCxnSpPr>
          <p:spPr>
            <a:xfrm flipH="1" flipV="1">
              <a:off x="9694209" y="5755378"/>
              <a:ext cx="188132" cy="421514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直接连接符 176"/>
            <p:cNvCxnSpPr>
              <a:stCxn id="148" idx="3"/>
              <a:endCxn id="152" idx="3"/>
            </p:cNvCxnSpPr>
            <p:nvPr/>
          </p:nvCxnSpPr>
          <p:spPr>
            <a:xfrm flipH="1">
              <a:off x="9528730" y="6192981"/>
              <a:ext cx="290759" cy="17856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直接连接符 182"/>
            <p:cNvCxnSpPr>
              <a:stCxn id="150" idx="7"/>
              <a:endCxn id="146" idx="3"/>
            </p:cNvCxnSpPr>
            <p:nvPr/>
          </p:nvCxnSpPr>
          <p:spPr>
            <a:xfrm flipV="1">
              <a:off x="10183491" y="6249096"/>
              <a:ext cx="175582" cy="140979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直接连接符 186"/>
            <p:cNvCxnSpPr>
              <a:endCxn id="148" idx="5"/>
            </p:cNvCxnSpPr>
            <p:nvPr/>
          </p:nvCxnSpPr>
          <p:spPr>
            <a:xfrm flipH="1" flipV="1">
              <a:off x="9905363" y="6192981"/>
              <a:ext cx="219273" cy="228469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直接连接符 189"/>
            <p:cNvCxnSpPr/>
            <p:nvPr/>
          </p:nvCxnSpPr>
          <p:spPr>
            <a:xfrm flipH="1" flipV="1">
              <a:off x="10132086" y="6428594"/>
              <a:ext cx="783062" cy="2610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直接连接符 194"/>
            <p:cNvCxnSpPr>
              <a:stCxn id="155" idx="1"/>
              <a:endCxn id="146" idx="5"/>
            </p:cNvCxnSpPr>
            <p:nvPr/>
          </p:nvCxnSpPr>
          <p:spPr>
            <a:xfrm flipH="1" flipV="1">
              <a:off x="10753081" y="6249096"/>
              <a:ext cx="94128" cy="155517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直接连接符 197"/>
            <p:cNvCxnSpPr/>
            <p:nvPr/>
          </p:nvCxnSpPr>
          <p:spPr>
            <a:xfrm flipH="1" flipV="1">
              <a:off x="10512344" y="5586442"/>
              <a:ext cx="514354" cy="2855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直接连接符 200"/>
            <p:cNvCxnSpPr/>
            <p:nvPr/>
          </p:nvCxnSpPr>
          <p:spPr>
            <a:xfrm flipH="1">
              <a:off x="10982559" y="5532000"/>
              <a:ext cx="354094" cy="8299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直接连接符 202"/>
            <p:cNvCxnSpPr>
              <a:endCxn id="159" idx="4"/>
            </p:cNvCxnSpPr>
            <p:nvPr/>
          </p:nvCxnSpPr>
          <p:spPr>
            <a:xfrm flipV="1">
              <a:off x="10997525" y="5681995"/>
              <a:ext cx="38110" cy="20844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直接连接符 207"/>
            <p:cNvCxnSpPr>
              <a:stCxn id="158" idx="2"/>
              <a:endCxn id="146" idx="6"/>
            </p:cNvCxnSpPr>
            <p:nvPr/>
          </p:nvCxnSpPr>
          <p:spPr>
            <a:xfrm flipH="1">
              <a:off x="10834683" y="6057143"/>
              <a:ext cx="344808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直接连接符 210"/>
            <p:cNvCxnSpPr/>
            <p:nvPr/>
          </p:nvCxnSpPr>
          <p:spPr>
            <a:xfrm flipV="1">
              <a:off x="11390304" y="6328605"/>
              <a:ext cx="17785" cy="188149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26493292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4387840" y="101463"/>
            <a:ext cx="341632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二、高考的变革</a:t>
            </a: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743429141"/>
              </p:ext>
            </p:extLst>
          </p:nvPr>
        </p:nvGraphicFramePr>
        <p:xfrm>
          <a:off x="121251" y="1053679"/>
          <a:ext cx="11905226" cy="557723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820858">
                  <a:extLst>
                    <a:ext uri="{9D8B030D-6E8A-4147-A177-3AD203B41FA5}">
                      <a16:colId xmlns:a16="http://schemas.microsoft.com/office/drawing/2014/main" val="3453903205"/>
                    </a:ext>
                  </a:extLst>
                </a:gridCol>
                <a:gridCol w="10947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8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81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20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12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855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74374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98387"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新高考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新教材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/>
                        <a:t>2023</a:t>
                      </a:r>
                      <a:r>
                        <a:rPr lang="zh-CN" altLang="en-US"/>
                        <a:t>年高考形式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352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批次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启动时间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考试时间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省份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开始时间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省份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高考形式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省份</a:t>
                      </a: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637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+mn-ea"/>
                        </a:rPr>
                        <a:t>第一批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2014</a:t>
                      </a:r>
                      <a:r>
                        <a:rPr lang="zh-CN" altLang="en-US" sz="1600">
                          <a:sym typeface="+mn-ea"/>
                        </a:rPr>
                        <a:t>年</a:t>
                      </a:r>
                      <a:endParaRPr lang="en-US" altLang="zh-CN" sz="1600"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600">
                          <a:sym typeface="+mn-ea"/>
                        </a:rPr>
                        <a:t>（</a:t>
                      </a:r>
                      <a:r>
                        <a:rPr lang="en-US" altLang="zh-CN" sz="1600">
                          <a:sym typeface="+mn-ea"/>
                        </a:rPr>
                        <a:t>2</a:t>
                      </a:r>
                      <a:r>
                        <a:rPr lang="zh-CN" altLang="en-US" sz="1600">
                          <a:sym typeface="+mn-ea"/>
                        </a:rPr>
                        <a:t>个）</a:t>
                      </a:r>
                      <a:endParaRPr lang="zh-CN" altLang="en-US" sz="1600" b="1">
                        <a:cs typeface="+mn-lt"/>
                        <a:sym typeface="+mn-ea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2017</a:t>
                      </a:r>
                      <a:r>
                        <a:rPr lang="zh-CN" altLang="en-US" sz="1600"/>
                        <a:t>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/>
                        <a:t>沪、浙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2019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6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京、津、沪、鲁、琼、辽</a:t>
                      </a:r>
                      <a:endParaRPr lang="zh-CN" altLang="en-US" sz="1600" b="1">
                        <a:solidFill>
                          <a:schemeClr val="tx1"/>
                        </a:solidFill>
                        <a:sym typeface="+mn-ea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老教材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老高考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12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乙卷：</a:t>
                      </a:r>
                      <a:r>
                        <a:rPr lang="zh-CN" altLang="en-US" sz="1600">
                          <a:sym typeface="+mn-ea"/>
                        </a:rPr>
                        <a:t>豫、甘、赣、内蒙古、新、陕、青、宁</a:t>
                      </a:r>
                    </a:p>
                    <a:p>
                      <a:pPr>
                        <a:buNone/>
                      </a:pPr>
                      <a:r>
                        <a:rPr lang="zh-CN" altLang="en-US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甲卷：</a:t>
                      </a:r>
                      <a:r>
                        <a:rPr lang="zh-CN" altLang="en-US" sz="1600">
                          <a:sym typeface="+mn-ea"/>
                        </a:rPr>
                        <a:t>贵、桂、藏、川</a:t>
                      </a: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9018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第二批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2017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4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2020</a:t>
                      </a:r>
                      <a:r>
                        <a:rPr lang="zh-CN" altLang="en-US" sz="1600"/>
                        <a:t>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/>
                        <a:t>京、津、鲁、琼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2020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13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  <a:sym typeface="+mn-ea"/>
                        </a:rPr>
                        <a:t>浙、冀、苏、闽、鄂、湘、粤、渝、黑、吉、云、皖、晋</a:t>
                      </a:r>
                      <a:endParaRPr lang="zh-CN" altLang="en-US" sz="1600" b="1">
                        <a:solidFill>
                          <a:schemeClr val="tx1"/>
                        </a:solidFill>
                        <a:sym typeface="+mn-ea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新教材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新高考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14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自主命题：</a:t>
                      </a:r>
                      <a:r>
                        <a:rPr lang="zh-CN" altLang="en-US" sz="1600">
                          <a:sym typeface="+mn-ea"/>
                        </a:rPr>
                        <a:t>京、津、沪</a:t>
                      </a:r>
                      <a:endParaRPr lang="en-US" altLang="zh-CN" sz="16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Ⅰ</a:t>
                      </a:r>
                      <a:r>
                        <a:rPr lang="zh-CN" altLang="en-US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卷：</a:t>
                      </a:r>
                      <a:r>
                        <a:rPr lang="zh-CN" altLang="en-US" sz="1600">
                          <a:sym typeface="+mn-ea"/>
                        </a:rPr>
                        <a:t>浙、鲁、冀、苏、</a:t>
                      </a:r>
                      <a:r>
                        <a:rPr lang="en-US" altLang="zh-CN" sz="1600">
                          <a:sym typeface="+mn-ea"/>
                        </a:rPr>
                        <a:t> </a:t>
                      </a:r>
                    </a:p>
                    <a:p>
                      <a:pPr>
                        <a:buNone/>
                      </a:pPr>
                      <a:r>
                        <a:rPr lang="en-US" altLang="zh-CN" sz="1600">
                          <a:sym typeface="+mn-ea"/>
                        </a:rPr>
                        <a:t>             </a:t>
                      </a:r>
                      <a:r>
                        <a:rPr lang="zh-CN" altLang="en-US" sz="1600">
                          <a:sym typeface="+mn-ea"/>
                        </a:rPr>
                        <a:t>闽、鄂、湘、粤</a:t>
                      </a:r>
                    </a:p>
                    <a:p>
                      <a:pPr>
                        <a:buNone/>
                      </a:pPr>
                      <a:r>
                        <a:rPr lang="en-US" altLang="zh-CN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Ⅱ</a:t>
                      </a:r>
                      <a:r>
                        <a:rPr lang="zh-CN" altLang="en-US" sz="160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+mn-ea"/>
                        </a:rPr>
                        <a:t>卷：</a:t>
                      </a:r>
                      <a:r>
                        <a:rPr lang="zh-CN" altLang="en-US" sz="1600">
                          <a:sym typeface="+mn-ea"/>
                        </a:rPr>
                        <a:t>渝、辽、琼</a:t>
                      </a: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637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第三批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2018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8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2021</a:t>
                      </a:r>
                      <a:r>
                        <a:rPr lang="zh-CN" altLang="en-US" sz="1600"/>
                        <a:t>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/>
                        <a:t>冀、苏、闽、鄂、湘、粤、渝、辽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2021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6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豫、甘、赣、贵、桂、新</a:t>
                      </a:r>
                      <a:endParaRPr lang="zh-CN" altLang="en-US" sz="1600" b="1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新教材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老高考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5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/>
                        <a:t>晋、黑、吉、皖、云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1600"/>
                        <a:t>（语数外新课标</a:t>
                      </a:r>
                      <a:r>
                        <a:rPr lang="en-US" altLang="zh-CN" sz="1600"/>
                        <a:t>Ⅱ</a:t>
                      </a:r>
                      <a:r>
                        <a:rPr lang="zh-CN" altLang="en-US" sz="1600"/>
                        <a:t>卷）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1600"/>
                        <a:t>（理综、文综新课标卷）</a:t>
                      </a: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637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第四批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2021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7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2024</a:t>
                      </a:r>
                      <a:r>
                        <a:rPr lang="zh-CN" altLang="en-US" sz="1600"/>
                        <a:t>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/>
                        <a:t>黑、吉、甘、皖、赣、贵、桂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2022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6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chemeClr val="tx1"/>
                          </a:solidFill>
                        </a:rPr>
                        <a:t>内蒙古、川、陕、青、藏、宁</a:t>
                      </a:r>
                      <a:endParaRPr lang="zh-CN" altLang="en-US" sz="1600" b="1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9637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6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第五批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2022</a:t>
                      </a:r>
                      <a:r>
                        <a:rPr lang="zh-CN" altLang="en-US" sz="1600"/>
                        <a:t>年</a:t>
                      </a:r>
                      <a:endParaRPr lang="en-US" altLang="zh-CN" sz="1600"/>
                    </a:p>
                    <a:p>
                      <a:pPr algn="ctr">
                        <a:buNone/>
                      </a:pPr>
                      <a:r>
                        <a:rPr lang="zh-CN" altLang="en-US" sz="1600"/>
                        <a:t>（</a:t>
                      </a:r>
                      <a:r>
                        <a:rPr lang="en-US" altLang="zh-CN" sz="1600"/>
                        <a:t>8</a:t>
                      </a:r>
                      <a:r>
                        <a:rPr lang="zh-CN" altLang="en-US" sz="1600"/>
                        <a:t>个）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600"/>
                        <a:t>2025</a:t>
                      </a:r>
                      <a:r>
                        <a:rPr lang="zh-CN" altLang="en-US" sz="1600"/>
                        <a:t>年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rgbClr val="FF0000"/>
                          </a:solidFill>
                        </a:rPr>
                        <a:t>豫、</a:t>
                      </a:r>
                      <a:r>
                        <a:rPr lang="zh-CN" altLang="en-US" sz="1600"/>
                        <a:t>内蒙古、川、陕、青、宁、云、晋</a:t>
                      </a: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/>
                    </a:p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600" b="1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9680609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9272" y="192300"/>
            <a:ext cx="12039601" cy="65248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全国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2023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年高考归类如下：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一、</a:t>
            </a: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</a:rPr>
              <a:t>老教材、老高考卷</a:t>
            </a:r>
            <a:endParaRPr lang="en-US" altLang="zh-CN" sz="2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全国甲卷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数学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外语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综合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四川、广西、贵州、西藏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省区通用</a:t>
            </a:r>
            <a:endParaRPr lang="en-US" altLang="zh-CN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全国乙卷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数学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外语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综合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内蒙古、陕西、甘肃、青海、宁夏、新疆、江西、河南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省区通用</a:t>
            </a:r>
            <a:endParaRPr lang="en-US" altLang="zh-CN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</a:rPr>
              <a:t>二、新教材、老高考卷</a:t>
            </a:r>
            <a:endParaRPr lang="en-US" altLang="zh-CN" sz="2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全国甲卷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数学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外语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综合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云南</a:t>
            </a:r>
            <a:r>
              <a:rPr lang="en-US" altLang="zh-CN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</a:t>
            </a:r>
            <a:endParaRPr lang="en-US" altLang="zh-CN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全国乙卷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数学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外语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综合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山西、安徽、黑龙江、吉林</a:t>
            </a:r>
            <a:r>
              <a:rPr lang="en-US" altLang="zh-CN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省通用</a:t>
            </a:r>
            <a:endParaRPr lang="en-US" altLang="zh-CN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三、</a:t>
            </a: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</a:rPr>
              <a:t>新教材、新高考卷</a:t>
            </a:r>
            <a:endParaRPr lang="en-US" altLang="zh-CN" sz="2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Ⅰ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卷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语文、数学、外语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山东、河北、湖南、湖北、广东、福建、江苏、浙江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省通用</a:t>
            </a:r>
            <a:endParaRPr lang="en-US" altLang="zh-CN">
              <a:solidFill>
                <a:srgbClr val="00B0F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全国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Ⅱ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卷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语文、数学、外语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辽宁、海南、重庆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省市通用</a:t>
            </a:r>
            <a:endParaRPr lang="en-US" altLang="zh-CN">
              <a:solidFill>
                <a:srgbClr val="00B0F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单独命卷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语文、数学、外语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北京、上海、天津</a:t>
            </a:r>
            <a:r>
              <a:rPr lang="en-US" altLang="zh-CN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>
                <a:solidFill>
                  <a:srgbClr val="00B0F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市</a:t>
            </a:r>
            <a:endParaRPr lang="en-US" altLang="zh-CN">
              <a:solidFill>
                <a:srgbClr val="00B0F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000">
                <a:latin typeface="黑体" panose="02010609060101010101" pitchFamily="49" charset="-122"/>
                <a:ea typeface="黑体" panose="02010609060101010101" pitchFamily="49" charset="-122"/>
              </a:rPr>
              <a:t>说明</a:t>
            </a:r>
            <a:r>
              <a:rPr lang="en-US" altLang="zh-CN" sz="2000"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</a:p>
          <a:p>
            <a:pPr>
              <a:lnSpc>
                <a:spcPts val="2160"/>
              </a:lnSpc>
            </a:pP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2023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年实行新高考的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14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省市的物理、化学、生物、政治、历史、地理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科由本省市单独命卷。其中，浙江还另有技术科（含通用技术和信息技术）。</a:t>
            </a:r>
            <a:endParaRPr lang="en-US" altLang="zh-CN" sz="20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2160"/>
              </a:lnSpc>
            </a:pP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）老高考综合卷，有文科综合卷和理科综合卷两种。</a:t>
            </a:r>
            <a:endParaRPr lang="zh-CN" altLang="en-US" sz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09202509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9272" y="194514"/>
            <a:ext cx="12039601" cy="65248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年实行新高考的</a:t>
            </a:r>
            <a:r>
              <a:rPr lang="en-US" altLang="zh-CN" sz="4000">
                <a:latin typeface="黑体" panose="02010609060101010101" pitchFamily="49" charset="-122"/>
                <a:ea typeface="黑体" panose="02010609060101010101" pitchFamily="49" charset="-122"/>
              </a:rPr>
              <a:t>21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省</a:t>
            </a:r>
            <a:endParaRPr lang="en-US" altLang="zh-CN" sz="40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</a:pP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浙江、上海等</a:t>
            </a:r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省市，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2014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年启动，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年首届新高考，高考采用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3+3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模式，不分文理科，其中第一个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为语文、数学、外语，第二个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门选考科目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（其中浙江为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7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选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en-US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</a:pP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北京、天津、山东、海南等</a:t>
            </a:r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省市，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2017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年启动，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2020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年首届新高考高考采用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3+3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模式，不分文理科，其中第一个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为语文、数学、外语，第二个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门选考科目。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</a:pP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河北、辽宁、江苏、福建、湖北、湖南、广东、重庆等</a:t>
            </a:r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省市，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年启动，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2021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年首届新高考，采取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3+1+2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高考模式，不分文理科。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</a:pP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黑龙江、甘肃、吉林、安徽、江西、贵州、广西等</a:t>
            </a:r>
            <a:r>
              <a:rPr lang="en-US" altLang="zh-CN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4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省份，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2021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年启动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2024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年首届新高考，采取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3+1+2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高考模式，不分文理科。</a:t>
            </a:r>
          </a:p>
        </p:txBody>
      </p:sp>
    </p:spTree>
    <p:extLst>
      <p:ext uri="{BB962C8B-B14F-4D97-AF65-F5344CB8AC3E}">
        <p14:creationId xmlns:p14="http://schemas.microsoft.com/office/powerpoint/2010/main" val="1296514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9272" y="194514"/>
            <a:ext cx="12039601" cy="87139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>
                <a:latin typeface="黑体" panose="02010609060101010101" pitchFamily="49" charset="-122"/>
                <a:ea typeface="黑体" panose="02010609060101010101" pitchFamily="49" charset="-122"/>
              </a:rPr>
              <a:t>2024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年首届新高考</a:t>
            </a:r>
            <a:r>
              <a:rPr lang="en-US" altLang="zh-CN" sz="4000"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省</a:t>
            </a:r>
            <a:endParaRPr lang="en-US" altLang="zh-CN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2489" y="1116356"/>
            <a:ext cx="9533166" cy="563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189465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1897" y="1110449"/>
            <a:ext cx="11908205" cy="240065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教育部关于做好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2019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年普通高校招生工作的通知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(2019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13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深化考试内容改革</a:t>
            </a:r>
            <a:r>
              <a:rPr lang="en-US" altLang="zh-CN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2019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年高考命题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要充分体现德智体美劳全面发展要求，以立德树人为鲜明导向，减少单纯死记硬背的知识性考察，推动学生关键能力和核心素养在教学和考试中的落地落实，助力高中育人方式改革。</a:t>
            </a:r>
          </a:p>
        </p:txBody>
      </p:sp>
      <p:sp>
        <p:nvSpPr>
          <p:cNvPr id="6" name="矩形 5"/>
          <p:cNvSpPr/>
          <p:nvPr/>
        </p:nvSpPr>
        <p:spPr>
          <a:xfrm>
            <a:off x="4157008" y="101463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</p:spTree>
    <p:extLst>
      <p:ext uri="{BB962C8B-B14F-4D97-AF65-F5344CB8AC3E}">
        <p14:creationId xmlns:p14="http://schemas.microsoft.com/office/powerpoint/2010/main" val="2540852538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1897" y="1110449"/>
            <a:ext cx="11908205" cy="350865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教育部关于做好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年普通高校招生工作的通知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(2019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12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30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深化考试内容改革</a:t>
            </a:r>
            <a:r>
              <a:rPr lang="en-US" altLang="zh-CN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年高考命题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要以立德树人为鲜明导向，充分体现德智体美劳全面发展要求，加强关键能力考查，优化试题情境设计，增强应用性、创新性，引导中学遵循教育规律，促进素质教育发展，助力学生全面成长。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各地要进一步加强教育考试机构工作队伍和能力建设，认真做好命题、考务和评卷教师的选拔培训工作，为考试内容改革提供重要支撑。</a:t>
            </a:r>
          </a:p>
        </p:txBody>
      </p:sp>
      <p:sp>
        <p:nvSpPr>
          <p:cNvPr id="5" name="矩形 4"/>
          <p:cNvSpPr/>
          <p:nvPr/>
        </p:nvSpPr>
        <p:spPr>
          <a:xfrm>
            <a:off x="4157008" y="101463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</p:spTree>
    <p:extLst>
      <p:ext uri="{BB962C8B-B14F-4D97-AF65-F5344CB8AC3E}">
        <p14:creationId xmlns:p14="http://schemas.microsoft.com/office/powerpoint/2010/main" val="633320573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1897" y="1110449"/>
            <a:ext cx="11908205" cy="350865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教育部关于做好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2021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年普通高校招生工作的通知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(2021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31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深化考试内容改革</a:t>
            </a:r>
            <a:r>
              <a:rPr lang="en-US" altLang="zh-CN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2021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年高考命题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要坚持立德树人，加强对学生德智体美劳全面发展的考查和引导。要优化情境设计，增强试题开放性、灵活性，充分发挥高考命题的育人功能和积极导向作用，引导减少死记硬背和“机械刷题”现象。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各地要加强国家教育考试工作队伍建设，完善教师参与命题和考务工作的激励机制，提升国家教育考试队伍能力和水平。</a:t>
            </a:r>
          </a:p>
        </p:txBody>
      </p:sp>
      <p:sp>
        <p:nvSpPr>
          <p:cNvPr id="5" name="矩形 4"/>
          <p:cNvSpPr/>
          <p:nvPr/>
        </p:nvSpPr>
        <p:spPr>
          <a:xfrm>
            <a:off x="4157008" y="101463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</p:spTree>
    <p:extLst>
      <p:ext uri="{BB962C8B-B14F-4D97-AF65-F5344CB8AC3E}">
        <p14:creationId xmlns:p14="http://schemas.microsoft.com/office/powerpoint/2010/main" val="1008790334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1897" y="1110449"/>
            <a:ext cx="11908205" cy="406265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教育部关于做好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2022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年普通高校招生工作的通知</a:t>
            </a:r>
            <a:r>
              <a:rPr lang="en-US" altLang="zh-CN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(2022</a:t>
            </a:r>
            <a:r>
              <a:rPr lang="zh-CN" altLang="en-US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29</a:t>
            </a:r>
            <a:r>
              <a:rPr lang="zh-CN" altLang="en-US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</a:t>
            </a:r>
            <a:r>
              <a:rPr lang="en-US" altLang="zh-CN" sz="16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深化考试内容改革</a:t>
            </a:r>
            <a:r>
              <a:rPr lang="en-US" altLang="zh-CN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2022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年高考命题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以习近平新时代中国特色社会主义思想为指导，贯彻党的教育方针，落实立德树人根本任务，充分发挥高考命题的育人功能和积极导向作用，构建引导学生德智体美劳全面发展的考试内容体系。依据高校人才选拔要求和国家课程标准，优化试题呈现方式，加强对关键能力和学科素养的考查，引导减少死记硬背和“机械刷题”现象。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各地要加强国家教育考试工作队伍建设，完善工作激励保障机制，提升国家教育考试队伍能力和水平。</a:t>
            </a:r>
          </a:p>
        </p:txBody>
      </p:sp>
      <p:sp>
        <p:nvSpPr>
          <p:cNvPr id="5" name="矩形 4"/>
          <p:cNvSpPr/>
          <p:nvPr/>
        </p:nvSpPr>
        <p:spPr>
          <a:xfrm>
            <a:off x="4157008" y="101463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</p:spTree>
    <p:extLst>
      <p:ext uri="{BB962C8B-B14F-4D97-AF65-F5344CB8AC3E}">
        <p14:creationId xmlns:p14="http://schemas.microsoft.com/office/powerpoint/2010/main" val="3869823104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655FD397-77C4-483E-8459-3C2A25F3E261}"/>
              </a:ext>
            </a:extLst>
          </p:cNvPr>
          <p:cNvSpPr txBox="1"/>
          <p:nvPr/>
        </p:nvSpPr>
        <p:spPr>
          <a:xfrm>
            <a:off x="141897" y="1110449"/>
            <a:ext cx="11908205" cy="406265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教育部关于做好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2023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年普通高校招生工作的通知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(2023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11</a:t>
            </a:r>
            <a:r>
              <a:rPr lang="zh-CN" altLang="en-US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</a:t>
            </a:r>
            <a:r>
              <a:rPr lang="en-US" altLang="zh-CN" sz="1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深化考试内容改革</a:t>
            </a:r>
            <a:r>
              <a:rPr lang="en-US" altLang="zh-CN" sz="24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2023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年高考命题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以习近平新时代中国特色社会主义思想为指导，全面贯彻党的教育方针，落实立德树人根本任务，服务人才培养质量提升和现代化建设人才选拔，引导学生德智体美劳全面发展。高考命题体现基础性、综合性、应用性和创新性，注重考查关键能力、学科素养和思维品质，注重考查学生对所学知识的融会贯通和灵活运用。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持续加强国家教育考试命题和考务工作队伍建设，强化规范管理，完善保障机制，提升工作水平。</a:t>
            </a:r>
          </a:p>
        </p:txBody>
      </p:sp>
      <p:sp>
        <p:nvSpPr>
          <p:cNvPr id="5" name="矩形 4"/>
          <p:cNvSpPr/>
          <p:nvPr/>
        </p:nvSpPr>
        <p:spPr>
          <a:xfrm>
            <a:off x="4157008" y="101463"/>
            <a:ext cx="38779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二、新高考的变革</a:t>
            </a:r>
          </a:p>
        </p:txBody>
      </p:sp>
    </p:spTree>
    <p:extLst>
      <p:ext uri="{BB962C8B-B14F-4D97-AF65-F5344CB8AC3E}">
        <p14:creationId xmlns:p14="http://schemas.microsoft.com/office/powerpoint/2010/main" val="2768646465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5246C20-E7E6-0CBC-E949-0744586EE4FC}"/>
              </a:ext>
            </a:extLst>
          </p:cNvPr>
          <p:cNvSpPr txBox="1"/>
          <p:nvPr/>
        </p:nvSpPr>
        <p:spPr>
          <a:xfrm>
            <a:off x="209993" y="1178128"/>
            <a:ext cx="11847327" cy="255454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与其大量做题，不如抽出时间认真研究往年的试题，往年的试题是精雕细琢的产物，它反映了对考试内容的深思熟虑、对设问和答案的准确拿捏、对学生水平的客观判断。研究这些试题，就如同和试题命制者对话。</a:t>
            </a:r>
          </a:p>
          <a:p>
            <a:pPr algn="r"/>
            <a:r>
              <a:rPr lang="en-US" altLang="zh-CN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原教育部考试中心主任 刘芃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7129104-BEA9-7C76-CF24-48437024722A}"/>
              </a:ext>
            </a:extLst>
          </p:cNvPr>
          <p:cNvSpPr txBox="1"/>
          <p:nvPr/>
        </p:nvSpPr>
        <p:spPr>
          <a:xfrm>
            <a:off x="209992" y="4202544"/>
            <a:ext cx="11847327" cy="206210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研究高考题，才能预测高考题，高考题就是最好的复习资料。认真研究历年高考题不难找出命题轨迹，从而把握试题难度，把高考备考与高考无缝对接。</a:t>
            </a:r>
          </a:p>
          <a:p>
            <a:pPr algn="r"/>
            <a:r>
              <a:rPr lang="en-US" altLang="zh-CN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南京大学 段康宁</a:t>
            </a:r>
          </a:p>
        </p:txBody>
      </p:sp>
    </p:spTree>
    <p:extLst>
      <p:ext uri="{BB962C8B-B14F-4D97-AF65-F5344CB8AC3E}">
        <p14:creationId xmlns:p14="http://schemas.microsoft.com/office/powerpoint/2010/main" val="3397858112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>
          <a:extLst>
            <a:ext uri="{FF2B5EF4-FFF2-40B4-BE49-F238E27FC236}">
              <a16:creationId xmlns:a16="http://schemas.microsoft.com/office/drawing/2014/main" id="{7C0446B0-084E-B507-1DFD-0D40E62E2281}"/>
            </a:ext>
          </a:extLst>
        </p:cNvPr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>
            <a:extLst>
              <a:ext uri="{FF2B5EF4-FFF2-40B4-BE49-F238E27FC236}">
                <a16:creationId xmlns:a16="http://schemas.microsoft.com/office/drawing/2014/main" id="{D84F7E05-674E-270B-D566-046D16383F9F}"/>
              </a:ext>
            </a:extLst>
          </p:cNvPr>
          <p:cNvGraphicFramePr>
            <a:graphicFrameLocks noGrp="1"/>
          </p:cNvGraphicFramePr>
          <p:nvPr/>
        </p:nvGraphicFramePr>
        <p:xfrm>
          <a:off x="67267" y="1625603"/>
          <a:ext cx="12057466" cy="51054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04788">
                  <a:extLst>
                    <a:ext uri="{9D8B030D-6E8A-4147-A177-3AD203B41FA5}">
                      <a16:colId xmlns:a16="http://schemas.microsoft.com/office/drawing/2014/main" val="3133394347"/>
                    </a:ext>
                  </a:extLst>
                </a:gridCol>
                <a:gridCol w="908414">
                  <a:extLst>
                    <a:ext uri="{9D8B030D-6E8A-4147-A177-3AD203B41FA5}">
                      <a16:colId xmlns:a16="http://schemas.microsoft.com/office/drawing/2014/main" val="3140294006"/>
                    </a:ext>
                  </a:extLst>
                </a:gridCol>
                <a:gridCol w="822098">
                  <a:extLst>
                    <a:ext uri="{9D8B030D-6E8A-4147-A177-3AD203B41FA5}">
                      <a16:colId xmlns:a16="http://schemas.microsoft.com/office/drawing/2014/main" val="1310607447"/>
                    </a:ext>
                  </a:extLst>
                </a:gridCol>
                <a:gridCol w="814557">
                  <a:extLst>
                    <a:ext uri="{9D8B030D-6E8A-4147-A177-3AD203B41FA5}">
                      <a16:colId xmlns:a16="http://schemas.microsoft.com/office/drawing/2014/main" val="2553218761"/>
                    </a:ext>
                  </a:extLst>
                </a:gridCol>
                <a:gridCol w="874895">
                  <a:extLst>
                    <a:ext uri="{9D8B030D-6E8A-4147-A177-3AD203B41FA5}">
                      <a16:colId xmlns:a16="http://schemas.microsoft.com/office/drawing/2014/main" val="4022893638"/>
                    </a:ext>
                  </a:extLst>
                </a:gridCol>
                <a:gridCol w="897524">
                  <a:extLst>
                    <a:ext uri="{9D8B030D-6E8A-4147-A177-3AD203B41FA5}">
                      <a16:colId xmlns:a16="http://schemas.microsoft.com/office/drawing/2014/main" val="3538850426"/>
                    </a:ext>
                  </a:extLst>
                </a:gridCol>
                <a:gridCol w="1395307">
                  <a:extLst>
                    <a:ext uri="{9D8B030D-6E8A-4147-A177-3AD203B41FA5}">
                      <a16:colId xmlns:a16="http://schemas.microsoft.com/office/drawing/2014/main" val="3062609274"/>
                    </a:ext>
                  </a:extLst>
                </a:gridCol>
                <a:gridCol w="822100">
                  <a:extLst>
                    <a:ext uri="{9D8B030D-6E8A-4147-A177-3AD203B41FA5}">
                      <a16:colId xmlns:a16="http://schemas.microsoft.com/office/drawing/2014/main" val="2545574275"/>
                    </a:ext>
                  </a:extLst>
                </a:gridCol>
                <a:gridCol w="2209865">
                  <a:extLst>
                    <a:ext uri="{9D8B030D-6E8A-4147-A177-3AD203B41FA5}">
                      <a16:colId xmlns:a16="http://schemas.microsoft.com/office/drawing/2014/main" val="2722721074"/>
                    </a:ext>
                  </a:extLst>
                </a:gridCol>
                <a:gridCol w="799473">
                  <a:extLst>
                    <a:ext uri="{9D8B030D-6E8A-4147-A177-3AD203B41FA5}">
                      <a16:colId xmlns:a16="http://schemas.microsoft.com/office/drawing/2014/main" val="1841827638"/>
                    </a:ext>
                  </a:extLst>
                </a:gridCol>
                <a:gridCol w="761762">
                  <a:extLst>
                    <a:ext uri="{9D8B030D-6E8A-4147-A177-3AD203B41FA5}">
                      <a16:colId xmlns:a16="http://schemas.microsoft.com/office/drawing/2014/main" val="3238102647"/>
                    </a:ext>
                  </a:extLst>
                </a:gridCol>
                <a:gridCol w="746683">
                  <a:extLst>
                    <a:ext uri="{9D8B030D-6E8A-4147-A177-3AD203B41FA5}">
                      <a16:colId xmlns:a16="http://schemas.microsoft.com/office/drawing/2014/main" val="749499519"/>
                    </a:ext>
                  </a:extLst>
                </a:gridCol>
              </a:tblGrid>
              <a:tr h="349800"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省份</a:t>
                      </a: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单选题 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多选题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实验题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解答题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选考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满分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38220704"/>
                  </a:ext>
                </a:extLst>
              </a:tr>
              <a:tr h="34980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759766889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全国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30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/>
                        <a:t>14+18=32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110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246097132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浙江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39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6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7+7=14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9+10+10+12=41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945118118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北京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8+10=18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9+9+10+12=40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360431215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/>
                        <a:t>山东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16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6+8=14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8+8+14+16=46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207835257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/>
                        <a:t>海南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20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8+10=18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10+12+16=38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718426244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rgbClr val="0070C0"/>
                          </a:solidFill>
                        </a:rPr>
                        <a:t>天津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25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2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12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4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14+16+18=48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-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-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047119752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河北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6+9=15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11+16=27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163909310"/>
                  </a:ext>
                </a:extLst>
              </a:tr>
              <a:tr h="349800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湖北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16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7+9=16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9+15+16=40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-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899826854"/>
                  </a:ext>
                </a:extLst>
              </a:tr>
              <a:tr h="37895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/>
                        <a:t>皖吉黑晋滇</a:t>
                      </a:r>
                      <a:endParaRPr lang="en-US" altLang="zh-CN" sz="1200"/>
                    </a:p>
                    <a:p>
                      <a:pPr algn="ctr"/>
                      <a:r>
                        <a:rPr lang="zh-CN" altLang="en-US" sz="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（新教材老高考）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30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6+12=18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/>
                        <a:t>10+14+20=44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110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893316635"/>
                  </a:ext>
                </a:extLst>
              </a:tr>
              <a:tr h="393526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老教材新高考</a:t>
                      </a:r>
                    </a:p>
                    <a:p>
                      <a:r>
                        <a:rPr lang="zh-CN" altLang="en-US" sz="105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新教材新高考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7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2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6+9=15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11+12+16=39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002781019"/>
                  </a:ext>
                </a:extLst>
              </a:tr>
              <a:tr h="624533"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说明</a:t>
                      </a:r>
                    </a:p>
                  </a:txBody>
                  <a:tcPr anchor="ctr" anchorCtr="1"/>
                </a:tc>
                <a:tc gridSpan="11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浙江、北京、山东、海南均为</a:t>
                      </a:r>
                      <a:r>
                        <a:rPr lang="en-US" altLang="zh-CN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90</a:t>
                      </a:r>
                      <a:r>
                        <a:rPr lang="zh-CN" altLang="en-US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分钟</a:t>
                      </a:r>
                      <a:r>
                        <a:rPr lang="en-US" altLang="zh-CN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100</a:t>
                      </a:r>
                      <a:r>
                        <a:rPr lang="zh-CN" altLang="en-US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分，</a:t>
                      </a:r>
                      <a:r>
                        <a:rPr lang="zh-CN" altLang="en-US" sz="1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天津为</a:t>
                      </a:r>
                      <a:r>
                        <a:rPr lang="en-US" altLang="zh-CN" sz="1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60</a:t>
                      </a:r>
                      <a:r>
                        <a:rPr lang="zh-CN" altLang="en-US" sz="1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分钟</a:t>
                      </a:r>
                      <a:r>
                        <a:rPr lang="en-US" altLang="zh-CN" sz="1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100</a:t>
                      </a:r>
                      <a:r>
                        <a:rPr lang="zh-CN" altLang="en-US" sz="1800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分，</a:t>
                      </a:r>
                      <a:r>
                        <a:rPr lang="zh-CN" altLang="en-US" sz="18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河北、辽宁、江苏、福建、湖北、湖南、广东、重庆为</a:t>
                      </a: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75</a:t>
                      </a:r>
                      <a:r>
                        <a:rPr lang="zh-CN" altLang="en-US" sz="18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分钟</a:t>
                      </a: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100</a:t>
                      </a:r>
                      <a:r>
                        <a:rPr lang="zh-CN" altLang="en-US" sz="180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。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698739981"/>
                  </a:ext>
                </a:extLst>
              </a:tr>
            </a:tbl>
          </a:graphicData>
        </a:graphic>
      </p:graphicFrame>
      <p:sp>
        <p:nvSpPr>
          <p:cNvPr id="3" name="矩形 2">
            <a:extLst>
              <a:ext uri="{FF2B5EF4-FFF2-40B4-BE49-F238E27FC236}">
                <a16:creationId xmlns:a16="http://schemas.microsoft.com/office/drawing/2014/main" id="{8365A981-59AF-0B7A-8E0D-27C3C2B1369D}"/>
              </a:ext>
            </a:extLst>
          </p:cNvPr>
          <p:cNvSpPr/>
          <p:nvPr/>
        </p:nvSpPr>
        <p:spPr>
          <a:xfrm>
            <a:off x="4157008" y="1015602"/>
            <a:ext cx="3877985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物理试卷题型与分值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A9D98AA-7CA6-8B5C-B484-D44CC7B9AEB1}"/>
              </a:ext>
            </a:extLst>
          </p:cNvPr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</p:spTree>
    <p:extLst>
      <p:ext uri="{BB962C8B-B14F-4D97-AF65-F5344CB8AC3E}">
        <p14:creationId xmlns:p14="http://schemas.microsoft.com/office/powerpoint/2010/main" val="2533050078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343482" y="1057466"/>
            <a:ext cx="5505033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物理试卷题型与分值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2024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首届</a:t>
            </a:r>
            <a:r>
              <a:rPr lang="en-US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省）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0975903"/>
              </p:ext>
            </p:extLst>
          </p:nvPr>
        </p:nvGraphicFramePr>
        <p:xfrm>
          <a:off x="96561" y="1686384"/>
          <a:ext cx="11998873" cy="498558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68322">
                  <a:extLst>
                    <a:ext uri="{9D8B030D-6E8A-4147-A177-3AD203B41FA5}">
                      <a16:colId xmlns:a16="http://schemas.microsoft.com/office/drawing/2014/main" val="3133394347"/>
                    </a:ext>
                  </a:extLst>
                </a:gridCol>
                <a:gridCol w="1327490">
                  <a:extLst>
                    <a:ext uri="{9D8B030D-6E8A-4147-A177-3AD203B41FA5}">
                      <a16:colId xmlns:a16="http://schemas.microsoft.com/office/drawing/2014/main" val="3140294006"/>
                    </a:ext>
                  </a:extLst>
                </a:gridCol>
                <a:gridCol w="1201353">
                  <a:extLst>
                    <a:ext uri="{9D8B030D-6E8A-4147-A177-3AD203B41FA5}">
                      <a16:colId xmlns:a16="http://schemas.microsoft.com/office/drawing/2014/main" val="1310607447"/>
                    </a:ext>
                  </a:extLst>
                </a:gridCol>
                <a:gridCol w="1190334">
                  <a:extLst>
                    <a:ext uri="{9D8B030D-6E8A-4147-A177-3AD203B41FA5}">
                      <a16:colId xmlns:a16="http://schemas.microsoft.com/office/drawing/2014/main" val="2553218761"/>
                    </a:ext>
                  </a:extLst>
                </a:gridCol>
                <a:gridCol w="1278507">
                  <a:extLst>
                    <a:ext uri="{9D8B030D-6E8A-4147-A177-3AD203B41FA5}">
                      <a16:colId xmlns:a16="http://schemas.microsoft.com/office/drawing/2014/main" val="4022893638"/>
                    </a:ext>
                  </a:extLst>
                </a:gridCol>
                <a:gridCol w="1311575">
                  <a:extLst>
                    <a:ext uri="{9D8B030D-6E8A-4147-A177-3AD203B41FA5}">
                      <a16:colId xmlns:a16="http://schemas.microsoft.com/office/drawing/2014/main" val="3538850426"/>
                    </a:ext>
                  </a:extLst>
                </a:gridCol>
                <a:gridCol w="2038998">
                  <a:extLst>
                    <a:ext uri="{9D8B030D-6E8A-4147-A177-3AD203B41FA5}">
                      <a16:colId xmlns:a16="http://schemas.microsoft.com/office/drawing/2014/main" val="3062609274"/>
                    </a:ext>
                  </a:extLst>
                </a:gridCol>
                <a:gridCol w="1091147">
                  <a:extLst>
                    <a:ext uri="{9D8B030D-6E8A-4147-A177-3AD203B41FA5}">
                      <a16:colId xmlns:a16="http://schemas.microsoft.com/office/drawing/2014/main" val="1872877647"/>
                    </a:ext>
                  </a:extLst>
                </a:gridCol>
                <a:gridCol w="1091147">
                  <a:extLst>
                    <a:ext uri="{9D8B030D-6E8A-4147-A177-3AD203B41FA5}">
                      <a16:colId xmlns:a16="http://schemas.microsoft.com/office/drawing/2014/main" val="749499519"/>
                    </a:ext>
                  </a:extLst>
                </a:gridCol>
              </a:tblGrid>
              <a:tr h="435786"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省份</a:t>
                      </a: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单选题 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多选题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非选择题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满分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38220704"/>
                  </a:ext>
                </a:extLst>
              </a:tr>
              <a:tr h="43578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759766889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rgbClr val="FF0000"/>
                          </a:solidFill>
                        </a:rPr>
                        <a:t>安徽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8</a:t>
                      </a: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-10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32</a:t>
                      </a: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-40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2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5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50-</a:t>
                      </a:r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58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15</a:t>
                      </a:r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-17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246097132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rgbClr val="0070C0"/>
                          </a:solidFill>
                        </a:rPr>
                        <a:t>贵州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7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28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57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945118118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solidFill>
                            <a:srgbClr val="0070C0"/>
                          </a:solidFill>
                        </a:rPr>
                        <a:t>甘肃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7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28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57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0070C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0070C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360431215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广西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207835257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/>
                        <a:t>吉林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15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718426244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江西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15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047119752"/>
                  </a:ext>
                </a:extLst>
              </a:tr>
              <a:tr h="435786"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黑龙江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7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28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3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18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54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15</a:t>
                      </a:r>
                      <a:endParaRPr lang="zh-CN" altLang="en-US"/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100</a:t>
                      </a:r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163909310"/>
                  </a:ext>
                </a:extLst>
              </a:tr>
              <a:tr h="1063511"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说明</a:t>
                      </a:r>
                    </a:p>
                  </a:txBody>
                  <a:tcPr anchor="ctr" anchorCtr="1"/>
                </a:tc>
                <a:tc gridSpan="8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均为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75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分钟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100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分，单选均为每题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4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分，解答题均为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5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题（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2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题实验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+3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题解答），安徽、贵州、甘肃多选每题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5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分，广西、吉林、江西、黑龙江多选每题</a:t>
                      </a:r>
                      <a:r>
                        <a:rPr lang="en-US" altLang="zh-CN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6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分。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698739981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</p:spTree>
    <p:extLst>
      <p:ext uri="{BB962C8B-B14F-4D97-AF65-F5344CB8AC3E}">
        <p14:creationId xmlns:p14="http://schemas.microsoft.com/office/powerpoint/2010/main" val="2540673096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669269" y="1033222"/>
            <a:ext cx="4903907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各科试卷题型与分值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（安徽省）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1109919"/>
              </p:ext>
            </p:extLst>
          </p:nvPr>
        </p:nvGraphicFramePr>
        <p:xfrm>
          <a:off x="128915" y="1647556"/>
          <a:ext cx="11921122" cy="501003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58808">
                  <a:extLst>
                    <a:ext uri="{9D8B030D-6E8A-4147-A177-3AD203B41FA5}">
                      <a16:colId xmlns:a16="http://schemas.microsoft.com/office/drawing/2014/main" val="3133394347"/>
                    </a:ext>
                  </a:extLst>
                </a:gridCol>
                <a:gridCol w="1318888">
                  <a:extLst>
                    <a:ext uri="{9D8B030D-6E8A-4147-A177-3AD203B41FA5}">
                      <a16:colId xmlns:a16="http://schemas.microsoft.com/office/drawing/2014/main" val="3140294006"/>
                    </a:ext>
                  </a:extLst>
                </a:gridCol>
                <a:gridCol w="1193569">
                  <a:extLst>
                    <a:ext uri="{9D8B030D-6E8A-4147-A177-3AD203B41FA5}">
                      <a16:colId xmlns:a16="http://schemas.microsoft.com/office/drawing/2014/main" val="1310607447"/>
                    </a:ext>
                  </a:extLst>
                </a:gridCol>
                <a:gridCol w="1182620">
                  <a:extLst>
                    <a:ext uri="{9D8B030D-6E8A-4147-A177-3AD203B41FA5}">
                      <a16:colId xmlns:a16="http://schemas.microsoft.com/office/drawing/2014/main" val="2553218761"/>
                    </a:ext>
                  </a:extLst>
                </a:gridCol>
                <a:gridCol w="1270221">
                  <a:extLst>
                    <a:ext uri="{9D8B030D-6E8A-4147-A177-3AD203B41FA5}">
                      <a16:colId xmlns:a16="http://schemas.microsoft.com/office/drawing/2014/main" val="4022893638"/>
                    </a:ext>
                  </a:extLst>
                </a:gridCol>
                <a:gridCol w="1303076">
                  <a:extLst>
                    <a:ext uri="{9D8B030D-6E8A-4147-A177-3AD203B41FA5}">
                      <a16:colId xmlns:a16="http://schemas.microsoft.com/office/drawing/2014/main" val="3538850426"/>
                    </a:ext>
                  </a:extLst>
                </a:gridCol>
                <a:gridCol w="2025786">
                  <a:extLst>
                    <a:ext uri="{9D8B030D-6E8A-4147-A177-3AD203B41FA5}">
                      <a16:colId xmlns:a16="http://schemas.microsoft.com/office/drawing/2014/main" val="3062609274"/>
                    </a:ext>
                  </a:extLst>
                </a:gridCol>
                <a:gridCol w="1084077">
                  <a:extLst>
                    <a:ext uri="{9D8B030D-6E8A-4147-A177-3AD203B41FA5}">
                      <a16:colId xmlns:a16="http://schemas.microsoft.com/office/drawing/2014/main" val="1872877647"/>
                    </a:ext>
                  </a:extLst>
                </a:gridCol>
                <a:gridCol w="1084077">
                  <a:extLst>
                    <a:ext uri="{9D8B030D-6E8A-4147-A177-3AD203B41FA5}">
                      <a16:colId xmlns:a16="http://schemas.microsoft.com/office/drawing/2014/main" val="749499519"/>
                    </a:ext>
                  </a:extLst>
                </a:gridCol>
              </a:tblGrid>
              <a:tr h="626254"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安徽</a:t>
                      </a: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单选题 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多选题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r>
                        <a:rPr lang="zh-CN" altLang="en-US"/>
                        <a:t>非选择题</a:t>
                      </a: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 rowSpan="2">
                  <a:txBody>
                    <a:bodyPr vert="horz" wrap="square"/>
                    <a:lstStyle/>
                    <a:p>
                      <a:r>
                        <a:rPr lang="zh-CN" altLang="en-US"/>
                        <a:t>满分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38220704"/>
                  </a:ext>
                </a:extLst>
              </a:tr>
              <a:tr h="626254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题量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/>
                        <a:t>分值</a:t>
                      </a:r>
                    </a:p>
                  </a:txBody>
                  <a:tcPr anchor="ctr" anchorCtr="1"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759766889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rgbClr val="FF0000"/>
                          </a:solidFill>
                        </a:rPr>
                        <a:t>物理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8-10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32-40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2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5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50-58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15-17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246097132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rgbClr val="FF0000"/>
                          </a:solidFill>
                        </a:rPr>
                        <a:t>历史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15-16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45-48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/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3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52-55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18-19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rgbClr val="FF0000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945118118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化学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14-16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42-48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/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52-58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18-20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360431215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生物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14-16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42-48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/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5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52-58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19-21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207835257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思想政治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15-16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42-48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/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4-5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52-55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19-21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718426244"/>
                  </a:ext>
                </a:extLst>
              </a:tr>
              <a:tr h="626254"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chemeClr val="tx1"/>
                          </a:solidFill>
                        </a:rPr>
                        <a:t>地理</a:t>
                      </a: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14-16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42-48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/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 hMerge="1"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3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等线"/>
                          <a:ea typeface="等线" panose="02010600030101010101" pitchFamily="2" charset="-122"/>
                          <a:cs typeface="+mn-cs"/>
                        </a:rPr>
                        <a:t>52-58</a:t>
                      </a: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等线"/>
                        <a:ea typeface="等线" panose="02010600030101010101" pitchFamily="2" charset="-122"/>
                        <a:cs typeface="+mn-cs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17-19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zh-CN" altLang="en-US">
                        <a:solidFill>
                          <a:schemeClr val="tx1"/>
                        </a:solidFill>
                      </a:endParaRP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047119752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</p:spTree>
    <p:extLst>
      <p:ext uri="{BB962C8B-B14F-4D97-AF65-F5344CB8AC3E}">
        <p14:creationId xmlns:p14="http://schemas.microsoft.com/office/powerpoint/2010/main" val="3466969591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1334332"/>
              </p:ext>
            </p:extLst>
          </p:nvPr>
        </p:nvGraphicFramePr>
        <p:xfrm>
          <a:off x="82713" y="1028984"/>
          <a:ext cx="12010227" cy="5661376"/>
        </p:xfrm>
        <a:graphic>
          <a:graphicData uri="http://schemas.openxmlformats.org/drawingml/2006/table">
            <a:tbl>
              <a:tblPr/>
              <a:tblGrid>
                <a:gridCol w="513692">
                  <a:extLst>
                    <a:ext uri="{9D8B030D-6E8A-4147-A177-3AD203B41FA5}">
                      <a16:colId xmlns:a16="http://schemas.microsoft.com/office/drawing/2014/main" val="1093133151"/>
                    </a:ext>
                  </a:extLst>
                </a:gridCol>
                <a:gridCol w="641953">
                  <a:extLst>
                    <a:ext uri="{9D8B030D-6E8A-4147-A177-3AD203B41FA5}">
                      <a16:colId xmlns:a16="http://schemas.microsoft.com/office/drawing/2014/main" val="4262038388"/>
                    </a:ext>
                  </a:extLst>
                </a:gridCol>
                <a:gridCol w="3350008">
                  <a:extLst>
                    <a:ext uri="{9D8B030D-6E8A-4147-A177-3AD203B41FA5}">
                      <a16:colId xmlns:a16="http://schemas.microsoft.com/office/drawing/2014/main" val="1438125107"/>
                    </a:ext>
                  </a:extLst>
                </a:gridCol>
                <a:gridCol w="4210052">
                  <a:extLst>
                    <a:ext uri="{9D8B030D-6E8A-4147-A177-3AD203B41FA5}">
                      <a16:colId xmlns:a16="http://schemas.microsoft.com/office/drawing/2014/main" val="2381282118"/>
                    </a:ext>
                  </a:extLst>
                </a:gridCol>
                <a:gridCol w="3294522">
                  <a:extLst>
                    <a:ext uri="{9D8B030D-6E8A-4147-A177-3AD203B41FA5}">
                      <a16:colId xmlns:a16="http://schemas.microsoft.com/office/drawing/2014/main" val="3755701443"/>
                    </a:ext>
                  </a:extLst>
                </a:gridCol>
              </a:tblGrid>
              <a:tr h="301224">
                <a:tc rowSpan="2"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题号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0" algn="ctr" defTabSz="914400" rtl="0" eaLnBrk="1" latinLnBrk="1" hangingPunct="1"/>
                      <a:r>
                        <a:rPr lang="zh-CN" altLang="en-US" sz="1200" b="1" kern="1200"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题型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2017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Ⅰ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2017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Ⅱ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2017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Ⅲ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080869"/>
                  </a:ext>
                </a:extLst>
              </a:tr>
              <a:tr h="301224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 latinLnBrk="1"/>
                      <a:endParaRPr lang="zh-CN" altLang="en-US" sz="1100">
                        <a:effectLst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300468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14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动能、动量守恒定律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竖直平面内圆周运动、向心力公式、功的定义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万有引力与航天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7037886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15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平抛运动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原子核的衰变以及动量定理的综合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楞次定律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3257679"/>
                  </a:ext>
                </a:extLst>
              </a:tr>
              <a:tr h="361060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16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带电粒子在复合场中运动的受力分析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物体的平衡和动摩擦因数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机械能守恒定律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7395432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17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氘核聚变反应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圆周运动、平抛运动以及功能关系的综合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胡克定理、物体的平衡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4932674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18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电磁阻尼的相关知识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带电粒子在磁场中的运动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磁感应强度的叠加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013231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安培力的矢量合成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开普勒定律、万有引力定律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爱因斯坦光电效应方程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8578218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电荷的电场强度和电场力做功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电磁感应的综合应用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动量定理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334537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21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相互作用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磁场对电流的应用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电场的性质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5722806"/>
                  </a:ext>
                </a:extLst>
              </a:tr>
              <a:tr h="361060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22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实验题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研究匀变速运动的规律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研究直线运动中物体的平均速度、瞬时速度、加速度的关系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平行四边形定则的验证，力的合成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9597681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23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实验题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恒定电流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测量电流表电阻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多用电表的原理和使用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511116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24</a:t>
                      </a:r>
                      <a:endParaRPr lang="zh-CN" altLang="en-US" sz="1200">
                        <a:solidFill>
                          <a:srgbClr val="0070C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解答题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机械能守恒定律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运动学公式与牛顿运动定律的应用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带电粒子在磁场中的运动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292306"/>
                  </a:ext>
                </a:extLst>
              </a:tr>
              <a:tr h="361060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25</a:t>
                      </a:r>
                      <a:endParaRPr lang="zh-CN" altLang="en-US" sz="1200">
                        <a:solidFill>
                          <a:srgbClr val="0070C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解答题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带电粒子在电场中的运动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带电粒子在重力场、复合场中的运动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板块模型，分析物块和板的受力与运动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5303773"/>
                  </a:ext>
                </a:extLst>
              </a:tr>
              <a:tr h="361060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33①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气体分子在不同温度下速率的分布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气体内能、平均动能、热力学第一定律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气体的等温变化、等容变化、等压变化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1282172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33②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理想气体的状态方程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气体实验定律、浮力公式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玻意耳定律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849143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34①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机械波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双缝干涉实验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波的图像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946205"/>
                  </a:ext>
                </a:extLst>
              </a:tr>
              <a:tr h="301224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34②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折射规律，反射定律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折射定律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反射定律、折射定律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3145849"/>
                  </a:ext>
                </a:extLst>
              </a:tr>
            </a:tbl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976706B8-6A64-B320-BFD7-E8AA7474213F}"/>
              </a:ext>
            </a:extLst>
          </p:cNvPr>
          <p:cNvSpPr txBox="1"/>
          <p:nvPr/>
        </p:nvSpPr>
        <p:spPr>
          <a:xfrm>
            <a:off x="2090057" y="2396456"/>
            <a:ext cx="559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BA65F09-4554-BC46-9F53-26ACE3A7607B}"/>
              </a:ext>
            </a:extLst>
          </p:cNvPr>
          <p:cNvSpPr txBox="1"/>
          <p:nvPr/>
        </p:nvSpPr>
        <p:spPr>
          <a:xfrm>
            <a:off x="6867330" y="1729952"/>
            <a:ext cx="559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5CCF1A2E-B6D5-1F0E-7834-CC303383A719}"/>
              </a:ext>
            </a:extLst>
          </p:cNvPr>
          <p:cNvSpPr txBox="1"/>
          <p:nvPr/>
        </p:nvSpPr>
        <p:spPr>
          <a:xfrm>
            <a:off x="10273003" y="2961593"/>
            <a:ext cx="559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7519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2541181" y="101463"/>
            <a:ext cx="710963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三、近年高考全国卷物理试题评析</a:t>
            </a: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6958565"/>
              </p:ext>
            </p:extLst>
          </p:nvPr>
        </p:nvGraphicFramePr>
        <p:xfrm>
          <a:off x="59854" y="1036604"/>
          <a:ext cx="12072292" cy="5661370"/>
        </p:xfrm>
        <a:graphic>
          <a:graphicData uri="http://schemas.openxmlformats.org/drawingml/2006/table">
            <a:tbl>
              <a:tblPr/>
              <a:tblGrid>
                <a:gridCol w="516346">
                  <a:extLst>
                    <a:ext uri="{9D8B030D-6E8A-4147-A177-3AD203B41FA5}">
                      <a16:colId xmlns:a16="http://schemas.microsoft.com/office/drawing/2014/main" val="1093133151"/>
                    </a:ext>
                  </a:extLst>
                </a:gridCol>
                <a:gridCol w="645271">
                  <a:extLst>
                    <a:ext uri="{9D8B030D-6E8A-4147-A177-3AD203B41FA5}">
                      <a16:colId xmlns:a16="http://schemas.microsoft.com/office/drawing/2014/main" val="4262038388"/>
                    </a:ext>
                  </a:extLst>
                </a:gridCol>
                <a:gridCol w="3367320">
                  <a:extLst>
                    <a:ext uri="{9D8B030D-6E8A-4147-A177-3AD203B41FA5}">
                      <a16:colId xmlns:a16="http://schemas.microsoft.com/office/drawing/2014/main" val="1438125107"/>
                    </a:ext>
                  </a:extLst>
                </a:gridCol>
                <a:gridCol w="4231809">
                  <a:extLst>
                    <a:ext uri="{9D8B030D-6E8A-4147-A177-3AD203B41FA5}">
                      <a16:colId xmlns:a16="http://schemas.microsoft.com/office/drawing/2014/main" val="2381282118"/>
                    </a:ext>
                  </a:extLst>
                </a:gridCol>
                <a:gridCol w="3311546">
                  <a:extLst>
                    <a:ext uri="{9D8B030D-6E8A-4147-A177-3AD203B41FA5}">
                      <a16:colId xmlns:a16="http://schemas.microsoft.com/office/drawing/2014/main" val="3755701443"/>
                    </a:ext>
                  </a:extLst>
                </a:gridCol>
              </a:tblGrid>
              <a:tr h="301223">
                <a:tc rowSpan="2"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题号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题型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2018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Ⅰ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2018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Ⅱ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2018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年全国</a:t>
                      </a:r>
                      <a:r>
                        <a:rPr lang="en-US" altLang="zh-CN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Ⅲ</a:t>
                      </a:r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卷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080869"/>
                  </a:ext>
                </a:extLst>
              </a:tr>
              <a:tr h="30122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 latinLnBrk="1"/>
                      <a:endParaRPr lang="zh-CN" altLang="en-US" sz="1100">
                        <a:effectLst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zh-CN" altLang="en-US" sz="1200" b="1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考点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300468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14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动能、动量、匀加速运动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动能定理、摩擦力做功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核反应方程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7037886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15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力的平衡、牛顿第二定律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动量定理、自由落体运动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万有引力定律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3257679"/>
                  </a:ext>
                </a:extLst>
              </a:tr>
              <a:tr h="361062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16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电场的叠加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万有引力在星球自转极限上的应用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交流电有效值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7395432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17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电磁感应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光电效应方程、光电效应的极限频率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平抛运动的规律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4932674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18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单选题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机械能变化及斜抛运动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导体棒切割磁感线产生感应电流的图像问题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直线运动的位移图像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013231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楞次定律和右手螺旋定则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V-t</a:t>
                      </a:r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图像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运动图像、功和功率的概念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8578218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双星运动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直线电流周围的磁场、磁场磁感应强度的叠加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电流的磁场和电磁感应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334537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21</a:t>
                      </a:r>
                      <a:endParaRPr lang="zh-CN" altLang="en-US" sz="1200"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多选题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电势、电势能、动能变化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匀强电场的场强、电场线、电场力做功与电势能变化间的关系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带电粒子在匀强电场中的运动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5722806"/>
                  </a:ext>
                </a:extLst>
              </a:tr>
              <a:tr h="361062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22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实验题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仪器读数、弹簧的劲度系数的测量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电流表和电压表的改装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运用自由落体运动测量反应时间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9597681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23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实验题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替代法测电阻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动摩擦因数的测量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测量电阻的设计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511116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24</a:t>
                      </a:r>
                      <a:endParaRPr lang="zh-CN" altLang="en-US" sz="1200">
                        <a:solidFill>
                          <a:srgbClr val="0070C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解答题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动量守恒定律、竖直上抛运动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匀变速运动、牛顿运动定律与动量守恒定律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带电粒子在电场中的加速和在磁场中的运动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292306"/>
                  </a:ext>
                </a:extLst>
              </a:tr>
              <a:tr h="361062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25</a:t>
                      </a:r>
                      <a:endParaRPr lang="zh-CN" altLang="en-US" sz="1200">
                        <a:solidFill>
                          <a:srgbClr val="0070C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解答题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带电粒子在电场和磁场中的运动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带电粒子在电场中的类平抛运动和在磁场中的匀速圆周运动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solidFill>
                            <a:srgbClr val="0070C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圆周运动和类平抛运动的规律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5303773"/>
                  </a:ext>
                </a:extLst>
              </a:tr>
              <a:tr h="361062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33①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气体的等温变化、等容变化、等压变化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热力学定律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理想气体的</a:t>
                      </a:r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p-V</a:t>
                      </a:r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图和热力学第一定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1282172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33②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理想气体状态方程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理想气体的等容变化过程、等压变化过程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玻意耳定律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849143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34①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折射定律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声音在不同介质中传播速度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波动图像及其应用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946205"/>
                  </a:ext>
                </a:extLst>
              </a:tr>
              <a:tr h="301223">
                <a:tc>
                  <a:txBody>
                    <a:bodyPr vert="horz" wrap="square"/>
                    <a:lstStyle/>
                    <a:p>
                      <a:pPr algn="ctr" latinLnBrk="1"/>
                      <a:r>
                        <a:rPr lang="en-US" altLang="zh-CN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34②</a:t>
                      </a:r>
                      <a:endParaRPr lang="zh-CN" altLang="en-US" sz="1200"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黑体" panose="02010609060101010101" pitchFamily="49" charset="-122"/>
                          <a:ea typeface="黑体" panose="02010609060101010101" pitchFamily="49" charset="-122"/>
                          <a:cs typeface="+mn-cs"/>
                        </a:rPr>
                        <a:t>选考题</a:t>
                      </a:r>
                    </a:p>
                  </a:txBody>
                  <a:tcPr marL="21205" marR="21205" marT="10603" marB="10603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波的图象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光的折射规律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latinLnBrk="1"/>
                      <a:r>
                        <a:rPr lang="zh-CN" altLang="en-US" sz="1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光的折射定律和全反射现象</a:t>
                      </a:r>
                    </a:p>
                  </a:txBody>
                  <a:tcPr marL="21800" marR="21800" marT="10900" marB="10900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3145849"/>
                  </a:ext>
                </a:extLst>
              </a:tr>
            </a:tbl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05C15F87-CEFA-D939-C58D-1B3367B3F4BB}"/>
              </a:ext>
            </a:extLst>
          </p:cNvPr>
          <p:cNvSpPr txBox="1"/>
          <p:nvPr/>
        </p:nvSpPr>
        <p:spPr>
          <a:xfrm>
            <a:off x="7063273" y="2373764"/>
            <a:ext cx="559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2185CDC-4F33-FDD7-A360-DD5A5F75FD7F}"/>
              </a:ext>
            </a:extLst>
          </p:cNvPr>
          <p:cNvSpPr txBox="1"/>
          <p:nvPr/>
        </p:nvSpPr>
        <p:spPr>
          <a:xfrm>
            <a:off x="9650820" y="1403380"/>
            <a:ext cx="5598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√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296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https://d.book118.com/195034020224011121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361ed8e6-5d81-408f-8e89-da5899270a37}"/>
  <p:tag name="TABLE_ENDDRAG_ORIGIN_RECT" val="717*307"/>
  <p:tag name="TABLE_ENDDRAG_RECT" val="2*0*717*30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32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1">
      <vt:lpstr>Arial</vt:lpstr>
      <vt:lpstr>Calibri</vt:lpstr>
      <vt:lpstr>等线 Light</vt:lpstr>
      <vt:lpstr>等线</vt:lpstr>
      <vt:lpstr>宋体</vt:lpstr>
      <vt:lpstr>黑体</vt:lpstr>
      <vt:lpstr>微软雅黑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2024-09-24T19:24:03.978</cp:lastPrinted>
  <dcterms:created xsi:type="dcterms:W3CDTF">2024-09-24T11:24:03Z</dcterms:created>
  <dcterms:modified xsi:type="dcterms:W3CDTF">2024-09-24T11:24:06Z</dcterms:modified>
</cp:coreProperties>
</file>