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4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9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1F3A3-62E1-45FF-856B-8DFEA8E37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BD47B-A471-4E2F-8A90-7A64148E4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8BCB3-8FB1-4982-AF13-6F1C7614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AC0B2-F7B8-4EF4-A107-0E43A7E4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3A86D1-4B31-4719-B401-C3AE20A9B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98874-F882-4AA5-9C15-6E72A8284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07E3D3-A4FF-41F1-A9B4-3F427E40D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0BF74-F632-4CC3-B1CA-DD0D3BA6F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9C120-3713-4925-8E8E-FA9FDEDB7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3DD3E-31BB-45E1-BF29-F322D55BF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2549A-5EEC-4D2A-9A98-24999F4D7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3" y="0"/>
            <a:ext cx="9144008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872966" y="2496185"/>
            <a:ext cx="5762625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4350">
                <a:sym typeface="+mn-ea"/>
              </a:rPr>
              <a:t>单击此处编辑标题</a:t>
            </a:r>
            <a:endParaRPr sz="4350"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872966" y="1983740"/>
            <a:ext cx="5762625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2100">
                <a:sym typeface="+mn-ea"/>
              </a:rPr>
              <a:t>单击此处编辑母版副标题样式</a:t>
            </a:r>
            <a:endParaRPr sz="2100"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872966" y="4164965"/>
            <a:ext cx="5762625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887253" y="3875405"/>
            <a:ext cx="3294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56247" y="1452880"/>
            <a:ext cx="8226742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300" y="588080"/>
            <a:ext cx="82269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9144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172051" y="935990"/>
            <a:ext cx="7971949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517207" y="4238625"/>
            <a:ext cx="3022758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sz="3300" err="1">
                <a:sym typeface="+mn-ea"/>
              </a:rPr>
              <a:t>单击编辑副标题</a:t>
            </a:r>
            <a:endParaRPr sz="3300"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511016" y="5132705"/>
            <a:ext cx="302895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4500">
                <a:sym typeface="+mn-ea"/>
              </a:rPr>
              <a:t>编辑标题</a:t>
            </a:r>
            <a:endParaRPr sz="4500"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9144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002030" y="1631315"/>
            <a:ext cx="4475321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 sz="3600">
                <a:sym typeface="+mn-ea"/>
              </a:rPr>
              <a:t>单击此处编辑标题</a:t>
            </a:r>
            <a:endParaRPr sz="3600"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5018246" y="1631315"/>
            <a:ext cx="2735103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sz="8625" err="1">
                <a:sym typeface="+mn-ea"/>
              </a:rPr>
              <a:t>编号</a:t>
            </a:r>
            <a:endParaRPr sz="8625"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8696" y="1452880"/>
            <a:ext cx="388239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247" y="1452880"/>
            <a:ext cx="388239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456300" y="588080"/>
            <a:ext cx="82269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299" y="2047875"/>
            <a:ext cx="4006691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51683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300" y="588080"/>
            <a:ext cx="82269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456247" y="2047875"/>
            <a:ext cx="4006691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456300" y="151683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588080"/>
            <a:ext cx="82269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300" y="774000"/>
            <a:ext cx="82269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300" y="588080"/>
            <a:ext cx="82269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456300" y="1294765"/>
            <a:ext cx="82269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200">
                <a:sym typeface="+mn-ea"/>
              </a:rPr>
              <a:t>单击此处编辑母版副标题样式</a:t>
            </a:r>
            <a:endParaRPr sz="1200"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9144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72966" y="1778000"/>
            <a:ext cx="5762625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4350">
                <a:sym typeface="+mn-ea"/>
              </a:rPr>
              <a:t>单击此处编辑标题</a:t>
            </a:r>
            <a:endParaRPr sz="4350"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886777" y="4164965"/>
            <a:ext cx="1327785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887253" y="3875405"/>
            <a:ext cx="3294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9144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456299" y="1400961"/>
            <a:ext cx="82268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 sz="1350">
                <a:sym typeface="+mn-ea"/>
              </a:rPr>
              <a:t>单击此处编辑母版文本样式</a:t>
            </a:r>
            <a:endParaRPr lang="zh-CN" altLang="en-US"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 sz="1200">
                <a:sym typeface="+mn-ea"/>
              </a:rPr>
              <a:t>第二级</a:t>
            </a:r>
            <a:endParaRPr lang="zh-CN" altLang="en-US"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 sz="1200">
                <a:sym typeface="+mn-ea"/>
              </a:rPr>
              <a:t>第三级</a:t>
            </a:r>
            <a:endParaRPr lang="zh-CN" altLang="en-US"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 sz="1200">
                <a:sym typeface="+mn-ea"/>
              </a:rPr>
              <a:t>第四级</a:t>
            </a:r>
            <a:endParaRPr lang="zh-CN" altLang="en-US" sz="120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 sz="1200">
                <a:sym typeface="+mn-ea"/>
              </a:rPr>
              <a:t>第五级</a:t>
            </a:r>
            <a:endParaRPr lang="zh-CN" altLang="en-US" sz="1200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456299" y="365126"/>
            <a:ext cx="82268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458" r:id="rId2"/>
    <p:sldLayoutId id="2147502459" r:id="rId3"/>
    <p:sldLayoutId id="2147502460" r:id="rId4"/>
    <p:sldLayoutId id="2147502461" r:id="rId5"/>
    <p:sldLayoutId id="2147502462" r:id="rId6"/>
    <p:sldLayoutId id="2147502463" r:id="rId7"/>
    <p:sldLayoutId id="2147502464" r:id="rId8"/>
    <p:sldLayoutId id="2147502465" r:id="rId9"/>
    <p:sldLayoutId id="2147502466" r:id="rId10"/>
    <p:sldLayoutId id="214750246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40213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72966" y="2729388"/>
            <a:ext cx="5762625" cy="849153"/>
          </a:xfrm>
        </p:spPr>
        <p:txBody>
          <a:bodyPr>
            <a:normAutofit fontScale="90000"/>
          </a:bodyPr>
          <a:lstStyle/>
          <a:p>
            <a:r>
              <a:rPr lang="zh-CN" altLang="en-US" sz="4350"/>
              <a:t>品牌规划与品牌</a:t>
            </a:r>
            <a:endParaRPr lang="zh-CN" altLang="en-US" sz="4350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872966" y="2345055"/>
            <a:ext cx="5762625" cy="384333"/>
          </a:xfrm>
        </p:spPr>
        <p:txBody>
          <a:bodyPr>
            <a:normAutofit fontScale="90476" lnSpcReduction="20000"/>
          </a:bodyPr>
          <a:lstStyle/>
          <a:p>
            <a:r>
              <a:rPr lang="zh-CN" altLang="en-US" sz="2100"/>
              <a:t>添加文档副标题</a:t>
            </a:r>
            <a:endParaRPr lang="zh-CN" altLang="en-US" sz="2100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872966" y="3980973"/>
            <a:ext cx="5762625" cy="320516"/>
          </a:xfrm>
        </p:spPr>
        <p:txBody>
          <a:bodyPr/>
          <a:lstStyle/>
          <a:p>
            <a:r>
              <a:rPr lang="zh-CN" altLang="en-US" sz="1200"/>
              <a:t>汇报人：PPT</a:t>
            </a:r>
            <a:endParaRPr lang="zh-CN" altLang="en-US" sz="1200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517207" y="4036218"/>
            <a:ext cx="3022758" cy="659130"/>
          </a:xfrm>
        </p:spPr>
        <p:txBody>
          <a:bodyPr>
            <a:normAutofit fontScale="87879" lnSpcReduction="20000"/>
          </a:bodyPr>
          <a:lstStyle/>
          <a:p>
            <a:r>
              <a:rPr lang="zh-CN" altLang="en-US" sz="3300"/>
              <a:t>CONTENTS</a:t>
            </a:r>
            <a:endParaRPr lang="zh-CN" altLang="en-US" sz="3300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511016" y="4706779"/>
            <a:ext cx="3028950" cy="659130"/>
          </a:xfrm>
        </p:spPr>
        <p:txBody>
          <a:bodyPr>
            <a:normAutofit fontScale="90000"/>
          </a:bodyPr>
          <a:lstStyle/>
          <a:p>
            <a:r>
              <a:rPr lang="zh-CN" altLang="en-US" sz="5000"/>
              <a:t>目录</a:t>
            </a:r>
            <a:endParaRPr lang="zh-CN" altLang="en-US" sz="5000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054768" y="2240748"/>
            <a:ext cx="4117657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2597176" y="2779298"/>
            <a:ext cx="4015263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3198163" y="3302132"/>
            <a:ext cx="3785711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2470785" y="1785937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013710" y="1806416"/>
            <a:ext cx="5363051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18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2839402" y="2327910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3443287" y="2348388"/>
            <a:ext cx="4933950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effectLst/>
                <a:latin typeface="+mj-ea"/>
                <a:ea typeface="+mj-ea"/>
                <a:cs typeface="MiSans" panose="00000500000000000000" charset="-122"/>
              </a:rPr>
              <a:t>品牌规划概述</a:t>
            </a:r>
            <a:endParaRPr lang="zh-CN" altLang="en-US" sz="18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3276123" y="2837021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3872388" y="2861310"/>
            <a:ext cx="4504372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effectLst/>
                <a:latin typeface="+mj-ea"/>
                <a:ea typeface="+mj-ea"/>
                <a:cs typeface="MiSans" panose="00000500000000000000" charset="-122"/>
              </a:rPr>
              <a:t>品牌定位</a:t>
            </a:r>
            <a:endParaRPr lang="zh-CN" altLang="en-US" sz="18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3324450" y="3862855"/>
            <a:ext cx="411099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3866859" y="4401406"/>
            <a:ext cx="4002881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3707130" y="3381375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4250055" y="3401853"/>
            <a:ext cx="4127182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effectLst/>
                <a:latin typeface="+mj-ea"/>
                <a:ea typeface="+mj-ea"/>
                <a:cs typeface="MiSans" panose="00000500000000000000" charset="-122"/>
              </a:rPr>
              <a:t>品牌形象塑造</a:t>
            </a:r>
            <a:endParaRPr lang="zh-CN" altLang="en-US" sz="18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4109085" y="3950017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4712970" y="3970496"/>
            <a:ext cx="3664743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effectLst/>
                <a:latin typeface="+mj-ea"/>
                <a:ea typeface="+mj-ea"/>
                <a:cs typeface="MiSans" panose="00000500000000000000" charset="-122"/>
              </a:rPr>
              <a:t>品牌传播与推广</a:t>
            </a:r>
            <a:endParaRPr lang="zh-CN" altLang="en-US" sz="18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4545806" y="4459129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5142071" y="4483417"/>
            <a:ext cx="3235166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effectLst/>
                <a:latin typeface="+mj-ea"/>
                <a:ea typeface="+mj-ea"/>
                <a:cs typeface="MiSans" panose="00000500000000000000" charset="-122"/>
              </a:rPr>
              <a:t>品牌管理与维护</a:t>
            </a:r>
            <a:endParaRPr lang="zh-CN" altLang="en-US" sz="18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002030" y="2080736"/>
            <a:ext cx="4475321" cy="2609373"/>
          </a:xfrm>
        </p:spPr>
        <p:txBody>
          <a:bodyPr/>
          <a:lstStyle/>
          <a:p>
            <a:r>
              <a:rPr lang="zh-CN" altLang="en-US" sz="3600"/>
              <a:t>添加章节标题</a:t>
            </a:r>
            <a:endParaRPr lang="zh-CN" altLang="en-US" sz="3600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5018246" y="2080736"/>
            <a:ext cx="2735103" cy="2609373"/>
          </a:xfrm>
        </p:spPr>
        <p:txBody>
          <a:bodyPr/>
          <a:lstStyle/>
          <a:p>
            <a:r>
              <a:rPr lang="zh-CN" altLang="en-US" sz="8625"/>
              <a:t>01</a:t>
            </a:r>
            <a:endParaRPr lang="zh-CN" altLang="en-US" sz="8625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002030" y="2080736"/>
            <a:ext cx="4475321" cy="2609373"/>
          </a:xfrm>
        </p:spPr>
        <p:txBody>
          <a:bodyPr/>
          <a:lstStyle/>
          <a:p>
            <a:r>
              <a:rPr lang="zh-CN" altLang="en-US" sz="3600"/>
              <a:t>品牌规划概述</a:t>
            </a:r>
            <a:endParaRPr lang="zh-CN" altLang="en-US" sz="3600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5018246" y="2080736"/>
            <a:ext cx="2735103" cy="2609373"/>
          </a:xfrm>
        </p:spPr>
        <p:txBody>
          <a:bodyPr/>
          <a:lstStyle/>
          <a:p>
            <a:r>
              <a:rPr lang="zh-CN" altLang="en-US" sz="8625"/>
              <a:t>02</a:t>
            </a:r>
            <a:endParaRPr lang="zh-CN" altLang="en-US" sz="8625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品牌规划的定义</a:t>
            </a:r>
            <a:endParaRPr lang="zh-CN" altLang="en-US"/>
          </a:p>
        </p:txBody>
      </p:sp>
      <p:sp>
        <p:nvSpPr>
          <p:cNvPr id="1048958" name="矩形 31"/>
          <p:cNvSpPr/>
          <p:nvPr>
            <p:custDataLst>
              <p:tags r:id="rId2"/>
            </p:custDataLst>
          </p:nvPr>
        </p:nvSpPr>
        <p:spPr>
          <a:xfrm>
            <a:off x="1998603" y="1946910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品牌规划是企业在市场调研的基础上，对品牌战略、品牌文化、品牌形象等进行的整体规划和设计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"/>
          <p:cNvSpPr/>
          <p:nvPr>
            <p:custDataLst>
              <p:tags r:id="rId3"/>
            </p:custDataLst>
          </p:nvPr>
        </p:nvSpPr>
        <p:spPr>
          <a:xfrm>
            <a:off x="1998603" y="2876675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品牌规划旨在提升品牌价值，增强品牌竞争力，促进企业发展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5"/>
          <p:cNvSpPr/>
          <p:nvPr>
            <p:custDataLst>
              <p:tags r:id="rId4"/>
            </p:custDataLst>
          </p:nvPr>
        </p:nvSpPr>
        <p:spPr>
          <a:xfrm>
            <a:off x="1998603" y="3806440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品牌规划包括品牌定位、品牌传播、品牌管理等环节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7"/>
          <p:cNvSpPr/>
          <p:nvPr>
            <p:custDataLst>
              <p:tags r:id="rId5"/>
            </p:custDataLst>
          </p:nvPr>
        </p:nvSpPr>
        <p:spPr>
          <a:xfrm>
            <a:off x="1998603" y="4736206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品牌规划需要企业高层领导、市场部门和品牌管理团队共同参与制定和实施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品牌规划的重要性</a:t>
            </a:r>
            <a:endParaRPr lang="zh-CN" altLang="en-US"/>
          </a:p>
        </p:txBody>
      </p:sp>
      <p:sp>
        <p:nvSpPr>
          <p:cNvPr id="1049000" name="矩形 15"/>
          <p:cNvSpPr/>
          <p:nvPr>
            <p:custDataLst>
              <p:tags r:id="rId2"/>
            </p:custDataLst>
          </p:nvPr>
        </p:nvSpPr>
        <p:spPr>
          <a:xfrm>
            <a:off x="1807441" y="2007732"/>
            <a:ext cx="5526812" cy="485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品牌规划有助于企业明确市场定位，提高品牌知名度和竞争力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任意多边形 17"/>
          <p:cNvSpPr/>
          <p:nvPr>
            <p:custDataLst>
              <p:tags r:id="rId3"/>
            </p:custDataLst>
          </p:nvPr>
        </p:nvSpPr>
        <p:spPr>
          <a:xfrm flipV="1">
            <a:off x="1748462" y="1946910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任意多边形 18"/>
          <p:cNvSpPr/>
          <p:nvPr>
            <p:custDataLst>
              <p:tags r:id="rId4"/>
            </p:custDataLst>
          </p:nvPr>
        </p:nvSpPr>
        <p:spPr>
          <a:xfrm flipH="1">
            <a:off x="6402879" y="2368977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27"/>
          <p:cNvSpPr/>
          <p:nvPr>
            <p:custDataLst>
              <p:tags r:id="rId5"/>
            </p:custDataLst>
          </p:nvPr>
        </p:nvSpPr>
        <p:spPr>
          <a:xfrm>
            <a:off x="1807441" y="2999314"/>
            <a:ext cx="5526812" cy="485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品牌规划有助于企业统一形象，提升品牌形象和品牌价值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任意多边形 29"/>
          <p:cNvSpPr/>
          <p:nvPr>
            <p:custDataLst>
              <p:tags r:id="rId6"/>
            </p:custDataLst>
          </p:nvPr>
        </p:nvSpPr>
        <p:spPr>
          <a:xfrm flipV="1">
            <a:off x="1748462" y="2938492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 30"/>
          <p:cNvSpPr/>
          <p:nvPr>
            <p:custDataLst>
              <p:tags r:id="rId7"/>
            </p:custDataLst>
          </p:nvPr>
        </p:nvSpPr>
        <p:spPr>
          <a:xfrm flipH="1">
            <a:off x="6402879" y="3360560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5"/>
          <p:cNvSpPr/>
          <p:nvPr>
            <p:custDataLst>
              <p:tags r:id="rId8"/>
            </p:custDataLst>
          </p:nvPr>
        </p:nvSpPr>
        <p:spPr>
          <a:xfrm>
            <a:off x="1807441" y="3990897"/>
            <a:ext cx="5526812" cy="485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品牌规划有助于企业进行品牌扩张，实现品牌可持续发展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任意多边形 7"/>
          <p:cNvSpPr/>
          <p:nvPr>
            <p:custDataLst>
              <p:tags r:id="rId9"/>
            </p:custDataLst>
          </p:nvPr>
        </p:nvSpPr>
        <p:spPr>
          <a:xfrm flipV="1">
            <a:off x="1748462" y="3930075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 8"/>
          <p:cNvSpPr/>
          <p:nvPr>
            <p:custDataLst>
              <p:tags r:id="rId10"/>
            </p:custDataLst>
          </p:nvPr>
        </p:nvSpPr>
        <p:spPr>
          <a:xfrm flipH="1">
            <a:off x="6402879" y="4352143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0"/>
          <p:cNvSpPr/>
          <p:nvPr>
            <p:custDataLst>
              <p:tags r:id="rId11"/>
            </p:custDataLst>
          </p:nvPr>
        </p:nvSpPr>
        <p:spPr>
          <a:xfrm>
            <a:off x="1807441" y="4982479"/>
            <a:ext cx="5526812" cy="485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品牌规划有助于企业建立品牌忠诚度，提高客户满意度和忠诚度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任意多边形 12"/>
          <p:cNvSpPr/>
          <p:nvPr>
            <p:custDataLst>
              <p:tags r:id="rId12"/>
            </p:custDataLst>
          </p:nvPr>
        </p:nvSpPr>
        <p:spPr>
          <a:xfrm flipV="1">
            <a:off x="1748462" y="4921657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任意多边形 13"/>
          <p:cNvSpPr/>
          <p:nvPr>
            <p:custDataLst>
              <p:tags r:id="rId13"/>
            </p:custDataLst>
          </p:nvPr>
        </p:nvSpPr>
        <p:spPr>
          <a:xfrm flipH="1">
            <a:off x="6402879" y="5343724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品牌规划的步骤</a:t>
            </a:r>
            <a:endParaRPr lang="zh-CN" altLang="en-US"/>
          </a:p>
        </p:txBody>
      </p:sp>
      <p:sp>
        <p:nvSpPr>
          <p:cNvPr id="1049058" name="任意多边形 20"/>
          <p:cNvSpPr/>
          <p:nvPr>
            <p:custDataLst>
              <p:tags r:id="rId2"/>
            </p:custDataLst>
          </p:nvPr>
        </p:nvSpPr>
        <p:spPr>
          <a:xfrm rot="2700000">
            <a:off x="708446" y="2044299"/>
            <a:ext cx="909285" cy="91086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456247" y="3275283"/>
            <a:ext cx="1414315" cy="21571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确定品牌定位：根据市场和消费者需求，确定品牌在市场中的位置和形象。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2"/>
          <p:cNvSpPr/>
          <p:nvPr>
            <p:custDataLst>
              <p:tags r:id="rId4"/>
            </p:custDataLst>
          </p:nvPr>
        </p:nvSpPr>
        <p:spPr>
          <a:xfrm>
            <a:off x="549966" y="3007815"/>
            <a:ext cx="1226772" cy="8687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18"/>
          <p:cNvSpPr/>
          <p:nvPr>
            <p:custDataLst>
              <p:tags r:id="rId5"/>
            </p:custDataLst>
          </p:nvPr>
        </p:nvSpPr>
        <p:spPr>
          <a:xfrm rot="5400000">
            <a:off x="2412237" y="2044299"/>
            <a:ext cx="909285" cy="91086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159512" y="3275283"/>
            <a:ext cx="1414315" cy="21571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18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制定品牌战略：根据品牌定位，制定品牌的发展战略，包括品牌形象、品牌传播、品牌文化等方面的规划。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3"/>
          <p:cNvSpPr/>
          <p:nvPr>
            <p:custDataLst>
              <p:tags r:id="rId7"/>
            </p:custDataLst>
          </p:nvPr>
        </p:nvSpPr>
        <p:spPr>
          <a:xfrm>
            <a:off x="2253231" y="3007815"/>
            <a:ext cx="1226772" cy="8687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114976" y="2044299"/>
            <a:ext cx="909285" cy="91086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3862250" y="3275283"/>
            <a:ext cx="1414315" cy="21571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18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设计品牌形象：根据品牌战略，设计品牌的视觉形象，包括标志、字体、色彩等方面的设计。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4"/>
          <p:cNvSpPr/>
          <p:nvPr>
            <p:custDataLst>
              <p:tags r:id="rId10"/>
            </p:custDataLst>
          </p:nvPr>
        </p:nvSpPr>
        <p:spPr>
          <a:xfrm>
            <a:off x="3956496" y="3007815"/>
            <a:ext cx="1226772" cy="8687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5818241" y="2044299"/>
            <a:ext cx="909285" cy="91086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5565515" y="3275283"/>
            <a:ext cx="1414315" cy="21571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制定品牌传播策略：根据品牌战略和目标受众，制定品牌的传播策略，包括广告、公关、内容营销等方面的传播方式。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5"/>
          <p:cNvSpPr/>
          <p:nvPr>
            <p:custDataLst>
              <p:tags r:id="rId13"/>
            </p:custDataLst>
          </p:nvPr>
        </p:nvSpPr>
        <p:spPr>
          <a:xfrm>
            <a:off x="5659234" y="3007815"/>
            <a:ext cx="1226772" cy="8687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7522032" y="2044299"/>
            <a:ext cx="909285" cy="91086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7268780" y="3275283"/>
            <a:ext cx="1414315" cy="21571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18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评估与调整：根据市场反馈和品牌发展情况，定期评估品牌规划的效果，及时进行调整和优化。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5"/>
          <p:cNvSpPr/>
          <p:nvPr>
            <p:custDataLst>
              <p:tags r:id="rId16"/>
            </p:custDataLst>
          </p:nvPr>
        </p:nvSpPr>
        <p:spPr>
          <a:xfrm>
            <a:off x="7362499" y="3007815"/>
            <a:ext cx="1226772" cy="8687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002030" y="2080736"/>
            <a:ext cx="4475321" cy="2609373"/>
          </a:xfrm>
        </p:spPr>
        <p:txBody>
          <a:bodyPr/>
          <a:lstStyle/>
          <a:p>
            <a:r>
              <a:rPr lang="zh-CN" altLang="en-US" sz="3600"/>
              <a:t>品牌定位</a:t>
            </a:r>
            <a:endParaRPr lang="zh-CN" altLang="en-US" sz="3600"/>
          </a:p>
        </p:txBody>
      </p:sp>
      <p:sp>
        <p:nvSpPr>
          <p:cNvPr id="10491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5018246" y="2080736"/>
            <a:ext cx="2735103" cy="2609373"/>
          </a:xfrm>
        </p:spPr>
        <p:txBody>
          <a:bodyPr/>
          <a:lstStyle/>
          <a:p>
            <a:r>
              <a:rPr lang="zh-CN" altLang="en-US" sz="8625"/>
              <a:t>03</a:t>
            </a:r>
            <a:endParaRPr lang="zh-CN" altLang="en-US" sz="8625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品牌定位的概念</a:t>
            </a:r>
            <a:endParaRPr lang="zh-CN" altLang="en-US"/>
          </a:p>
        </p:txBody>
      </p:sp>
      <p:sp>
        <p:nvSpPr>
          <p:cNvPr id="1049186" name="矩形: 圆角 23"/>
          <p:cNvSpPr/>
          <p:nvPr>
            <p:custDataLst>
              <p:tags r:id="rId2"/>
            </p:custDataLst>
          </p:nvPr>
        </p:nvSpPr>
        <p:spPr>
          <a:xfrm>
            <a:off x="456247" y="2065972"/>
            <a:ext cx="3896123" cy="1579380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88" name="矩形: 圆角 27"/>
          <p:cNvSpPr/>
          <p:nvPr>
            <p:custDataLst>
              <p:tags r:id="rId3"/>
            </p:custDataLst>
          </p:nvPr>
        </p:nvSpPr>
        <p:spPr>
          <a:xfrm>
            <a:off x="4787265" y="2065972"/>
            <a:ext cx="3896123" cy="1579380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90" name="矩形: 圆角 6"/>
          <p:cNvSpPr/>
          <p:nvPr>
            <p:custDataLst>
              <p:tags r:id="rId4"/>
            </p:custDataLst>
          </p:nvPr>
        </p:nvSpPr>
        <p:spPr>
          <a:xfrm>
            <a:off x="456247" y="3830478"/>
            <a:ext cx="3896201" cy="157924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92" name="矩形: 圆角 9"/>
          <p:cNvSpPr/>
          <p:nvPr>
            <p:custDataLst>
              <p:tags r:id="rId5"/>
            </p:custDataLst>
          </p:nvPr>
        </p:nvSpPr>
        <p:spPr>
          <a:xfrm>
            <a:off x="596265" y="3999547"/>
            <a:ext cx="1769745" cy="40481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393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5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165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6"/>
            </p:custDataLst>
          </p:nvPr>
        </p:nvSpPr>
        <p:spPr>
          <a:xfrm>
            <a:off x="596265" y="4490085"/>
            <a:ext cx="3753000" cy="920115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品牌定位的要素：品牌定位包括品牌名称、品牌标识、品牌形象、品牌个性等方面，这些要素共同构成了品牌的独特性。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96" name="矩形: 圆角 24"/>
          <p:cNvSpPr/>
          <p:nvPr>
            <p:custDataLst>
              <p:tags r:id="rId7"/>
            </p:custDataLst>
          </p:nvPr>
        </p:nvSpPr>
        <p:spPr>
          <a:xfrm>
            <a:off x="596265" y="2235041"/>
            <a:ext cx="1769665" cy="405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393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50" b="1" spc="300">
                <a:solidFill>
                  <a:schemeClr val="accent1"/>
                </a:solidFill>
                <a:latin typeface="+mj-ea"/>
              </a:rPr>
              <a:t>添加标题</a:t>
            </a:r>
            <a:endParaRPr lang="zh-CN" altLang="en-US" sz="1650" b="1" spc="3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198" name="正文"/>
          <p:cNvSpPr txBox="1"/>
          <p:nvPr>
            <p:custDataLst>
              <p:tags r:id="rId8"/>
            </p:custDataLst>
          </p:nvPr>
        </p:nvSpPr>
        <p:spPr>
          <a:xfrm>
            <a:off x="596265" y="2725102"/>
            <a:ext cx="3753000" cy="920066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6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品牌定位的定义：品牌定位是指企业在市场定位和产品定位的基础上，对特定的品牌在文化取向及个性差异上的商业性决策，它是建立一个与目标市场有关的品牌形象的过程和结果。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0" name="矩形: 圆角 28"/>
          <p:cNvSpPr/>
          <p:nvPr>
            <p:custDataLst>
              <p:tags r:id="rId9"/>
            </p:custDataLst>
          </p:nvPr>
        </p:nvSpPr>
        <p:spPr>
          <a:xfrm>
            <a:off x="4927282" y="2235041"/>
            <a:ext cx="1769665" cy="405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393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5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165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10"/>
            </p:custDataLst>
          </p:nvPr>
        </p:nvSpPr>
        <p:spPr>
          <a:xfrm>
            <a:off x="4927282" y="2725102"/>
            <a:ext cx="3753000" cy="920066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品牌定位的目的：通过品牌定位，企业能够树立独特的品牌形象，使消费者对品牌产生认知和信任，从而在市场上获得竞争优势。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4" name="矩形: 圆角 6"/>
          <p:cNvSpPr/>
          <p:nvPr>
            <p:custDataLst>
              <p:tags r:id="rId11"/>
            </p:custDataLst>
          </p:nvPr>
        </p:nvSpPr>
        <p:spPr>
          <a:xfrm>
            <a:off x="4786789" y="3830478"/>
            <a:ext cx="3896201" cy="157924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06" name="矩形: 圆角 9"/>
          <p:cNvSpPr/>
          <p:nvPr>
            <p:custDataLst>
              <p:tags r:id="rId12"/>
            </p:custDataLst>
          </p:nvPr>
        </p:nvSpPr>
        <p:spPr>
          <a:xfrm>
            <a:off x="4926806" y="3999547"/>
            <a:ext cx="1769745" cy="40481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393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5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165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13"/>
            </p:custDataLst>
          </p:nvPr>
        </p:nvSpPr>
        <p:spPr>
          <a:xfrm>
            <a:off x="4926806" y="4490085"/>
            <a:ext cx="3753000" cy="920115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品牌定位的方法：企业可以通过市场分析、目标消费者分析、竞争对手分析等方法来确定品牌定位，从而制定相应的营销策略。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品牌定位的方法</a:t>
            </a:r>
            <a:endParaRPr lang="zh-CN" altLang="en-US"/>
          </a:p>
        </p:txBody>
      </p:sp>
      <p:sp>
        <p:nvSpPr>
          <p:cNvPr id="1049244" name="矩形 31"/>
          <p:cNvSpPr/>
          <p:nvPr>
            <p:custDataLst>
              <p:tags r:id="rId2"/>
            </p:custDataLst>
          </p:nvPr>
        </p:nvSpPr>
        <p:spPr>
          <a:xfrm>
            <a:off x="1998603" y="1946910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目标消费者定位：确定品牌的目标消费者，了解其需求和偏好。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"/>
          <p:cNvSpPr/>
          <p:nvPr>
            <p:custDataLst>
              <p:tags r:id="rId3"/>
            </p:custDataLst>
          </p:nvPr>
        </p:nvSpPr>
        <p:spPr>
          <a:xfrm>
            <a:off x="1998603" y="2876675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竞争定位：在市场上找到与竞争对手不同的差异化点，突出品牌的独特性。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5"/>
          <p:cNvSpPr/>
          <p:nvPr>
            <p:custDataLst>
              <p:tags r:id="rId4"/>
            </p:custDataLst>
          </p:nvPr>
        </p:nvSpPr>
        <p:spPr>
          <a:xfrm>
            <a:off x="1998603" y="3806440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价值定位：确定品牌所代表的价值，如品质、创新、服务等方面。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7"/>
          <p:cNvSpPr/>
          <p:nvPr>
            <p:custDataLst>
              <p:tags r:id="rId5"/>
            </p:custDataLst>
          </p:nvPr>
        </p:nvSpPr>
        <p:spPr>
          <a:xfrm>
            <a:off x="1998603" y="4736206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品牌形象定位：塑造品牌在消费者心目中的形象，使其具有独特的识别度。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品牌定位的策略</a:t>
            </a:r>
            <a:endParaRPr lang="zh-CN" altLang="en-US"/>
          </a:p>
        </p:txBody>
      </p:sp>
      <p:sp>
        <p:nvSpPr>
          <p:cNvPr id="1049286" name="矩形 15"/>
          <p:cNvSpPr/>
          <p:nvPr>
            <p:custDataLst>
              <p:tags r:id="rId2"/>
            </p:custDataLst>
          </p:nvPr>
        </p:nvSpPr>
        <p:spPr>
          <a:xfrm>
            <a:off x="1807441" y="2007732"/>
            <a:ext cx="5526812" cy="485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目标市场定位：确定品牌的目标市场和消费群体，根据市场需求和消费者需求进行品牌定位。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任意多边形 17"/>
          <p:cNvSpPr/>
          <p:nvPr>
            <p:custDataLst>
              <p:tags r:id="rId3"/>
            </p:custDataLst>
          </p:nvPr>
        </p:nvSpPr>
        <p:spPr>
          <a:xfrm flipV="1">
            <a:off x="1748462" y="1946910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 18"/>
          <p:cNvSpPr/>
          <p:nvPr>
            <p:custDataLst>
              <p:tags r:id="rId4"/>
            </p:custDataLst>
          </p:nvPr>
        </p:nvSpPr>
        <p:spPr>
          <a:xfrm flipH="1">
            <a:off x="6402879" y="2368977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27"/>
          <p:cNvSpPr/>
          <p:nvPr>
            <p:custDataLst>
              <p:tags r:id="rId5"/>
            </p:custDataLst>
          </p:nvPr>
        </p:nvSpPr>
        <p:spPr>
          <a:xfrm>
            <a:off x="1807441" y="2999314"/>
            <a:ext cx="5526812" cy="485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品牌形象定位：塑造独特的品牌形象，通过品牌形象的设计和传播，使品牌在消费者心中形成独特的认知和记忆。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29"/>
          <p:cNvSpPr/>
          <p:nvPr>
            <p:custDataLst>
              <p:tags r:id="rId6"/>
            </p:custDataLst>
          </p:nvPr>
        </p:nvSpPr>
        <p:spPr>
          <a:xfrm flipV="1">
            <a:off x="1748462" y="2938492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30"/>
          <p:cNvSpPr/>
          <p:nvPr>
            <p:custDataLst>
              <p:tags r:id="rId7"/>
            </p:custDataLst>
          </p:nvPr>
        </p:nvSpPr>
        <p:spPr>
          <a:xfrm flipH="1">
            <a:off x="6402879" y="3360560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5"/>
          <p:cNvSpPr/>
          <p:nvPr>
            <p:custDataLst>
              <p:tags r:id="rId8"/>
            </p:custDataLst>
          </p:nvPr>
        </p:nvSpPr>
        <p:spPr>
          <a:xfrm>
            <a:off x="1807441" y="3990897"/>
            <a:ext cx="5526812" cy="485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品牌差异化定位：将品牌与竞争对手区分开来，通过产品、服务、形象等方面的差异化，提高品牌的竞争力和市场占有率。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任意多边形 7"/>
          <p:cNvSpPr/>
          <p:nvPr>
            <p:custDataLst>
              <p:tags r:id="rId9"/>
            </p:custDataLst>
          </p:nvPr>
        </p:nvSpPr>
        <p:spPr>
          <a:xfrm flipV="1">
            <a:off x="1748462" y="3930075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 8"/>
          <p:cNvSpPr/>
          <p:nvPr>
            <p:custDataLst>
              <p:tags r:id="rId10"/>
            </p:custDataLst>
          </p:nvPr>
        </p:nvSpPr>
        <p:spPr>
          <a:xfrm flipH="1">
            <a:off x="6402879" y="4352143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0"/>
          <p:cNvSpPr/>
          <p:nvPr>
            <p:custDataLst>
              <p:tags r:id="rId11"/>
            </p:custDataLst>
          </p:nvPr>
        </p:nvSpPr>
        <p:spPr>
          <a:xfrm>
            <a:off x="1807441" y="4982479"/>
            <a:ext cx="5526812" cy="485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品牌价值定位：确定品牌的核心价值观和优势，强调品牌的品质、信誉、创新等方面的价值，提升消费者对品牌的信任和忠诚度。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任意多边形 12"/>
          <p:cNvSpPr/>
          <p:nvPr>
            <p:custDataLst>
              <p:tags r:id="rId12"/>
            </p:custDataLst>
          </p:nvPr>
        </p:nvSpPr>
        <p:spPr>
          <a:xfrm flipV="1">
            <a:off x="1748462" y="4921657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任意多边形 13"/>
          <p:cNvSpPr/>
          <p:nvPr>
            <p:custDataLst>
              <p:tags r:id="rId13"/>
            </p:custDataLst>
          </p:nvPr>
        </p:nvSpPr>
        <p:spPr>
          <a:xfrm flipH="1">
            <a:off x="6402879" y="5343724"/>
            <a:ext cx="988510" cy="18615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002030" y="2080736"/>
            <a:ext cx="4475321" cy="2609373"/>
          </a:xfrm>
        </p:spPr>
        <p:txBody>
          <a:bodyPr/>
          <a:lstStyle/>
          <a:p>
            <a:r>
              <a:rPr lang="zh-CN" altLang="en-US" sz="3600"/>
              <a:t>品牌形象塑造</a:t>
            </a:r>
            <a:endParaRPr lang="zh-CN" altLang="en-US" sz="3600"/>
          </a:p>
        </p:txBody>
      </p:sp>
      <p:sp>
        <p:nvSpPr>
          <p:cNvPr id="104934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5018246" y="2080736"/>
            <a:ext cx="2735103" cy="2609373"/>
          </a:xfrm>
        </p:spPr>
        <p:txBody>
          <a:bodyPr/>
          <a:lstStyle/>
          <a:p>
            <a:r>
              <a:rPr lang="zh-CN" altLang="en-US" sz="8625"/>
              <a:t>04</a:t>
            </a:r>
            <a:endParaRPr lang="zh-CN" altLang="en-US" sz="8625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品牌形象的构成要素</a:t>
            </a:r>
            <a:endParaRPr lang="zh-CN" altLang="en-US"/>
          </a:p>
        </p:txBody>
      </p:sp>
      <p:sp>
        <p:nvSpPr>
          <p:cNvPr id="1049408" name="矩形 31"/>
          <p:cNvSpPr/>
          <p:nvPr>
            <p:custDataLst>
              <p:tags r:id="rId2"/>
            </p:custDataLst>
          </p:nvPr>
        </p:nvSpPr>
        <p:spPr>
          <a:xfrm>
            <a:off x="1998603" y="1946910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品牌名称：易于记忆和发音，能够反映品牌的核心价值和特点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"/>
          <p:cNvSpPr/>
          <p:nvPr>
            <p:custDataLst>
              <p:tags r:id="rId3"/>
            </p:custDataLst>
          </p:nvPr>
        </p:nvSpPr>
        <p:spPr>
          <a:xfrm>
            <a:off x="1998603" y="2876675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标志设计：简洁明了，具有辨识度和视觉冲击力，能够传达品牌形象和理念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5"/>
          <p:cNvSpPr/>
          <p:nvPr>
            <p:custDataLst>
              <p:tags r:id="rId4"/>
            </p:custDataLst>
          </p:nvPr>
        </p:nvSpPr>
        <p:spPr>
          <a:xfrm>
            <a:off x="1998603" y="3806440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品牌口号：能够表达品牌的核心价值和特点，易于传播和记忆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7"/>
          <p:cNvSpPr/>
          <p:nvPr>
            <p:custDataLst>
              <p:tags r:id="rId5"/>
            </p:custDataLst>
          </p:nvPr>
        </p:nvSpPr>
        <p:spPr>
          <a:xfrm>
            <a:off x="1998603" y="4736206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视觉识别系统：包括色彩、字体、图片等元素，能够统一品牌形象，增强品牌辨识度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品牌形象塑造的方法</a:t>
            </a:r>
            <a:endParaRPr lang="zh-CN" altLang="en-US"/>
          </a:p>
        </p:txBody>
      </p:sp>
      <p:sp>
        <p:nvSpPr>
          <p:cNvPr id="1049450" name="对角圆角矩形 15"/>
          <p:cNvSpPr/>
          <p:nvPr>
            <p:custDataLst>
              <p:tags r:id="rId2"/>
            </p:custDataLst>
          </p:nvPr>
        </p:nvSpPr>
        <p:spPr>
          <a:xfrm>
            <a:off x="1112051" y="3981830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16"/>
          <p:cNvSpPr/>
          <p:nvPr>
            <p:custDataLst>
              <p:tags r:id="rId3"/>
            </p:custDataLst>
          </p:nvPr>
        </p:nvSpPr>
        <p:spPr>
          <a:xfrm>
            <a:off x="1112051" y="3875981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17"/>
          <p:cNvSpPr/>
          <p:nvPr>
            <p:custDataLst>
              <p:tags r:id="rId4"/>
            </p:custDataLst>
          </p:nvPr>
        </p:nvSpPr>
        <p:spPr>
          <a:xfrm>
            <a:off x="1533018" y="3876466"/>
            <a:ext cx="63411" cy="1056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27"/>
          <p:cNvSpPr txBox="1"/>
          <p:nvPr>
            <p:custDataLst>
              <p:tags r:id="rId5"/>
            </p:custDataLst>
          </p:nvPr>
        </p:nvSpPr>
        <p:spPr>
          <a:xfrm>
            <a:off x="1560209" y="3990084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5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塑造品牌个性：通过品牌传达一种独特的个性，使消费者能够感受到品牌的独特魅力。</a:t>
            </a:r>
            <a:endParaRPr lang="en-US" altLang="zh-CN" sz="15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对角圆角矩形 52"/>
          <p:cNvSpPr/>
          <p:nvPr>
            <p:custDataLst>
              <p:tags r:id="rId6"/>
            </p:custDataLst>
          </p:nvPr>
        </p:nvSpPr>
        <p:spPr>
          <a:xfrm>
            <a:off x="1112051" y="2053244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53"/>
          <p:cNvSpPr/>
          <p:nvPr>
            <p:custDataLst>
              <p:tags r:id="rId7"/>
            </p:custDataLst>
          </p:nvPr>
        </p:nvSpPr>
        <p:spPr>
          <a:xfrm>
            <a:off x="1112051" y="1946910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54"/>
          <p:cNvSpPr/>
          <p:nvPr>
            <p:custDataLst>
              <p:tags r:id="rId8"/>
            </p:custDataLst>
          </p:nvPr>
        </p:nvSpPr>
        <p:spPr>
          <a:xfrm>
            <a:off x="1533018" y="1947395"/>
            <a:ext cx="63411" cy="1056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56"/>
          <p:cNvSpPr txBox="1"/>
          <p:nvPr>
            <p:custDataLst>
              <p:tags r:id="rId9"/>
            </p:custDataLst>
          </p:nvPr>
        </p:nvSpPr>
        <p:spPr>
          <a:xfrm>
            <a:off x="1560209" y="2055672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5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确定品牌定位：根据目标受众和品牌特点，明确品牌在市场中的定位，为品牌形象塑造提供方向。</a:t>
            </a:r>
            <a:endParaRPr lang="zh-CN" altLang="en-US" sz="15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5"/>
          <p:cNvSpPr/>
          <p:nvPr>
            <p:custDataLst>
              <p:tags r:id="rId10"/>
            </p:custDataLst>
          </p:nvPr>
        </p:nvSpPr>
        <p:spPr>
          <a:xfrm>
            <a:off x="1112051" y="3017537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6"/>
          <p:cNvSpPr/>
          <p:nvPr>
            <p:custDataLst>
              <p:tags r:id="rId11"/>
            </p:custDataLst>
          </p:nvPr>
        </p:nvSpPr>
        <p:spPr>
          <a:xfrm>
            <a:off x="1112051" y="2911203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7"/>
          <p:cNvSpPr/>
          <p:nvPr>
            <p:custDataLst>
              <p:tags r:id="rId12"/>
            </p:custDataLst>
          </p:nvPr>
        </p:nvSpPr>
        <p:spPr>
          <a:xfrm>
            <a:off x="1533018" y="2912174"/>
            <a:ext cx="63411" cy="1056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3"/>
            </p:custDataLst>
          </p:nvPr>
        </p:nvSpPr>
        <p:spPr>
          <a:xfrm>
            <a:off x="1560209" y="3025791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设计品牌标识：创造独特的品牌标识，使消费者能够轻松识别和记忆品牌。</a:t>
            </a:r>
            <a:endParaRPr lang="zh-CN" altLang="en-US" sz="12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9"/>
          <p:cNvSpPr/>
          <p:nvPr>
            <p:custDataLst>
              <p:tags r:id="rId14"/>
            </p:custDataLst>
          </p:nvPr>
        </p:nvSpPr>
        <p:spPr>
          <a:xfrm>
            <a:off x="1112051" y="4946608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10"/>
          <p:cNvSpPr/>
          <p:nvPr>
            <p:custDataLst>
              <p:tags r:id="rId15"/>
            </p:custDataLst>
          </p:nvPr>
        </p:nvSpPr>
        <p:spPr>
          <a:xfrm>
            <a:off x="1112051" y="4840274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11"/>
          <p:cNvSpPr/>
          <p:nvPr>
            <p:custDataLst>
              <p:tags r:id="rId16"/>
            </p:custDataLst>
          </p:nvPr>
        </p:nvSpPr>
        <p:spPr>
          <a:xfrm>
            <a:off x="1533018" y="4840759"/>
            <a:ext cx="63411" cy="1056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12"/>
          <p:cNvSpPr txBox="1"/>
          <p:nvPr>
            <p:custDataLst>
              <p:tags r:id="rId17"/>
            </p:custDataLst>
          </p:nvPr>
        </p:nvSpPr>
        <p:spPr>
          <a:xfrm>
            <a:off x="1560209" y="4954377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5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统一品牌形象：在品牌传播过程中，保持品牌形象的一致性，确保消费者对品牌的认知和信任。</a:t>
            </a:r>
            <a:endParaRPr lang="en-US" altLang="zh-CN" sz="15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https://d.book118.com/195040213343011110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5,&quot;colorType&quot;:1,&quot;foreColorIndex&quot;:5,&quot;pos&quot;:1,&quot;transparency&quot;:0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品牌规划与品牌</vt:lpstr>
      <vt:lpstr>目录</vt:lpstr>
      <vt:lpstr>添加章节标题</vt:lpstr>
      <vt:lpstr>品牌规划概述</vt:lpstr>
      <vt:lpstr>PowerPoint Presentation</vt:lpstr>
      <vt:lpstr>品牌规划的定义</vt:lpstr>
      <vt:lpstr>品牌规划的重要性</vt:lpstr>
      <vt:lpstr>品牌规划的步骤</vt:lpstr>
      <vt:lpstr>品牌定位</vt:lpstr>
      <vt:lpstr>PowerPoint Presentation</vt:lpstr>
      <vt:lpstr>品牌定位的概念</vt:lpstr>
      <vt:lpstr>品牌定位的方法</vt:lpstr>
      <vt:lpstr>品牌定位的策略</vt:lpstr>
      <vt:lpstr>品牌形象塑造</vt:lpstr>
      <vt:lpstr>PowerPoint Presentation</vt:lpstr>
      <vt:lpstr>品牌形象的构成要素</vt:lpstr>
      <vt:lpstr>品牌形象塑造的方法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2024-09-16T12:43:36.417</cp:lastPrinted>
  <dcterms:created xsi:type="dcterms:W3CDTF">2024-09-16T04:43:36Z</dcterms:created>
  <dcterms:modified xsi:type="dcterms:W3CDTF">2024-09-16T04:43:38Z</dcterms:modified>
</cp:coreProperties>
</file>