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FKDNTC+MS-UIGothic"/>
      <p:regular r:id="rId15"/>
    </p:embeddedFont>
    <p:embeddedFont>
      <p:font typeface="HOUPEL+IMRWJS+ArialMT"/>
      <p:regular r:id="rId16"/>
    </p:embeddedFont>
    <p:embeddedFont>
      <p:font typeface="IBLSDG+HIKFVJ+MicrosoftYaHei-Bold"/>
      <p:regular r:id="rId17"/>
    </p:embeddedFont>
    <p:embeddedFont>
      <p:font typeface="OIISIL+VKVAWT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D4A48A-8687-42DE-B4E0-78FA0FF3D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0BB680-CD3D-48A4-A083-A1984DFB9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673E2B-30EE-462A-AA91-60586E52B0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94EE7F-CC3E-41B8-8039-050EE108B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1F84FA-AF70-43A7-B8B6-E97BB7E55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CD5F33-CD76-470D-8FCF-C8C181F73A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73DEA9-C694-4DA6-9191-B1AC599096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83D392-7851-446A-A674-F2F42EBA60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DC4F06-1A53-4133-994A-84B7EDA46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BF9ABD-99B1-4B19-B99B-485EBC5F1F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6AF545-4680-4C55-A484-CBFD44725B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504210034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38425" y="2017914"/>
            <a:ext cx="7952422" cy="3080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CB3600"/>
                </a:solidFill>
                <a:latin typeface="FKDNTC+MS-UIGothic"/>
                <a:cs typeface="FKDNTC+MS-UIGothic"/>
              </a:rPr>
              <a:t>一例乳腺癌病人抗癌路上</a:t>
            </a:r>
          </a:p>
          <a:p>
            <a:pPr marL="0" marR="0">
              <a:lnSpc>
                <a:spcPts val="4950"/>
              </a:lnSpc>
              <a:spcBef>
                <a:spcPts val="990"/>
              </a:spcBef>
              <a:spcAft>
                <a:spcPct val="0"/>
              </a:spcAft>
            </a:pPr>
            <a:r>
              <a:rPr sz="4950">
                <a:solidFill>
                  <a:srgbClr val="CB3600"/>
                </a:solidFill>
                <a:latin typeface="FKDNTC+MS-UIGothic"/>
                <a:cs typeface="FKDNTC+MS-UIGothic"/>
              </a:rPr>
              <a:t>正确面</a:t>
            </a:r>
            <a:r>
              <a:rPr sz="4950">
                <a:solidFill>
                  <a:srgbClr val="CB3600"/>
                </a:solidFill>
                <a:latin typeface="SimSun"/>
                <a:cs typeface="SimSun"/>
              </a:rPr>
              <a:t>对</a:t>
            </a:r>
            <a:r>
              <a:rPr sz="4950">
                <a:solidFill>
                  <a:srgbClr val="CB3600"/>
                </a:solidFill>
                <a:latin typeface="FKDNTC+MS-UIGothic"/>
                <a:cs typeface="FKDNTC+MS-UIGothic"/>
              </a:rPr>
              <a:t>疾病治</a:t>
            </a:r>
            <a:r>
              <a:rPr sz="4950">
                <a:solidFill>
                  <a:srgbClr val="CB3600"/>
                </a:solidFill>
                <a:latin typeface="SimSun"/>
                <a:cs typeface="SimSun"/>
              </a:rPr>
              <a:t>疗</a:t>
            </a:r>
            <a:r>
              <a:rPr sz="4950">
                <a:solidFill>
                  <a:srgbClr val="CB3600"/>
                </a:solidFill>
                <a:latin typeface="FKDNTC+MS-UIGothic"/>
                <a:cs typeface="FKDNTC+MS-UIGothic"/>
              </a:rPr>
              <a:t>的</a:t>
            </a:r>
            <a:r>
              <a:rPr sz="4950">
                <a:solidFill>
                  <a:srgbClr val="CB3600"/>
                </a:solidFill>
                <a:latin typeface="SimSun"/>
                <a:cs typeface="SimSun"/>
              </a:rPr>
              <a:t>护</a:t>
            </a:r>
            <a:r>
              <a:rPr sz="4950">
                <a:solidFill>
                  <a:srgbClr val="CB3600"/>
                </a:solidFill>
                <a:latin typeface="FKDNTC+MS-UIGothic"/>
                <a:cs typeface="FKDNTC+MS-UIGothic"/>
              </a:rPr>
              <a:t>理</a:t>
            </a:r>
          </a:p>
          <a:p>
            <a:pPr marL="2828925" marR="0">
              <a:lnSpc>
                <a:spcPts val="4950"/>
              </a:lnSpc>
              <a:spcBef>
                <a:spcPts val="939"/>
              </a:spcBef>
              <a:spcAft>
                <a:spcPct val="0"/>
              </a:spcAft>
            </a:pPr>
            <a:r>
              <a:rPr sz="4950">
                <a:solidFill>
                  <a:srgbClr val="CB3600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CB3600"/>
                </a:solidFill>
                <a:latin typeface="FKDNTC+MS-UIGothic"/>
                <a:cs typeface="FKDNTC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99514" y="950412"/>
            <a:ext cx="25336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CB3600"/>
                </a:solidFill>
                <a:latin typeface="FKDNTC+MS-UIGothic"/>
                <a:cs typeface="FKDNTC+MS-UIGothic"/>
              </a:rPr>
              <a:t>目</a:t>
            </a:r>
            <a:r>
              <a:rPr sz="5700">
                <a:solidFill>
                  <a:srgbClr val="CB3600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92979" y="2426525"/>
            <a:ext cx="3404501" cy="783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HOUPEL+IMRWJS+ArialMT"/>
                <a:cs typeface="HOUPEL+IMRWJS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FKDNTC+MS-UIGothic"/>
                <a:cs typeface="FKDNTC+MS-UIGothic"/>
              </a:rPr>
              <a:t>乳腺癌患者心理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8C1610"/>
                </a:solidFill>
                <a:latin typeface="FKDNTC+MS-UIGothic"/>
                <a:cs typeface="FKDNTC+MS-UIGothic"/>
              </a:rPr>
              <a:t>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92979" y="3022790"/>
            <a:ext cx="4439861" cy="1379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HOUPEL+IMRWJS+ArialMT"/>
                <a:cs typeface="HOUPEL+IMRWJS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FKDNTC+MS-UIGothic"/>
                <a:cs typeface="FKDNTC+MS-UIGothic"/>
              </a:rPr>
              <a:t>乳腺癌患者康复与生活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8C1610"/>
                </a:solidFill>
                <a:latin typeface="FKDNTC+MS-UIGothic"/>
                <a:cs typeface="FKDNTC+MS-UIGothic"/>
              </a:rPr>
              <a:t>理</a:t>
            </a:r>
          </a:p>
          <a:p>
            <a:pPr marL="0" marR="0">
              <a:lnSpc>
                <a:spcPts val="2552"/>
              </a:lnSpc>
              <a:spcBef>
                <a:spcPts val="2092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HOUPEL+IMRWJS+ArialMT"/>
                <a:cs typeface="HOUPEL+IMRWJS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FKDNTC+MS-UIGothic"/>
                <a:cs typeface="FKDNTC+MS-UIGothic"/>
              </a:rPr>
              <a:t>乳腺癌患者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营</a:t>
            </a:r>
            <a:r>
              <a:rPr sz="2400">
                <a:solidFill>
                  <a:srgbClr val="8C1610"/>
                </a:solidFill>
                <a:latin typeface="FKDNTC+MS-UIGothic"/>
                <a:cs typeface="FKDNTC+MS-UIGothic"/>
              </a:rPr>
              <a:t>养与健康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饮</a:t>
            </a:r>
            <a:r>
              <a:rPr sz="2400">
                <a:solidFill>
                  <a:srgbClr val="8C1610"/>
                </a:solidFill>
                <a:latin typeface="FKDNTC+MS-UIGothic"/>
                <a:cs typeface="FKDNTC+MS-UIGothic"/>
              </a:rPr>
              <a:t>食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893661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B3600"/>
                </a:solidFill>
                <a:latin typeface="IBLSDG+HIKFVJ+MicrosoftYaHei-Bold"/>
                <a:cs typeface="IBLSDG+HIKFVJ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6689" y="3374366"/>
            <a:ext cx="3714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982900"/>
                </a:solidFill>
                <a:latin typeface="FKDNTC+MS-UIGothic"/>
                <a:cs typeface="FKDNTC+MS-UIGothic"/>
              </a:rPr>
              <a:t>乳腺癌概述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乳腺癌的定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与特征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43744" y="2004055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乳腺癌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82504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指乳腺上皮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胞在多种致癌因子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的作用下，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生增殖失控的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象，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通常表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现为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无痛性乳腺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肿块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特征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825040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乳腺癌是女性最常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恶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肿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瘤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之一，通常在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绝经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妇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女中高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但也有一定比例的男性患者。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乳腺癌的病因与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风险</a:t>
            </a: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因素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病因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乳腺癌的确切病因尚不完全清楚，但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遗传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因素、内分泌因素、生活方式和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境因素等都与乳腺癌的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生有关。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550" spc="25">
                <a:solidFill>
                  <a:srgbClr val="FFFFFF"/>
                </a:solidFill>
                <a:latin typeface="FKDNTC+MS-UIGothic"/>
                <a:cs typeface="FKDNTC+MS-UIGothic"/>
              </a:rPr>
              <a:t>因素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KDNTC+MS-UIGothic"/>
                <a:cs typeface="FKDNTC+MS-UIGothic"/>
              </a:rPr>
              <a:t>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龄</a:t>
            </a:r>
            <a:r>
              <a:rPr sz="1350">
                <a:solidFill>
                  <a:srgbClr val="FFFFFF"/>
                </a:solidFill>
                <a:latin typeface="FKDNTC+MS-UIGothic"/>
                <a:cs typeface="FKDNTC+MS-UIGothic"/>
              </a:rPr>
              <a:t>、家族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遗传</a:t>
            </a:r>
            <a:r>
              <a:rPr sz="1350">
                <a:solidFill>
                  <a:srgbClr val="FFFFFF"/>
                </a:solidFill>
                <a:latin typeface="FKDNTC+MS-UIGothic"/>
                <a:cs typeface="FKDNTC+MS-UIGothic"/>
              </a:rPr>
              <a:t>、未生育或晚育、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长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KDNTC+MS-UIGothic"/>
                <a:cs typeface="FKDNTC+MS-UIGothic"/>
              </a:rPr>
              <a:t>期服用激素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FFFFFF"/>
                </a:solidFill>
                <a:latin typeface="FKDNTC+MS-UIGothic"/>
                <a:cs typeface="FKDNTC+MS-UIGothic"/>
              </a:rPr>
              <a:t>物、放射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FFFFFF"/>
                </a:solidFill>
                <a:latin typeface="FKDNTC+MS-UIGothic"/>
                <a:cs typeface="FKDNTC+MS-UIGothic"/>
              </a:rPr>
              <a:t>暴露等都是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KDNTC+MS-UIGothic"/>
                <a:cs typeface="FKDNTC+MS-UIGothic"/>
              </a:rPr>
              <a:t>乳腺癌的高危因素。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乳腺癌的早期症状与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诊</a:t>
            </a: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EB554D"/>
                </a:solidFill>
                <a:latin typeface="FKDNTC+MS-UIGothic"/>
                <a:cs typeface="FKDNTC+MS-UIGothic"/>
              </a:rPr>
              <a:t>早期症状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492764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无痛性乳腺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肿块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、乳腺皮肤改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、乳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溢液、腋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窝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淋巴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结肿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2654788"/>
            <a:ext cx="7139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大等。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208938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EB554D"/>
                </a:solidFill>
                <a:latin typeface="SimSun"/>
                <a:cs typeface="SimSun"/>
              </a:rPr>
              <a:t>诊</a:t>
            </a:r>
            <a:r>
              <a:rPr sz="2000">
                <a:solidFill>
                  <a:srgbClr val="EB554D"/>
                </a:solidFill>
                <a:latin typeface="FKDNTC+MS-UIGothic"/>
                <a:cs typeface="FKDNTC+MS-UIGothic"/>
              </a:rPr>
              <a:t>断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85559" y="4766163"/>
            <a:ext cx="5032585" cy="8108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乳腺</a:t>
            </a:r>
            <a:r>
              <a:rPr sz="1350">
                <a:solidFill>
                  <a:srgbClr val="000000"/>
                </a:solidFill>
                <a:latin typeface="OIISIL+VKVAWT+MicrosoftYaHei"/>
                <a:cs typeface="OIISIL+VKVAWT+MicrosoftYaHei"/>
              </a:rPr>
              <a:t>B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超、乳腺</a:t>
            </a:r>
            <a:r>
              <a:rPr sz="1350">
                <a:solidFill>
                  <a:srgbClr val="000000"/>
                </a:solidFill>
                <a:latin typeface="OIISIL+VKVAWT+MicrosoftYaHei"/>
                <a:cs typeface="OIISIL+VKVAWT+MicrosoftYaHei"/>
              </a:rPr>
              <a:t>X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线摄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影、</a:t>
            </a:r>
            <a:r>
              <a:rPr sz="1350">
                <a:solidFill>
                  <a:srgbClr val="000000"/>
                </a:solidFill>
                <a:latin typeface="OIISIL+VKVAWT+MicrosoftYaHei"/>
                <a:cs typeface="OIISIL+VKVAWT+MicrosoftYaHei"/>
              </a:rPr>
              <a:t>MRI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等影像学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和病理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</a:p>
          <a:p>
            <a:pPr marL="0" marR="0">
              <a:lnSpc>
                <a:spcPts val="1350"/>
              </a:lnSpc>
              <a:spcBef>
                <a:spcPts val="160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检查进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行确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1350">
                <a:solidFill>
                  <a:srgbClr val="000000"/>
                </a:solidFill>
                <a:latin typeface="FKDNTC+MS-UIGothic"/>
                <a:cs typeface="FKDNTC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893661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B3600"/>
                </a:solidFill>
                <a:latin typeface="IBLSDG+HIKFVJ+MicrosoftYaHei-Bold"/>
                <a:cs typeface="IBLSDG+HIKFVJ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6689" y="3374366"/>
            <a:ext cx="3714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982900"/>
                </a:solidFill>
                <a:latin typeface="FKDNTC+MS-UIGothic"/>
                <a:cs typeface="FKDNTC+MS-UIGothic"/>
              </a:rPr>
              <a:t>乳腺癌治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 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乳腺癌治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疗</a:t>
            </a: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方式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03979" y="170878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35735"/>
                </a:solidFill>
                <a:latin typeface="FKDNTC+MS-UIGothic"/>
                <a:cs typeface="FKDNTC+MS-UIGothic"/>
              </a:rPr>
              <a:t>化</a:t>
            </a:r>
            <a:r>
              <a:rPr sz="1550">
                <a:solidFill>
                  <a:srgbClr val="F35735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78925" y="170878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7185"/>
                </a:solidFill>
                <a:latin typeface="FKDNTC+MS-UIGothic"/>
                <a:cs typeface="FKDNTC+MS-UIGothic"/>
              </a:rPr>
              <a:t>内分泌治</a:t>
            </a:r>
            <a:r>
              <a:rPr sz="1550">
                <a:solidFill>
                  <a:srgbClr val="FF7185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903979" y="2163298"/>
            <a:ext cx="2694109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化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通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过药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物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杀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死癌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胞，通常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在手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前后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行，以减少癌症复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的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233534" y="2163298"/>
            <a:ext cx="2760345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于激素依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赖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性乳腺癌，内分泌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通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过调节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激素水平来阻止癌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胞生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60525" y="3680976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IBLSDG+HIKFVJ+MicrosoftYaHei-Bold"/>
                <a:cs typeface="IBLSDG+HIKFVJ+MicrosoftYaHei-Bold"/>
              </a:rPr>
              <a:t>01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45304" y="3680340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IBLSDG+HIKFVJ+MicrosoftYaHei-Bold"/>
                <a:cs typeface="IBLSDG+HIKFVJ+MicrosoftYaHei-Bold"/>
              </a:rPr>
              <a:t>02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30084" y="3680340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IBLSDG+HIKFVJ+MicrosoftYaHei-Bold"/>
                <a:cs typeface="IBLSDG+HIKFVJ+MicrosoftYaHei-Bold"/>
              </a:rPr>
              <a:t>03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14865" y="3679706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IBLSDG+HIKFVJ+MicrosoftYaHei-Bold"/>
                <a:cs typeface="IBLSDG+HIKFVJ+MicrosoftYaHei-Bold"/>
              </a:rPr>
              <a:t>04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93164" y="429704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手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术</a:t>
            </a: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切除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494145" y="429704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B3600"/>
                </a:solidFill>
                <a:latin typeface="FKDNTC+MS-UIGothic"/>
                <a:cs typeface="FKDNTC+MS-UIGothic"/>
              </a:rPr>
              <a:t>放</a:t>
            </a:r>
            <a:r>
              <a:rPr sz="1550">
                <a:solidFill>
                  <a:srgbClr val="CB3600"/>
                </a:solidFill>
                <a:latin typeface="SimSun"/>
                <a:cs typeface="SimSun"/>
              </a:rPr>
              <a:t>疗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88085" y="4722348"/>
            <a:ext cx="2694109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于早期乳腺癌，手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切除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肿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瘤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是常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的治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方式，包括乳腺切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除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和乳房重建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525894" y="4722348"/>
            <a:ext cx="2694109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放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使用高能射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摧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毁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胞，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通常在手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后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行，以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缩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小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肿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瘤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并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杀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死可能残留的癌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胞。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化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疗</a:t>
            </a: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期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间</a:t>
            </a: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的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护</a:t>
            </a: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18004" y="1118866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缓</a:t>
            </a: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解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恶</a:t>
            </a: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心和呕吐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87205" y="1118866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预</a:t>
            </a: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防感染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0594" y="1619103"/>
            <a:ext cx="3877113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化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，病人可能会感到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恶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心和呕吐，可</a:t>
            </a:r>
          </a:p>
          <a:p>
            <a:pPr marL="1028699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以通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过药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物和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整来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缓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解。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097519" y="1619103"/>
            <a:ext cx="3679946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定期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血常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指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，确保病人的造血系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097519" y="1906758"/>
            <a:ext cx="10568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正常工作。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917700" y="4157976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监测</a:t>
            </a: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血象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变</a:t>
            </a:r>
            <a:r>
              <a:rPr sz="1550">
                <a:solidFill>
                  <a:srgbClr val="EB554D"/>
                </a:solidFill>
                <a:latin typeface="FKDNTC+MS-UIGothic"/>
                <a:cs typeface="FKDNTC+MS-UIGothic"/>
              </a:rPr>
              <a:t>化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387205" y="4157976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心理支持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79144" y="4665198"/>
            <a:ext cx="4074281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化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可能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致白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胞减少，增加感染的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，</a:t>
            </a:r>
          </a:p>
          <a:p>
            <a:pPr marL="171450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因此需要采取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防措施。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097519" y="4665198"/>
            <a:ext cx="361371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化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，病人可能会感到焦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虑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和恐惧，提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097519" y="4952853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供心理支持和鼓励非常重要。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放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疗</a:t>
            </a: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期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间</a:t>
            </a: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的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护</a:t>
            </a:r>
            <a:r>
              <a:rPr sz="3000">
                <a:solidFill>
                  <a:srgbClr val="EB554D"/>
                </a:solidFill>
                <a:latin typeface="FKDNTC+MS-UIGothic"/>
                <a:cs typeface="FKDNTC+MS-UIGothic"/>
              </a:rPr>
              <a:t>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3330" y="1829028"/>
            <a:ext cx="1496694" cy="542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EB554D"/>
                </a:solidFill>
                <a:latin typeface="IBLSDG+HIKFVJ+MicrosoftYaHei-Bold"/>
                <a:cs typeface="IBLSDG+HIKFVJ+MicrosoftYaHei-Bold"/>
              </a:rPr>
              <a:t>1</a:t>
            </a:r>
            <a:r>
              <a:rPr sz="1800" spc="1551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皮肤保</a:t>
            </a:r>
            <a:r>
              <a:rPr sz="1550">
                <a:solidFill>
                  <a:srgbClr val="EB554D"/>
                </a:solidFill>
                <a:latin typeface="SimSun"/>
                <a:cs typeface="SimSun"/>
              </a:rPr>
              <a:t>护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79869" y="1829028"/>
            <a:ext cx="1737626" cy="5414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EB554D"/>
                </a:solidFill>
                <a:latin typeface="IBLSDG+HIKFVJ+MicrosoftYaHei-Bold"/>
                <a:cs typeface="IBLSDG+HIKFVJ+MicrosoftYaHei-Bold"/>
              </a:rPr>
              <a:t>2</a:t>
            </a:r>
            <a:r>
              <a:rPr sz="1800" spc="1885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监测</a:t>
            </a: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副作用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37664" y="2214098"/>
            <a:ext cx="4599547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放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，病人需要保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照射区域的皮肤，避免刺激和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损伤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17384" y="2214098"/>
            <a:ext cx="459954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放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，病人需要保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照射区域的皮肤，避免刺激和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017384" y="2501753"/>
            <a:ext cx="7139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损伤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43330" y="4379823"/>
            <a:ext cx="1496694" cy="542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EB554D"/>
                </a:solidFill>
                <a:latin typeface="IBLSDG+HIKFVJ+MicrosoftYaHei-Bold"/>
                <a:cs typeface="IBLSDG+HIKFVJ+MicrosoftYaHei-Bold"/>
              </a:rPr>
              <a:t>3</a:t>
            </a:r>
            <a:r>
              <a:rPr sz="1800" spc="1551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定期复</a:t>
            </a:r>
            <a:r>
              <a:rPr sz="1550">
                <a:solidFill>
                  <a:srgbClr val="EB554D"/>
                </a:solidFill>
                <a:latin typeface="SimSun"/>
                <a:cs typeface="SimSun"/>
              </a:rPr>
              <a:t>查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79869" y="4379823"/>
            <a:ext cx="1737626" cy="5414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EB554D"/>
                </a:solidFill>
                <a:latin typeface="IBLSDG+HIKFVJ+MicrosoftYaHei-Bold"/>
                <a:cs typeface="IBLSDG+HIKFVJ+MicrosoftYaHei-Bold"/>
              </a:rPr>
              <a:t>4</a:t>
            </a:r>
            <a:r>
              <a:rPr sz="1800" spc="1885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营</a:t>
            </a:r>
            <a:r>
              <a:rPr sz="1550" spc="25">
                <a:solidFill>
                  <a:srgbClr val="EB554D"/>
                </a:solidFill>
                <a:latin typeface="FKDNTC+MS-UIGothic"/>
                <a:cs typeface="FKDNTC+MS-UIGothic"/>
              </a:rPr>
              <a:t>养与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锻炼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637664" y="4792833"/>
            <a:ext cx="4599547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放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，病人需要保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照射区域的皮肤，避免刺激和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损伤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122794" y="4792833"/>
            <a:ext cx="4599547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放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，病人需要保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照射区域的皮肤，避免刺激和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损伤</a:t>
            </a:r>
            <a:r>
              <a:rPr sz="1350">
                <a:solidFill>
                  <a:srgbClr val="020000"/>
                </a:solidFill>
                <a:latin typeface="FKDNTC+MS-UIGothic"/>
                <a:cs typeface="FKDNTC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https://d.book118.com/195042100341011111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FKDNTC+MS-UIGothic</vt:lpstr>
      <vt:lpstr>SimSun</vt:lpstr>
      <vt:lpstr>HOUPEL+IMRWJS+ArialMT</vt:lpstr>
      <vt:lpstr>Times New Roman</vt:lpstr>
      <vt:lpstr>IBLSDG+HIKFVJ+MicrosoftYaHei-Bold</vt:lpstr>
      <vt:lpstr>OIISIL+VKVAWT+MicrosoftYaHei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2024-09-18T00:49:30.836</cp:lastPrinted>
  <dcterms:created xsi:type="dcterms:W3CDTF">2024-09-17T16:49:30Z</dcterms:created>
  <dcterms:modified xsi:type="dcterms:W3CDTF">2024-09-17T16:49:32Z</dcterms:modified>
</cp:coreProperties>
</file>